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70"/>
  </p:notesMasterIdLst>
  <p:sldIdLst>
    <p:sldId id="388" r:id="rId2"/>
    <p:sldId id="485" r:id="rId3"/>
    <p:sldId id="486" r:id="rId4"/>
    <p:sldId id="453" r:id="rId5"/>
    <p:sldId id="412" r:id="rId6"/>
    <p:sldId id="411" r:id="rId7"/>
    <p:sldId id="459" r:id="rId8"/>
    <p:sldId id="454" r:id="rId9"/>
    <p:sldId id="455" r:id="rId10"/>
    <p:sldId id="456" r:id="rId11"/>
    <p:sldId id="457" r:id="rId12"/>
    <p:sldId id="458" r:id="rId13"/>
    <p:sldId id="461" r:id="rId14"/>
    <p:sldId id="462" r:id="rId15"/>
    <p:sldId id="463" r:id="rId16"/>
    <p:sldId id="464" r:id="rId17"/>
    <p:sldId id="465" r:id="rId18"/>
    <p:sldId id="466" r:id="rId19"/>
    <p:sldId id="306" r:id="rId20"/>
    <p:sldId id="469" r:id="rId21"/>
    <p:sldId id="470" r:id="rId22"/>
    <p:sldId id="467" r:id="rId23"/>
    <p:sldId id="471" r:id="rId24"/>
    <p:sldId id="307" r:id="rId25"/>
    <p:sldId id="474" r:id="rId26"/>
    <p:sldId id="365" r:id="rId27"/>
    <p:sldId id="475" r:id="rId28"/>
    <p:sldId id="476" r:id="rId29"/>
    <p:sldId id="389" r:id="rId30"/>
    <p:sldId id="366" r:id="rId31"/>
    <p:sldId id="390" r:id="rId32"/>
    <p:sldId id="367" r:id="rId33"/>
    <p:sldId id="391" r:id="rId34"/>
    <p:sldId id="368" r:id="rId35"/>
    <p:sldId id="369" r:id="rId36"/>
    <p:sldId id="370" r:id="rId37"/>
    <p:sldId id="371" r:id="rId38"/>
    <p:sldId id="488" r:id="rId39"/>
    <p:sldId id="487" r:id="rId40"/>
    <p:sldId id="489" r:id="rId41"/>
    <p:sldId id="490" r:id="rId42"/>
    <p:sldId id="491" r:id="rId43"/>
    <p:sldId id="477" r:id="rId44"/>
    <p:sldId id="372" r:id="rId45"/>
    <p:sldId id="308" r:id="rId46"/>
    <p:sldId id="478" r:id="rId47"/>
    <p:sldId id="276" r:id="rId48"/>
    <p:sldId id="309" r:id="rId49"/>
    <p:sldId id="310" r:id="rId50"/>
    <p:sldId id="311" r:id="rId51"/>
    <p:sldId id="317" r:id="rId52"/>
    <p:sldId id="312" r:id="rId53"/>
    <p:sldId id="472" r:id="rId54"/>
    <p:sldId id="473" r:id="rId55"/>
    <p:sldId id="313" r:id="rId56"/>
    <p:sldId id="314" r:id="rId57"/>
    <p:sldId id="492" r:id="rId58"/>
    <p:sldId id="479" r:id="rId59"/>
    <p:sldId id="318" r:id="rId60"/>
    <p:sldId id="480" r:id="rId61"/>
    <p:sldId id="319" r:id="rId62"/>
    <p:sldId id="373" r:id="rId63"/>
    <p:sldId id="374" r:id="rId64"/>
    <p:sldId id="481" r:id="rId65"/>
    <p:sldId id="375" r:id="rId66"/>
    <p:sldId id="405" r:id="rId67"/>
    <p:sldId id="484" r:id="rId68"/>
    <p:sldId id="483" r:id="rId69"/>
  </p:sldIdLst>
  <p:sldSz cx="9144000" cy="6858000" type="screen4x3"/>
  <p:notesSz cx="6858000" cy="9144000"/>
  <p:defaultTextStyle>
    <a:defPPr>
      <a:defRPr lang="it-IT"/>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521415D9-36F7-43E2-AB2F-B90AF26B5E84}">
      <p14:sectionLst xmlns:p14="http://schemas.microsoft.com/office/powerpoint/2010/main">
        <p14:section name="Sezione predefinita" id="{4A6A8C87-789C-4EDD-9107-EEDCB3672DAA}">
          <p14:sldIdLst>
            <p14:sldId id="388"/>
            <p14:sldId id="485"/>
            <p14:sldId id="486"/>
            <p14:sldId id="453"/>
            <p14:sldId id="412"/>
            <p14:sldId id="411"/>
            <p14:sldId id="459"/>
            <p14:sldId id="454"/>
            <p14:sldId id="455"/>
            <p14:sldId id="456"/>
            <p14:sldId id="457"/>
            <p14:sldId id="458"/>
            <p14:sldId id="461"/>
            <p14:sldId id="462"/>
            <p14:sldId id="463"/>
            <p14:sldId id="464"/>
            <p14:sldId id="465"/>
            <p14:sldId id="466"/>
            <p14:sldId id="306"/>
            <p14:sldId id="469"/>
            <p14:sldId id="470"/>
            <p14:sldId id="467"/>
            <p14:sldId id="471"/>
            <p14:sldId id="307"/>
            <p14:sldId id="474"/>
            <p14:sldId id="365"/>
            <p14:sldId id="475"/>
            <p14:sldId id="476"/>
            <p14:sldId id="389"/>
            <p14:sldId id="366"/>
            <p14:sldId id="390"/>
            <p14:sldId id="367"/>
            <p14:sldId id="391"/>
            <p14:sldId id="368"/>
            <p14:sldId id="369"/>
            <p14:sldId id="370"/>
            <p14:sldId id="371"/>
            <p14:sldId id="488"/>
            <p14:sldId id="487"/>
            <p14:sldId id="489"/>
            <p14:sldId id="490"/>
            <p14:sldId id="491"/>
            <p14:sldId id="477"/>
            <p14:sldId id="372"/>
            <p14:sldId id="308"/>
            <p14:sldId id="478"/>
            <p14:sldId id="276"/>
            <p14:sldId id="309"/>
            <p14:sldId id="310"/>
            <p14:sldId id="311"/>
            <p14:sldId id="317"/>
            <p14:sldId id="312"/>
            <p14:sldId id="472"/>
            <p14:sldId id="473"/>
            <p14:sldId id="313"/>
            <p14:sldId id="314"/>
            <p14:sldId id="492"/>
            <p14:sldId id="479"/>
            <p14:sldId id="318"/>
          </p14:sldIdLst>
        </p14:section>
        <p14:section name="Sezione senza titolo" id="{D779BACC-FF98-48F4-8568-A19C67B5AE97}">
          <p14:sldIdLst>
            <p14:sldId id="480"/>
            <p14:sldId id="319"/>
            <p14:sldId id="373"/>
            <p14:sldId id="374"/>
            <p14:sldId id="481"/>
            <p14:sldId id="375"/>
            <p14:sldId id="405"/>
            <p14:sldId id="484"/>
            <p14:sldId id="48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66FFFF"/>
    <a:srgbClr val="66FF66"/>
    <a:srgbClr val="660066"/>
    <a:srgbClr val="008000"/>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28" autoAdjust="0"/>
  </p:normalViewPr>
  <p:slideViewPr>
    <p:cSldViewPr>
      <p:cViewPr varScale="1">
        <p:scale>
          <a:sx n="86" d="100"/>
          <a:sy n="86" d="100"/>
        </p:scale>
        <p:origin x="124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smtClean="0"/>
            </a:lvl1pPr>
          </a:lstStyle>
          <a:p>
            <a:pPr>
              <a:defRPr/>
            </a:pPr>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smtClean="0"/>
            </a:lvl1pPr>
          </a:lstStyle>
          <a:p>
            <a:pPr>
              <a:defRPr/>
            </a:pPr>
            <a:fld id="{33FEAC67-89EA-4E7D-AAA5-0A06DD134DED}" type="datetimeFigureOut">
              <a:rPr lang="it-IT"/>
              <a:pPr>
                <a:defRPr/>
              </a:pPr>
              <a:t>23/11/2018</a:t>
            </a:fld>
            <a:endParaRPr lang="it-IT"/>
          </a:p>
        </p:txBody>
      </p:sp>
      <p:sp>
        <p:nvSpPr>
          <p:cNvPr id="4" name="Segnaposto immagin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noProof="0"/>
              <a:t>Fare clic per modificare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smtClean="0"/>
            </a:lvl1pPr>
          </a:lstStyle>
          <a:p>
            <a:pPr>
              <a:defRPr/>
            </a:pPr>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smtClean="0"/>
            </a:lvl1pPr>
          </a:lstStyle>
          <a:p>
            <a:pPr>
              <a:defRPr/>
            </a:pPr>
            <a:fld id="{F718520C-5879-40A6-A157-516FE0020DDE}" type="slidenum">
              <a:rPr lang="it-IT"/>
              <a:pPr>
                <a:defRPr/>
              </a:pPr>
              <a:t>‹N›</a:t>
            </a:fld>
            <a:endParaRPr lang="it-IT"/>
          </a:p>
        </p:txBody>
      </p:sp>
    </p:spTree>
    <p:extLst>
      <p:ext uri="{BB962C8B-B14F-4D97-AF65-F5344CB8AC3E}">
        <p14:creationId xmlns:p14="http://schemas.microsoft.com/office/powerpoint/2010/main" val="101661186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EA1E38A-9CBD-4A9A-BDD6-4426F1AB1DC5}" type="slidenum">
              <a:rPr lang="en-US" altLang="it-IT" sz="1200">
                <a:solidFill>
                  <a:srgbClr val="000000"/>
                </a:solidFill>
              </a:rPr>
              <a:pPr/>
              <a:t>6</a:t>
            </a:fld>
            <a:endParaRPr lang="en-US" altLang="it-IT" sz="1200">
              <a:solidFill>
                <a:srgbClr val="000000"/>
              </a:solidFill>
            </a:endParaRPr>
          </a:p>
        </p:txBody>
      </p:sp>
      <p:sp>
        <p:nvSpPr>
          <p:cNvPr id="819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8196"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endParaRPr lang="en-US" altLang="it-IT"/>
          </a:p>
        </p:txBody>
      </p:sp>
    </p:spTree>
    <p:extLst>
      <p:ext uri="{BB962C8B-B14F-4D97-AF65-F5344CB8AC3E}">
        <p14:creationId xmlns:p14="http://schemas.microsoft.com/office/powerpoint/2010/main" val="3066860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D09BF2-87CD-48B3-A419-C5E4A94870BE}" type="slidenum">
              <a:rPr lang="en-GB" altLang="it-IT"/>
              <a:pPr/>
              <a:t>20</a:t>
            </a:fld>
            <a:endParaRPr lang="en-GB" altLang="it-IT"/>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p:txBody>
          <a:bodyPr/>
          <a:lstStyle/>
          <a:p>
            <a:endParaRPr lang="en-GB" altLang="it-IT"/>
          </a:p>
        </p:txBody>
      </p:sp>
    </p:spTree>
    <p:extLst>
      <p:ext uri="{BB962C8B-B14F-4D97-AF65-F5344CB8AC3E}">
        <p14:creationId xmlns:p14="http://schemas.microsoft.com/office/powerpoint/2010/main" val="905404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060468-F233-49F0-A141-307D825DCEF8}" type="slidenum">
              <a:rPr lang="en-GB" altLang="it-IT"/>
              <a:pPr/>
              <a:t>21</a:t>
            </a:fld>
            <a:endParaRPr lang="en-GB" altLang="it-IT"/>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p:txBody>
          <a:bodyPr/>
          <a:lstStyle/>
          <a:p>
            <a:endParaRPr lang="en-GB" altLang="it-IT"/>
          </a:p>
        </p:txBody>
      </p:sp>
    </p:spTree>
    <p:extLst>
      <p:ext uri="{BB962C8B-B14F-4D97-AF65-F5344CB8AC3E}">
        <p14:creationId xmlns:p14="http://schemas.microsoft.com/office/powerpoint/2010/main" val="2968958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a:t>Fare clic per modificare lo stile del titolo</a:t>
            </a:r>
          </a:p>
        </p:txBody>
      </p:sp>
      <p:sp>
        <p:nvSpPr>
          <p:cNvPr id="3" name="Sottotito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it-IT"/>
              <a:t>Fare clic per modificare lo stile del sottotitolo dello schema</a:t>
            </a:r>
          </a:p>
        </p:txBody>
      </p:sp>
      <p:sp>
        <p:nvSpPr>
          <p:cNvPr id="4" name="Rectangle 4"/>
          <p:cNvSpPr>
            <a:spLocks noGrp="1" noChangeArrowheads="1"/>
          </p:cNvSpPr>
          <p:nvPr>
            <p:ph type="dt" sz="half" idx="10"/>
          </p:nvPr>
        </p:nvSpPr>
        <p:spPr>
          <a:ln/>
        </p:spPr>
        <p:txBody>
          <a:bodyPr/>
          <a:lstStyle>
            <a:lvl1pPr>
              <a:defRPr/>
            </a:lvl1pPr>
          </a:lstStyle>
          <a:p>
            <a:pPr>
              <a:defRPr/>
            </a:pPr>
            <a:endParaRPr lang="it-IT"/>
          </a:p>
        </p:txBody>
      </p:sp>
      <p:sp>
        <p:nvSpPr>
          <p:cNvPr id="5" name="Rectangle 5"/>
          <p:cNvSpPr>
            <a:spLocks noGrp="1" noChangeArrowheads="1"/>
          </p:cNvSpPr>
          <p:nvPr>
            <p:ph type="ftr" sz="quarter" idx="11"/>
          </p:nvPr>
        </p:nvSpPr>
        <p:spPr>
          <a:ln/>
        </p:spPr>
        <p:txBody>
          <a:bodyPr/>
          <a:lstStyle>
            <a:lvl1pPr>
              <a:defRPr/>
            </a:lvl1pPr>
          </a:lstStyle>
          <a:p>
            <a:pPr>
              <a:defRPr/>
            </a:pPr>
            <a:endParaRPr lang="it-IT"/>
          </a:p>
        </p:txBody>
      </p:sp>
      <p:sp>
        <p:nvSpPr>
          <p:cNvPr id="6" name="Rectangle 6"/>
          <p:cNvSpPr>
            <a:spLocks noGrp="1" noChangeArrowheads="1"/>
          </p:cNvSpPr>
          <p:nvPr>
            <p:ph type="sldNum" sz="quarter" idx="12"/>
          </p:nvPr>
        </p:nvSpPr>
        <p:spPr>
          <a:ln/>
        </p:spPr>
        <p:txBody>
          <a:bodyPr/>
          <a:lstStyle>
            <a:lvl1pPr>
              <a:defRPr/>
            </a:lvl1pPr>
          </a:lstStyle>
          <a:p>
            <a:pPr>
              <a:defRPr/>
            </a:pPr>
            <a:fld id="{D436EAB7-2E01-43B3-8680-CECCA060B288}" type="slidenum">
              <a:rPr lang="it-IT" altLang="it-IT"/>
              <a:pPr>
                <a:defRPr/>
              </a:pPr>
              <a:t>‹N›</a:t>
            </a:fld>
            <a:endParaRPr lang="it-IT" altLang="it-IT"/>
          </a:p>
        </p:txBody>
      </p:sp>
    </p:spTree>
    <p:extLst>
      <p:ext uri="{BB962C8B-B14F-4D97-AF65-F5344CB8AC3E}">
        <p14:creationId xmlns:p14="http://schemas.microsoft.com/office/powerpoint/2010/main" val="288685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p:cNvSpPr>
            <a:spLocks noGrp="1" noChangeArrowheads="1"/>
          </p:cNvSpPr>
          <p:nvPr>
            <p:ph type="dt" sz="half" idx="10"/>
          </p:nvPr>
        </p:nvSpPr>
        <p:spPr>
          <a:ln/>
        </p:spPr>
        <p:txBody>
          <a:bodyPr/>
          <a:lstStyle>
            <a:lvl1pPr>
              <a:defRPr/>
            </a:lvl1pPr>
          </a:lstStyle>
          <a:p>
            <a:pPr>
              <a:defRPr/>
            </a:pPr>
            <a:endParaRPr lang="it-IT"/>
          </a:p>
        </p:txBody>
      </p:sp>
      <p:sp>
        <p:nvSpPr>
          <p:cNvPr id="5" name="Rectangle 5"/>
          <p:cNvSpPr>
            <a:spLocks noGrp="1" noChangeArrowheads="1"/>
          </p:cNvSpPr>
          <p:nvPr>
            <p:ph type="ftr" sz="quarter" idx="11"/>
          </p:nvPr>
        </p:nvSpPr>
        <p:spPr>
          <a:ln/>
        </p:spPr>
        <p:txBody>
          <a:bodyPr/>
          <a:lstStyle>
            <a:lvl1pPr>
              <a:defRPr/>
            </a:lvl1pPr>
          </a:lstStyle>
          <a:p>
            <a:pPr>
              <a:defRPr/>
            </a:pPr>
            <a:endParaRPr lang="it-IT"/>
          </a:p>
        </p:txBody>
      </p:sp>
      <p:sp>
        <p:nvSpPr>
          <p:cNvPr id="6" name="Rectangle 6"/>
          <p:cNvSpPr>
            <a:spLocks noGrp="1" noChangeArrowheads="1"/>
          </p:cNvSpPr>
          <p:nvPr>
            <p:ph type="sldNum" sz="quarter" idx="12"/>
          </p:nvPr>
        </p:nvSpPr>
        <p:spPr>
          <a:ln/>
        </p:spPr>
        <p:txBody>
          <a:bodyPr/>
          <a:lstStyle>
            <a:lvl1pPr>
              <a:defRPr/>
            </a:lvl1pPr>
          </a:lstStyle>
          <a:p>
            <a:pPr>
              <a:defRPr/>
            </a:pPr>
            <a:fld id="{600B46AF-2888-4883-A2B0-69549CA584CC}" type="slidenum">
              <a:rPr lang="it-IT" altLang="it-IT"/>
              <a:pPr>
                <a:defRPr/>
              </a:pPr>
              <a:t>‹N›</a:t>
            </a:fld>
            <a:endParaRPr lang="it-IT" altLang="it-IT"/>
          </a:p>
        </p:txBody>
      </p:sp>
    </p:spTree>
    <p:extLst>
      <p:ext uri="{BB962C8B-B14F-4D97-AF65-F5344CB8AC3E}">
        <p14:creationId xmlns:p14="http://schemas.microsoft.com/office/powerpoint/2010/main" val="1727719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515100" y="609600"/>
            <a:ext cx="1943100" cy="5486400"/>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685800" y="609600"/>
            <a:ext cx="5676900" cy="548640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p:cNvSpPr>
            <a:spLocks noGrp="1" noChangeArrowheads="1"/>
          </p:cNvSpPr>
          <p:nvPr>
            <p:ph type="dt" sz="half" idx="10"/>
          </p:nvPr>
        </p:nvSpPr>
        <p:spPr>
          <a:ln/>
        </p:spPr>
        <p:txBody>
          <a:bodyPr/>
          <a:lstStyle>
            <a:lvl1pPr>
              <a:defRPr/>
            </a:lvl1pPr>
          </a:lstStyle>
          <a:p>
            <a:pPr>
              <a:defRPr/>
            </a:pPr>
            <a:endParaRPr lang="it-IT"/>
          </a:p>
        </p:txBody>
      </p:sp>
      <p:sp>
        <p:nvSpPr>
          <p:cNvPr id="5" name="Rectangle 5"/>
          <p:cNvSpPr>
            <a:spLocks noGrp="1" noChangeArrowheads="1"/>
          </p:cNvSpPr>
          <p:nvPr>
            <p:ph type="ftr" sz="quarter" idx="11"/>
          </p:nvPr>
        </p:nvSpPr>
        <p:spPr>
          <a:ln/>
        </p:spPr>
        <p:txBody>
          <a:bodyPr/>
          <a:lstStyle>
            <a:lvl1pPr>
              <a:defRPr/>
            </a:lvl1pPr>
          </a:lstStyle>
          <a:p>
            <a:pPr>
              <a:defRPr/>
            </a:pPr>
            <a:endParaRPr lang="it-IT"/>
          </a:p>
        </p:txBody>
      </p:sp>
      <p:sp>
        <p:nvSpPr>
          <p:cNvPr id="6" name="Rectangle 6"/>
          <p:cNvSpPr>
            <a:spLocks noGrp="1" noChangeArrowheads="1"/>
          </p:cNvSpPr>
          <p:nvPr>
            <p:ph type="sldNum" sz="quarter" idx="12"/>
          </p:nvPr>
        </p:nvSpPr>
        <p:spPr>
          <a:ln/>
        </p:spPr>
        <p:txBody>
          <a:bodyPr/>
          <a:lstStyle>
            <a:lvl1pPr>
              <a:defRPr/>
            </a:lvl1pPr>
          </a:lstStyle>
          <a:p>
            <a:pPr>
              <a:defRPr/>
            </a:pPr>
            <a:fld id="{47CFE69B-E00D-460D-A8D5-1C805E20A221}" type="slidenum">
              <a:rPr lang="it-IT" altLang="it-IT"/>
              <a:pPr>
                <a:defRPr/>
              </a:pPr>
              <a:t>‹N›</a:t>
            </a:fld>
            <a:endParaRPr lang="it-IT" altLang="it-IT"/>
          </a:p>
        </p:txBody>
      </p:sp>
    </p:spTree>
    <p:extLst>
      <p:ext uri="{BB962C8B-B14F-4D97-AF65-F5344CB8AC3E}">
        <p14:creationId xmlns:p14="http://schemas.microsoft.com/office/powerpoint/2010/main" val="2977458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p:cNvSpPr>
            <a:spLocks noGrp="1" noChangeArrowheads="1"/>
          </p:cNvSpPr>
          <p:nvPr>
            <p:ph type="dt" sz="half" idx="10"/>
          </p:nvPr>
        </p:nvSpPr>
        <p:spPr>
          <a:ln/>
        </p:spPr>
        <p:txBody>
          <a:bodyPr/>
          <a:lstStyle>
            <a:lvl1pPr>
              <a:defRPr/>
            </a:lvl1pPr>
          </a:lstStyle>
          <a:p>
            <a:pPr>
              <a:defRPr/>
            </a:pPr>
            <a:endParaRPr lang="it-IT"/>
          </a:p>
        </p:txBody>
      </p:sp>
      <p:sp>
        <p:nvSpPr>
          <p:cNvPr id="5" name="Rectangle 5"/>
          <p:cNvSpPr>
            <a:spLocks noGrp="1" noChangeArrowheads="1"/>
          </p:cNvSpPr>
          <p:nvPr>
            <p:ph type="ftr" sz="quarter" idx="11"/>
          </p:nvPr>
        </p:nvSpPr>
        <p:spPr>
          <a:ln/>
        </p:spPr>
        <p:txBody>
          <a:bodyPr/>
          <a:lstStyle>
            <a:lvl1pPr>
              <a:defRPr/>
            </a:lvl1pPr>
          </a:lstStyle>
          <a:p>
            <a:pPr>
              <a:defRPr/>
            </a:pPr>
            <a:endParaRPr lang="it-IT"/>
          </a:p>
        </p:txBody>
      </p:sp>
      <p:sp>
        <p:nvSpPr>
          <p:cNvPr id="6" name="Rectangle 6"/>
          <p:cNvSpPr>
            <a:spLocks noGrp="1" noChangeArrowheads="1"/>
          </p:cNvSpPr>
          <p:nvPr>
            <p:ph type="sldNum" sz="quarter" idx="12"/>
          </p:nvPr>
        </p:nvSpPr>
        <p:spPr>
          <a:ln/>
        </p:spPr>
        <p:txBody>
          <a:bodyPr/>
          <a:lstStyle>
            <a:lvl1pPr>
              <a:defRPr/>
            </a:lvl1pPr>
          </a:lstStyle>
          <a:p>
            <a:pPr>
              <a:defRPr/>
            </a:pPr>
            <a:fld id="{C07F43C2-13D6-43EC-BE90-C4418DEE4917}" type="slidenum">
              <a:rPr lang="it-IT" altLang="it-IT"/>
              <a:pPr>
                <a:defRPr/>
              </a:pPr>
              <a:t>‹N›</a:t>
            </a:fld>
            <a:endParaRPr lang="it-IT" altLang="it-IT"/>
          </a:p>
        </p:txBody>
      </p:sp>
    </p:spTree>
    <p:extLst>
      <p:ext uri="{BB962C8B-B14F-4D97-AF65-F5344CB8AC3E}">
        <p14:creationId xmlns:p14="http://schemas.microsoft.com/office/powerpoint/2010/main" val="302832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a:t>Fare clic per modificare lo stile del titolo</a:t>
            </a:r>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a:t>Fare clic per modificare stili del testo dello schema</a:t>
            </a:r>
          </a:p>
        </p:txBody>
      </p:sp>
      <p:sp>
        <p:nvSpPr>
          <p:cNvPr id="4" name="Rectangle 4"/>
          <p:cNvSpPr>
            <a:spLocks noGrp="1" noChangeArrowheads="1"/>
          </p:cNvSpPr>
          <p:nvPr>
            <p:ph type="dt" sz="half" idx="10"/>
          </p:nvPr>
        </p:nvSpPr>
        <p:spPr>
          <a:ln/>
        </p:spPr>
        <p:txBody>
          <a:bodyPr/>
          <a:lstStyle>
            <a:lvl1pPr>
              <a:defRPr/>
            </a:lvl1pPr>
          </a:lstStyle>
          <a:p>
            <a:pPr>
              <a:defRPr/>
            </a:pPr>
            <a:endParaRPr lang="it-IT"/>
          </a:p>
        </p:txBody>
      </p:sp>
      <p:sp>
        <p:nvSpPr>
          <p:cNvPr id="5" name="Rectangle 5"/>
          <p:cNvSpPr>
            <a:spLocks noGrp="1" noChangeArrowheads="1"/>
          </p:cNvSpPr>
          <p:nvPr>
            <p:ph type="ftr" sz="quarter" idx="11"/>
          </p:nvPr>
        </p:nvSpPr>
        <p:spPr>
          <a:ln/>
        </p:spPr>
        <p:txBody>
          <a:bodyPr/>
          <a:lstStyle>
            <a:lvl1pPr>
              <a:defRPr/>
            </a:lvl1pPr>
          </a:lstStyle>
          <a:p>
            <a:pPr>
              <a:defRPr/>
            </a:pPr>
            <a:endParaRPr lang="it-IT"/>
          </a:p>
        </p:txBody>
      </p:sp>
      <p:sp>
        <p:nvSpPr>
          <p:cNvPr id="6" name="Rectangle 6"/>
          <p:cNvSpPr>
            <a:spLocks noGrp="1" noChangeArrowheads="1"/>
          </p:cNvSpPr>
          <p:nvPr>
            <p:ph type="sldNum" sz="quarter" idx="12"/>
          </p:nvPr>
        </p:nvSpPr>
        <p:spPr>
          <a:ln/>
        </p:spPr>
        <p:txBody>
          <a:bodyPr/>
          <a:lstStyle>
            <a:lvl1pPr>
              <a:defRPr/>
            </a:lvl1pPr>
          </a:lstStyle>
          <a:p>
            <a:pPr>
              <a:defRPr/>
            </a:pPr>
            <a:fld id="{95208C95-C445-49F4-9762-1524F393EEEF}" type="slidenum">
              <a:rPr lang="it-IT" altLang="it-IT"/>
              <a:pPr>
                <a:defRPr/>
              </a:pPr>
              <a:t>‹N›</a:t>
            </a:fld>
            <a:endParaRPr lang="it-IT" altLang="it-IT"/>
          </a:p>
        </p:txBody>
      </p:sp>
    </p:spTree>
    <p:extLst>
      <p:ext uri="{BB962C8B-B14F-4D97-AF65-F5344CB8AC3E}">
        <p14:creationId xmlns:p14="http://schemas.microsoft.com/office/powerpoint/2010/main" val="2486862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p:cNvSpPr>
            <a:spLocks noGrp="1" noChangeArrowheads="1"/>
          </p:cNvSpPr>
          <p:nvPr>
            <p:ph type="dt" sz="half" idx="10"/>
          </p:nvPr>
        </p:nvSpPr>
        <p:spPr>
          <a:ln/>
        </p:spPr>
        <p:txBody>
          <a:bodyPr/>
          <a:lstStyle>
            <a:lvl1pPr>
              <a:defRPr/>
            </a:lvl1pPr>
          </a:lstStyle>
          <a:p>
            <a:pPr>
              <a:defRPr/>
            </a:pPr>
            <a:endParaRPr lang="it-IT"/>
          </a:p>
        </p:txBody>
      </p:sp>
      <p:sp>
        <p:nvSpPr>
          <p:cNvPr id="6" name="Rectangle 5"/>
          <p:cNvSpPr>
            <a:spLocks noGrp="1" noChangeArrowheads="1"/>
          </p:cNvSpPr>
          <p:nvPr>
            <p:ph type="ftr" sz="quarter" idx="11"/>
          </p:nvPr>
        </p:nvSpPr>
        <p:spPr>
          <a:ln/>
        </p:spPr>
        <p:txBody>
          <a:bodyPr/>
          <a:lstStyle>
            <a:lvl1pPr>
              <a:defRPr/>
            </a:lvl1pPr>
          </a:lstStyle>
          <a:p>
            <a:pPr>
              <a:defRPr/>
            </a:pPr>
            <a:endParaRPr lang="it-IT"/>
          </a:p>
        </p:txBody>
      </p:sp>
      <p:sp>
        <p:nvSpPr>
          <p:cNvPr id="7" name="Rectangle 6"/>
          <p:cNvSpPr>
            <a:spLocks noGrp="1" noChangeArrowheads="1"/>
          </p:cNvSpPr>
          <p:nvPr>
            <p:ph type="sldNum" sz="quarter" idx="12"/>
          </p:nvPr>
        </p:nvSpPr>
        <p:spPr>
          <a:ln/>
        </p:spPr>
        <p:txBody>
          <a:bodyPr/>
          <a:lstStyle>
            <a:lvl1pPr>
              <a:defRPr/>
            </a:lvl1pPr>
          </a:lstStyle>
          <a:p>
            <a:pPr>
              <a:defRPr/>
            </a:pPr>
            <a:fld id="{C65AEA69-9300-4CBC-8595-E88DE95DEA78}" type="slidenum">
              <a:rPr lang="it-IT" altLang="it-IT"/>
              <a:pPr>
                <a:defRPr/>
              </a:pPr>
              <a:t>‹N›</a:t>
            </a:fld>
            <a:endParaRPr lang="it-IT" altLang="it-IT"/>
          </a:p>
        </p:txBody>
      </p:sp>
    </p:spTree>
    <p:extLst>
      <p:ext uri="{BB962C8B-B14F-4D97-AF65-F5344CB8AC3E}">
        <p14:creationId xmlns:p14="http://schemas.microsoft.com/office/powerpoint/2010/main" val="1325512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4"/>
          <p:cNvSpPr>
            <a:spLocks noGrp="1" noChangeArrowheads="1"/>
          </p:cNvSpPr>
          <p:nvPr>
            <p:ph type="dt" sz="half" idx="10"/>
          </p:nvPr>
        </p:nvSpPr>
        <p:spPr>
          <a:ln/>
        </p:spPr>
        <p:txBody>
          <a:bodyPr/>
          <a:lstStyle>
            <a:lvl1pPr>
              <a:defRPr/>
            </a:lvl1pPr>
          </a:lstStyle>
          <a:p>
            <a:pPr>
              <a:defRPr/>
            </a:pPr>
            <a:endParaRPr lang="it-IT"/>
          </a:p>
        </p:txBody>
      </p:sp>
      <p:sp>
        <p:nvSpPr>
          <p:cNvPr id="8" name="Rectangle 5"/>
          <p:cNvSpPr>
            <a:spLocks noGrp="1" noChangeArrowheads="1"/>
          </p:cNvSpPr>
          <p:nvPr>
            <p:ph type="ftr" sz="quarter" idx="11"/>
          </p:nvPr>
        </p:nvSpPr>
        <p:spPr>
          <a:ln/>
        </p:spPr>
        <p:txBody>
          <a:bodyPr/>
          <a:lstStyle>
            <a:lvl1pPr>
              <a:defRPr/>
            </a:lvl1pPr>
          </a:lstStyle>
          <a:p>
            <a:pPr>
              <a:defRPr/>
            </a:pPr>
            <a:endParaRPr lang="it-IT"/>
          </a:p>
        </p:txBody>
      </p:sp>
      <p:sp>
        <p:nvSpPr>
          <p:cNvPr id="9" name="Rectangle 6"/>
          <p:cNvSpPr>
            <a:spLocks noGrp="1" noChangeArrowheads="1"/>
          </p:cNvSpPr>
          <p:nvPr>
            <p:ph type="sldNum" sz="quarter" idx="12"/>
          </p:nvPr>
        </p:nvSpPr>
        <p:spPr>
          <a:ln/>
        </p:spPr>
        <p:txBody>
          <a:bodyPr/>
          <a:lstStyle>
            <a:lvl1pPr>
              <a:defRPr/>
            </a:lvl1pPr>
          </a:lstStyle>
          <a:p>
            <a:pPr>
              <a:defRPr/>
            </a:pPr>
            <a:fld id="{ED9C56D0-B0F3-446B-8D73-2130AA289DF4}" type="slidenum">
              <a:rPr lang="it-IT" altLang="it-IT"/>
              <a:pPr>
                <a:defRPr/>
              </a:pPr>
              <a:t>‹N›</a:t>
            </a:fld>
            <a:endParaRPr lang="it-IT" altLang="it-IT"/>
          </a:p>
        </p:txBody>
      </p:sp>
    </p:spTree>
    <p:extLst>
      <p:ext uri="{BB962C8B-B14F-4D97-AF65-F5344CB8AC3E}">
        <p14:creationId xmlns:p14="http://schemas.microsoft.com/office/powerpoint/2010/main" val="1900472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p:cNvSpPr>
            <a:spLocks noGrp="1" noChangeArrowheads="1"/>
          </p:cNvSpPr>
          <p:nvPr>
            <p:ph type="dt" sz="half" idx="10"/>
          </p:nvPr>
        </p:nvSpPr>
        <p:spPr>
          <a:ln/>
        </p:spPr>
        <p:txBody>
          <a:bodyPr/>
          <a:lstStyle>
            <a:lvl1pPr>
              <a:defRPr/>
            </a:lvl1pPr>
          </a:lstStyle>
          <a:p>
            <a:pPr>
              <a:defRPr/>
            </a:pPr>
            <a:endParaRPr lang="it-IT"/>
          </a:p>
        </p:txBody>
      </p:sp>
      <p:sp>
        <p:nvSpPr>
          <p:cNvPr id="4" name="Rectangle 5"/>
          <p:cNvSpPr>
            <a:spLocks noGrp="1" noChangeArrowheads="1"/>
          </p:cNvSpPr>
          <p:nvPr>
            <p:ph type="ftr" sz="quarter" idx="11"/>
          </p:nvPr>
        </p:nvSpPr>
        <p:spPr>
          <a:ln/>
        </p:spPr>
        <p:txBody>
          <a:bodyPr/>
          <a:lstStyle>
            <a:lvl1pPr>
              <a:defRPr/>
            </a:lvl1pPr>
          </a:lstStyle>
          <a:p>
            <a:pPr>
              <a:defRPr/>
            </a:pPr>
            <a:endParaRPr lang="it-IT"/>
          </a:p>
        </p:txBody>
      </p:sp>
      <p:sp>
        <p:nvSpPr>
          <p:cNvPr id="5" name="Rectangle 6"/>
          <p:cNvSpPr>
            <a:spLocks noGrp="1" noChangeArrowheads="1"/>
          </p:cNvSpPr>
          <p:nvPr>
            <p:ph type="sldNum" sz="quarter" idx="12"/>
          </p:nvPr>
        </p:nvSpPr>
        <p:spPr>
          <a:ln/>
        </p:spPr>
        <p:txBody>
          <a:bodyPr/>
          <a:lstStyle>
            <a:lvl1pPr>
              <a:defRPr/>
            </a:lvl1pPr>
          </a:lstStyle>
          <a:p>
            <a:pPr>
              <a:defRPr/>
            </a:pPr>
            <a:fld id="{D19AC7F3-ED60-405C-8E37-CA75A123F7D8}" type="slidenum">
              <a:rPr lang="it-IT" altLang="it-IT"/>
              <a:pPr>
                <a:defRPr/>
              </a:pPr>
              <a:t>‹N›</a:t>
            </a:fld>
            <a:endParaRPr lang="it-IT" altLang="it-IT"/>
          </a:p>
        </p:txBody>
      </p:sp>
    </p:spTree>
    <p:extLst>
      <p:ext uri="{BB962C8B-B14F-4D97-AF65-F5344CB8AC3E}">
        <p14:creationId xmlns:p14="http://schemas.microsoft.com/office/powerpoint/2010/main" val="743601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it-IT"/>
          </a:p>
        </p:txBody>
      </p:sp>
      <p:sp>
        <p:nvSpPr>
          <p:cNvPr id="3" name="Rectangle 5"/>
          <p:cNvSpPr>
            <a:spLocks noGrp="1" noChangeArrowheads="1"/>
          </p:cNvSpPr>
          <p:nvPr>
            <p:ph type="ftr" sz="quarter" idx="11"/>
          </p:nvPr>
        </p:nvSpPr>
        <p:spPr>
          <a:ln/>
        </p:spPr>
        <p:txBody>
          <a:bodyPr/>
          <a:lstStyle>
            <a:lvl1pPr>
              <a:defRPr/>
            </a:lvl1pPr>
          </a:lstStyle>
          <a:p>
            <a:pPr>
              <a:defRPr/>
            </a:pPr>
            <a:endParaRPr lang="it-IT"/>
          </a:p>
        </p:txBody>
      </p:sp>
      <p:sp>
        <p:nvSpPr>
          <p:cNvPr id="4" name="Rectangle 6"/>
          <p:cNvSpPr>
            <a:spLocks noGrp="1" noChangeArrowheads="1"/>
          </p:cNvSpPr>
          <p:nvPr>
            <p:ph type="sldNum" sz="quarter" idx="12"/>
          </p:nvPr>
        </p:nvSpPr>
        <p:spPr>
          <a:ln/>
        </p:spPr>
        <p:txBody>
          <a:bodyPr/>
          <a:lstStyle>
            <a:lvl1pPr>
              <a:defRPr/>
            </a:lvl1pPr>
          </a:lstStyle>
          <a:p>
            <a:pPr>
              <a:defRPr/>
            </a:pPr>
            <a:fld id="{1953388B-A4CA-40A4-B12A-3D2C102B4E5B}" type="slidenum">
              <a:rPr lang="it-IT" altLang="it-IT"/>
              <a:pPr>
                <a:defRPr/>
              </a:pPr>
              <a:t>‹N›</a:t>
            </a:fld>
            <a:endParaRPr lang="it-IT" altLang="it-IT"/>
          </a:p>
        </p:txBody>
      </p:sp>
    </p:spTree>
    <p:extLst>
      <p:ext uri="{BB962C8B-B14F-4D97-AF65-F5344CB8AC3E}">
        <p14:creationId xmlns:p14="http://schemas.microsoft.com/office/powerpoint/2010/main" val="4014924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a:t>Fare clic per modificare lo stile del titolo</a:t>
            </a:r>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4"/>
          <p:cNvSpPr>
            <a:spLocks noGrp="1" noChangeArrowheads="1"/>
          </p:cNvSpPr>
          <p:nvPr>
            <p:ph type="dt" sz="half" idx="10"/>
          </p:nvPr>
        </p:nvSpPr>
        <p:spPr>
          <a:ln/>
        </p:spPr>
        <p:txBody>
          <a:bodyPr/>
          <a:lstStyle>
            <a:lvl1pPr>
              <a:defRPr/>
            </a:lvl1pPr>
          </a:lstStyle>
          <a:p>
            <a:pPr>
              <a:defRPr/>
            </a:pPr>
            <a:endParaRPr lang="it-IT"/>
          </a:p>
        </p:txBody>
      </p:sp>
      <p:sp>
        <p:nvSpPr>
          <p:cNvPr id="6" name="Rectangle 5"/>
          <p:cNvSpPr>
            <a:spLocks noGrp="1" noChangeArrowheads="1"/>
          </p:cNvSpPr>
          <p:nvPr>
            <p:ph type="ftr" sz="quarter" idx="11"/>
          </p:nvPr>
        </p:nvSpPr>
        <p:spPr>
          <a:ln/>
        </p:spPr>
        <p:txBody>
          <a:bodyPr/>
          <a:lstStyle>
            <a:lvl1pPr>
              <a:defRPr/>
            </a:lvl1pPr>
          </a:lstStyle>
          <a:p>
            <a:pPr>
              <a:defRPr/>
            </a:pPr>
            <a:endParaRPr lang="it-IT"/>
          </a:p>
        </p:txBody>
      </p:sp>
      <p:sp>
        <p:nvSpPr>
          <p:cNvPr id="7" name="Rectangle 6"/>
          <p:cNvSpPr>
            <a:spLocks noGrp="1" noChangeArrowheads="1"/>
          </p:cNvSpPr>
          <p:nvPr>
            <p:ph type="sldNum" sz="quarter" idx="12"/>
          </p:nvPr>
        </p:nvSpPr>
        <p:spPr>
          <a:ln/>
        </p:spPr>
        <p:txBody>
          <a:bodyPr/>
          <a:lstStyle>
            <a:lvl1pPr>
              <a:defRPr/>
            </a:lvl1pPr>
          </a:lstStyle>
          <a:p>
            <a:pPr>
              <a:defRPr/>
            </a:pPr>
            <a:fld id="{07F0F8C3-10AF-4048-898F-4E6F3217657E}" type="slidenum">
              <a:rPr lang="it-IT" altLang="it-IT"/>
              <a:pPr>
                <a:defRPr/>
              </a:pPr>
              <a:t>‹N›</a:t>
            </a:fld>
            <a:endParaRPr lang="it-IT" altLang="it-IT"/>
          </a:p>
        </p:txBody>
      </p:sp>
    </p:spTree>
    <p:extLst>
      <p:ext uri="{BB962C8B-B14F-4D97-AF65-F5344CB8AC3E}">
        <p14:creationId xmlns:p14="http://schemas.microsoft.com/office/powerpoint/2010/main" val="4196737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lo stile del titolo</a:t>
            </a:r>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stili del testo dello schema</a:t>
            </a:r>
          </a:p>
        </p:txBody>
      </p:sp>
      <p:sp>
        <p:nvSpPr>
          <p:cNvPr id="5" name="Rectangle 4"/>
          <p:cNvSpPr>
            <a:spLocks noGrp="1" noChangeArrowheads="1"/>
          </p:cNvSpPr>
          <p:nvPr>
            <p:ph type="dt" sz="half" idx="10"/>
          </p:nvPr>
        </p:nvSpPr>
        <p:spPr>
          <a:ln/>
        </p:spPr>
        <p:txBody>
          <a:bodyPr/>
          <a:lstStyle>
            <a:lvl1pPr>
              <a:defRPr/>
            </a:lvl1pPr>
          </a:lstStyle>
          <a:p>
            <a:pPr>
              <a:defRPr/>
            </a:pPr>
            <a:endParaRPr lang="it-IT"/>
          </a:p>
        </p:txBody>
      </p:sp>
      <p:sp>
        <p:nvSpPr>
          <p:cNvPr id="6" name="Rectangle 5"/>
          <p:cNvSpPr>
            <a:spLocks noGrp="1" noChangeArrowheads="1"/>
          </p:cNvSpPr>
          <p:nvPr>
            <p:ph type="ftr" sz="quarter" idx="11"/>
          </p:nvPr>
        </p:nvSpPr>
        <p:spPr>
          <a:ln/>
        </p:spPr>
        <p:txBody>
          <a:bodyPr/>
          <a:lstStyle>
            <a:lvl1pPr>
              <a:defRPr/>
            </a:lvl1pPr>
          </a:lstStyle>
          <a:p>
            <a:pPr>
              <a:defRPr/>
            </a:pPr>
            <a:endParaRPr lang="it-IT"/>
          </a:p>
        </p:txBody>
      </p:sp>
      <p:sp>
        <p:nvSpPr>
          <p:cNvPr id="7" name="Rectangle 6"/>
          <p:cNvSpPr>
            <a:spLocks noGrp="1" noChangeArrowheads="1"/>
          </p:cNvSpPr>
          <p:nvPr>
            <p:ph type="sldNum" sz="quarter" idx="12"/>
          </p:nvPr>
        </p:nvSpPr>
        <p:spPr>
          <a:ln/>
        </p:spPr>
        <p:txBody>
          <a:bodyPr/>
          <a:lstStyle>
            <a:lvl1pPr>
              <a:defRPr/>
            </a:lvl1pPr>
          </a:lstStyle>
          <a:p>
            <a:pPr>
              <a:defRPr/>
            </a:pPr>
            <a:fld id="{80563478-FA9D-453A-93C5-E74B25085998}" type="slidenum">
              <a:rPr lang="it-IT" altLang="it-IT"/>
              <a:pPr>
                <a:defRPr/>
              </a:pPr>
              <a:t>‹N›</a:t>
            </a:fld>
            <a:endParaRPr lang="it-IT" altLang="it-IT"/>
          </a:p>
        </p:txBody>
      </p:sp>
    </p:spTree>
    <p:extLst>
      <p:ext uri="{BB962C8B-B14F-4D97-AF65-F5344CB8AC3E}">
        <p14:creationId xmlns:p14="http://schemas.microsoft.com/office/powerpoint/2010/main" val="238165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 dello schema</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it-IT"/>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it-IT"/>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vl1pPr>
          </a:lstStyle>
          <a:p>
            <a:pPr>
              <a:defRPr/>
            </a:pPr>
            <a:fld id="{C744FB0A-9CE5-426A-8C76-083400573FA5}" type="slidenum">
              <a:rPr lang="it-IT" altLang="it-IT"/>
              <a:pPr>
                <a:defRPr/>
              </a:pPr>
              <a:t>‹N›</a:t>
            </a:fld>
            <a:endParaRPr lang="it-IT" alt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hyperlink" Target="Papers/twilight.pdf"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6.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7.wmf"/></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16.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36.w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w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36.w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37.w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38.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38.w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www.uniprot.org/blast/?about=P99999%5b15%5d&amp;key=Binding%20site" TargetMode="External"/><Relationship Id="rId7"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hyperlink" Target="http://www.uniprot.org/blast/?about=P99999%5b81%5d&amp;key=Metal%20binding" TargetMode="External"/><Relationship Id="rId5" Type="http://schemas.openxmlformats.org/officeDocument/2006/relationships/hyperlink" Target="http://www.uniprot.org/blast/?about=P99999%5b19%5d&amp;key=Metal%20binding" TargetMode="External"/><Relationship Id="rId4" Type="http://schemas.openxmlformats.org/officeDocument/2006/relationships/hyperlink" Target="http://www.uniprot.org/blast/?about=P99999%5b18%5d&amp;key=Binding%20site"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CasellaDiTesto 1"/>
          <p:cNvSpPr txBox="1">
            <a:spLocks noChangeArrowheads="1"/>
          </p:cNvSpPr>
          <p:nvPr/>
        </p:nvSpPr>
        <p:spPr bwMode="auto">
          <a:xfrm>
            <a:off x="1403648" y="2564904"/>
            <a:ext cx="480853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4000" b="1" dirty="0">
                <a:solidFill>
                  <a:srgbClr val="FF0000"/>
                </a:solidFill>
                <a:latin typeface="Comic Sans MS" panose="030F0702030302020204" pitchFamily="66" charset="0"/>
              </a:rPr>
              <a:t>Protein comparison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252322" y="231487"/>
            <a:ext cx="8568150" cy="461665"/>
          </a:xfrm>
          <a:prstGeom prst="rect">
            <a:avLst/>
          </a:prstGeom>
          <a:noFill/>
          <a:ln w="9525">
            <a:noFill/>
            <a:miter lim="800000"/>
            <a:headEnd/>
            <a:tailEnd/>
          </a:ln>
          <a:effectLst/>
        </p:spPr>
        <p:txBody>
          <a:bodyPr wrap="square">
            <a:spAutoFit/>
          </a:bodyPr>
          <a:lstStyle/>
          <a:p>
            <a:pPr algn="ctr" eaLnBrk="0" fontAlgn="base" hangingPunct="0">
              <a:spcBef>
                <a:spcPct val="0"/>
              </a:spcBef>
              <a:spcAft>
                <a:spcPct val="0"/>
              </a:spcAft>
              <a:defRPr/>
            </a:pPr>
            <a:r>
              <a:rPr lang="en-US" b="1" dirty="0">
                <a:solidFill>
                  <a:srgbClr val="CC0000"/>
                </a:solidFill>
                <a:effectLst>
                  <a:outerShdw blurRad="38100" dist="38100" dir="2700000" algn="tl">
                    <a:srgbClr val="C0C0C0"/>
                  </a:outerShdw>
                </a:effectLst>
                <a:latin typeface="Comic Sans MS" pitchFamily="66" charset="0"/>
              </a:rPr>
              <a:t>Cytochrome C (</a:t>
            </a:r>
            <a:r>
              <a:rPr lang="en-US" b="1" i="1" dirty="0">
                <a:solidFill>
                  <a:srgbClr val="CC0000"/>
                </a:solidFill>
                <a:effectLst>
                  <a:outerShdw blurRad="38100" dist="38100" dir="2700000" algn="tl">
                    <a:srgbClr val="C0C0C0"/>
                  </a:outerShdw>
                </a:effectLst>
                <a:latin typeface="Comic Sans MS" pitchFamily="66" charset="0"/>
              </a:rPr>
              <a:t>Homo </a:t>
            </a:r>
            <a:r>
              <a:rPr lang="en-US" b="1" dirty="0">
                <a:solidFill>
                  <a:srgbClr val="CC0000"/>
                </a:solidFill>
                <a:effectLst>
                  <a:outerShdw blurRad="38100" dist="38100" dir="2700000" algn="tl">
                    <a:srgbClr val="C0C0C0"/>
                  </a:outerShdw>
                </a:effectLst>
                <a:latin typeface="Comic Sans MS" pitchFamily="66" charset="0"/>
              </a:rPr>
              <a:t>vs. </a:t>
            </a:r>
            <a:r>
              <a:rPr lang="en-US" b="1" i="1" dirty="0" err="1">
                <a:solidFill>
                  <a:srgbClr val="CC0000"/>
                </a:solidFill>
                <a:effectLst>
                  <a:outerShdw blurRad="38100" dist="38100" dir="2700000" algn="tl">
                    <a:srgbClr val="C0C0C0"/>
                  </a:outerShdw>
                </a:effectLst>
                <a:latin typeface="Comic Sans MS" pitchFamily="66" charset="0"/>
              </a:rPr>
              <a:t>Rhodobacter</a:t>
            </a:r>
            <a:r>
              <a:rPr lang="en-US" b="1" i="1" dirty="0">
                <a:solidFill>
                  <a:srgbClr val="CC0000"/>
                </a:solidFill>
                <a:effectLst>
                  <a:outerShdw blurRad="38100" dist="38100" dir="2700000" algn="tl">
                    <a:srgbClr val="C0C0C0"/>
                  </a:outerShdw>
                </a:effectLst>
                <a:latin typeface="Comic Sans MS" pitchFamily="66" charset="0"/>
              </a:rPr>
              <a:t> </a:t>
            </a:r>
            <a:r>
              <a:rPr lang="en-US" b="1" i="1" dirty="0" err="1">
                <a:solidFill>
                  <a:srgbClr val="CC0000"/>
                </a:solidFill>
                <a:effectLst>
                  <a:outerShdw blurRad="38100" dist="38100" dir="2700000" algn="tl">
                    <a:srgbClr val="C0C0C0"/>
                  </a:outerShdw>
                </a:effectLst>
                <a:latin typeface="Comic Sans MS" pitchFamily="66" charset="0"/>
              </a:rPr>
              <a:t>sphaeroides</a:t>
            </a:r>
            <a:r>
              <a:rPr lang="en-US" b="1" dirty="0">
                <a:solidFill>
                  <a:srgbClr val="CC0000"/>
                </a:solidFill>
                <a:effectLst>
                  <a:outerShdw blurRad="38100" dist="38100" dir="2700000" algn="tl">
                    <a:srgbClr val="C0C0C0"/>
                  </a:outerShdw>
                </a:effectLst>
                <a:latin typeface="Comic Sans MS" pitchFamily="66" charset="0"/>
              </a:rPr>
              <a:t>)</a:t>
            </a:r>
          </a:p>
        </p:txBody>
      </p:sp>
      <p:sp>
        <p:nvSpPr>
          <p:cNvPr id="3" name="CasellaDiTesto 2"/>
          <p:cNvSpPr txBox="1"/>
          <p:nvPr/>
        </p:nvSpPr>
        <p:spPr>
          <a:xfrm>
            <a:off x="395536" y="864515"/>
            <a:ext cx="8576387" cy="707886"/>
          </a:xfrm>
          <a:prstGeom prst="rect">
            <a:avLst/>
          </a:prstGeom>
          <a:noFill/>
        </p:spPr>
        <p:txBody>
          <a:bodyPr wrap="none" rtlCol="0">
            <a:spAutoFit/>
          </a:bodyPr>
          <a:lstStyle/>
          <a:p>
            <a:r>
              <a:rPr lang="it-IT" sz="2000" b="1" dirty="0">
                <a:latin typeface="Comic Sans MS" pitchFamily="66" charset="0"/>
              </a:rPr>
              <a:t>Human </a:t>
            </a:r>
            <a:r>
              <a:rPr lang="it-IT" sz="2000" b="1" dirty="0" err="1">
                <a:latin typeface="Comic Sans MS" pitchFamily="66" charset="0"/>
              </a:rPr>
              <a:t>Cytochrome</a:t>
            </a:r>
            <a:r>
              <a:rPr lang="it-IT" sz="2000" b="1" dirty="0">
                <a:latin typeface="Comic Sans MS" pitchFamily="66" charset="0"/>
              </a:rPr>
              <a:t> C - Uniprot:P99999. PDB: </a:t>
            </a:r>
            <a:r>
              <a:rPr lang="it-IT" sz="2000" b="1" dirty="0">
                <a:solidFill>
                  <a:srgbClr val="FF0000"/>
                </a:solidFill>
                <a:latin typeface="Comic Sans MS" pitchFamily="66" charset="0"/>
              </a:rPr>
              <a:t>3ZCF:A</a:t>
            </a:r>
          </a:p>
          <a:p>
            <a:r>
              <a:rPr lang="it-IT" sz="2000" b="1" dirty="0" err="1">
                <a:latin typeface="Comic Sans MS" pitchFamily="66" charset="0"/>
              </a:rPr>
              <a:t>Cytochrome</a:t>
            </a:r>
            <a:r>
              <a:rPr lang="it-IT" sz="2000" b="1" dirty="0">
                <a:latin typeface="Comic Sans MS" pitchFamily="66" charset="0"/>
              </a:rPr>
              <a:t> C2 </a:t>
            </a:r>
            <a:r>
              <a:rPr lang="it-IT" sz="2000" b="1" i="1" dirty="0" err="1">
                <a:latin typeface="Comic Sans MS" pitchFamily="66" charset="0"/>
              </a:rPr>
              <a:t>Rhodobacter</a:t>
            </a:r>
            <a:r>
              <a:rPr lang="it-IT" sz="2000" b="1" i="1" dirty="0">
                <a:latin typeface="Comic Sans MS" pitchFamily="66" charset="0"/>
              </a:rPr>
              <a:t> </a:t>
            </a:r>
            <a:r>
              <a:rPr lang="it-IT" sz="2000" b="1" i="1" dirty="0" err="1">
                <a:latin typeface="Comic Sans MS" pitchFamily="66" charset="0"/>
              </a:rPr>
              <a:t>Sph</a:t>
            </a:r>
            <a:r>
              <a:rPr lang="it-IT" sz="2000" b="1" i="1" dirty="0">
                <a:latin typeface="Comic Sans MS" pitchFamily="66" charset="0"/>
              </a:rPr>
              <a:t>. </a:t>
            </a:r>
            <a:r>
              <a:rPr lang="it-IT" sz="2000" b="1" dirty="0">
                <a:latin typeface="Comic Sans MS" pitchFamily="66" charset="0"/>
              </a:rPr>
              <a:t>– </a:t>
            </a:r>
            <a:r>
              <a:rPr lang="it-IT" sz="2000" b="1" dirty="0" err="1">
                <a:latin typeface="Comic Sans MS" pitchFamily="66" charset="0"/>
              </a:rPr>
              <a:t>Uniprot</a:t>
            </a:r>
            <a:r>
              <a:rPr lang="it-IT" sz="2000" b="1" dirty="0">
                <a:latin typeface="Comic Sans MS" pitchFamily="66" charset="0"/>
              </a:rPr>
              <a:t>: P0C0X8. </a:t>
            </a:r>
            <a:r>
              <a:rPr lang="it-IT" sz="2000" b="1" dirty="0">
                <a:solidFill>
                  <a:srgbClr val="FF0000"/>
                </a:solidFill>
                <a:latin typeface="Comic Sans MS" pitchFamily="66" charset="0"/>
              </a:rPr>
              <a:t>PDB 1CXC:A</a:t>
            </a:r>
          </a:p>
        </p:txBody>
      </p:sp>
      <p:sp>
        <p:nvSpPr>
          <p:cNvPr id="6" name="CasellaDiTesto 5"/>
          <p:cNvSpPr txBox="1"/>
          <p:nvPr/>
        </p:nvSpPr>
        <p:spPr>
          <a:xfrm>
            <a:off x="5089094" y="2137552"/>
            <a:ext cx="3501280" cy="830997"/>
          </a:xfrm>
          <a:prstGeom prst="rect">
            <a:avLst/>
          </a:prstGeom>
          <a:noFill/>
        </p:spPr>
        <p:txBody>
          <a:bodyPr wrap="none" rtlCol="0">
            <a:spAutoFit/>
          </a:bodyPr>
          <a:lstStyle/>
          <a:p>
            <a:r>
              <a:rPr lang="it-IT" b="1" dirty="0" err="1">
                <a:solidFill>
                  <a:srgbClr val="FF0000"/>
                </a:solidFill>
                <a:latin typeface="Comic Sans MS" pitchFamily="66" charset="0"/>
              </a:rPr>
              <a:t>Structural</a:t>
            </a:r>
            <a:r>
              <a:rPr lang="it-IT" b="1" dirty="0">
                <a:solidFill>
                  <a:srgbClr val="FF0000"/>
                </a:solidFill>
                <a:latin typeface="Comic Sans MS" pitchFamily="66" charset="0"/>
              </a:rPr>
              <a:t> </a:t>
            </a:r>
            <a:r>
              <a:rPr lang="it-IT" b="1" dirty="0" err="1">
                <a:solidFill>
                  <a:srgbClr val="FF0000"/>
                </a:solidFill>
                <a:latin typeface="Comic Sans MS" pitchFamily="66" charset="0"/>
              </a:rPr>
              <a:t>alignment</a:t>
            </a:r>
            <a:r>
              <a:rPr lang="it-IT" b="1" dirty="0">
                <a:solidFill>
                  <a:srgbClr val="FF0000"/>
                </a:solidFill>
                <a:latin typeface="Comic Sans MS" pitchFamily="66" charset="0"/>
              </a:rPr>
              <a:t>: </a:t>
            </a:r>
          </a:p>
          <a:p>
            <a:r>
              <a:rPr lang="it-IT" b="1" dirty="0">
                <a:latin typeface="Comic Sans MS" pitchFamily="66" charset="0"/>
              </a:rPr>
              <a:t>RMSD= 0,18 nm</a:t>
            </a:r>
          </a:p>
        </p:txBody>
      </p:sp>
      <p:pic>
        <p:nvPicPr>
          <p:cNvPr id="5" name="Immagine 4"/>
          <p:cNvPicPr>
            <a:picLocks noChangeAspect="1"/>
          </p:cNvPicPr>
          <p:nvPr/>
        </p:nvPicPr>
        <p:blipFill rotWithShape="1">
          <a:blip r:embed="rId2"/>
          <a:srcRect l="23692" t="13516" r="28776" b="15485"/>
          <a:stretch/>
        </p:blipFill>
        <p:spPr>
          <a:xfrm>
            <a:off x="13999" y="1751508"/>
            <a:ext cx="3881953" cy="3261668"/>
          </a:xfrm>
          <a:prstGeom prst="rect">
            <a:avLst/>
          </a:prstGeom>
        </p:spPr>
      </p:pic>
      <p:sp>
        <p:nvSpPr>
          <p:cNvPr id="7" name="Rettangolo 6"/>
          <p:cNvSpPr/>
          <p:nvPr/>
        </p:nvSpPr>
        <p:spPr>
          <a:xfrm>
            <a:off x="3345267" y="4239499"/>
            <a:ext cx="5831485" cy="2677656"/>
          </a:xfrm>
          <a:prstGeom prst="rect">
            <a:avLst/>
          </a:prstGeom>
        </p:spPr>
        <p:txBody>
          <a:bodyPr wrap="square">
            <a:spAutoFit/>
          </a:bodyPr>
          <a:lstStyle/>
          <a:p>
            <a:r>
              <a:rPr lang="it-IT" sz="1050" b="1" dirty="0">
                <a:latin typeface="Courier New" panose="02070309020205020404" pitchFamily="49" charset="0"/>
                <a:cs typeface="Courier New" panose="02070309020205020404" pitchFamily="49" charset="0"/>
              </a:rPr>
              <a:t>1:A                20:A                       40:A                   </a:t>
            </a:r>
          </a:p>
          <a:p>
            <a:r>
              <a:rPr lang="it-IT" sz="1050" b="1" dirty="0">
                <a:latin typeface="Courier New" panose="02070309020205020404" pitchFamily="49" charset="0"/>
                <a:cs typeface="Courier New" panose="02070309020205020404" pitchFamily="49" charset="0"/>
              </a:rPr>
              <a:t>|        |    .    |           .    |    .    |    .     |    .       </a:t>
            </a:r>
          </a:p>
          <a:p>
            <a:r>
              <a:rPr lang="it-IT" sz="1050" b="1" dirty="0">
                <a:latin typeface="Courier New" panose="02070309020205020404" pitchFamily="49" charset="0"/>
                <a:cs typeface="Courier New" panose="02070309020205020404" pitchFamily="49" charset="0"/>
              </a:rPr>
              <a:t>GDVEKGKKIFIMK</a:t>
            </a:r>
            <a:r>
              <a:rPr lang="it-IT" sz="1050" b="1" dirty="0">
                <a:solidFill>
                  <a:srgbClr val="FF0000"/>
                </a:solidFill>
                <a:latin typeface="Courier New" panose="02070309020205020404" pitchFamily="49" charset="0"/>
                <a:cs typeface="Courier New" panose="02070309020205020404" pitchFamily="49" charset="0"/>
              </a:rPr>
              <a:t>C</a:t>
            </a:r>
            <a:r>
              <a:rPr lang="it-IT" sz="1050" b="1" dirty="0">
                <a:latin typeface="Courier New" panose="02070309020205020404" pitchFamily="49" charset="0"/>
                <a:cs typeface="Courier New" panose="02070309020205020404" pitchFamily="49" charset="0"/>
              </a:rPr>
              <a:t>SQ</a:t>
            </a:r>
            <a:r>
              <a:rPr lang="it-IT" sz="1050" b="1" dirty="0">
                <a:solidFill>
                  <a:srgbClr val="FF0000"/>
                </a:solidFill>
                <a:latin typeface="Courier New" panose="02070309020205020404" pitchFamily="49" charset="0"/>
                <a:cs typeface="Courier New" panose="02070309020205020404" pitchFamily="49" charset="0"/>
              </a:rPr>
              <a:t>CH</a:t>
            </a:r>
            <a:r>
              <a:rPr lang="it-IT" sz="1050" b="1" dirty="0">
                <a:latin typeface="Courier New" panose="02070309020205020404" pitchFamily="49" charset="0"/>
                <a:cs typeface="Courier New" panose="02070309020205020404" pitchFamily="49" charset="0"/>
              </a:rPr>
              <a:t>TVEKGG-------KHKTGPNLHGLFGRKTGQAPGYS-YTAANKNKG---IIW</a:t>
            </a:r>
          </a:p>
          <a:p>
            <a:r>
              <a:rPr lang="it-IT" sz="1050" b="1" dirty="0">
                <a:latin typeface="Courier New" panose="02070309020205020404" pitchFamily="49" charset="0"/>
                <a:cs typeface="Courier New" panose="02070309020205020404" pitchFamily="49" charset="0"/>
              </a:rPr>
              <a:t>||.|.|.|.|. .|..||.:....       ..||||||:|..||..|....:. |....|..|   :.|</a:t>
            </a:r>
          </a:p>
          <a:p>
            <a:r>
              <a:rPr lang="it-IT" sz="1050" b="1" dirty="0">
                <a:latin typeface="Courier New" panose="02070309020205020404" pitchFamily="49" charset="0"/>
                <a:cs typeface="Courier New" panose="02070309020205020404" pitchFamily="49" charset="0"/>
              </a:rPr>
              <a:t>GDPEAGAKAFN-Q</a:t>
            </a:r>
            <a:r>
              <a:rPr lang="it-IT" sz="1050" b="1" dirty="0">
                <a:solidFill>
                  <a:srgbClr val="FF0000"/>
                </a:solidFill>
                <a:latin typeface="Courier New" panose="02070309020205020404" pitchFamily="49" charset="0"/>
                <a:cs typeface="Courier New" panose="02070309020205020404" pitchFamily="49" charset="0"/>
              </a:rPr>
              <a:t>C</a:t>
            </a:r>
            <a:r>
              <a:rPr lang="it-IT" sz="1050" b="1" dirty="0">
                <a:latin typeface="Courier New" panose="02070309020205020404" pitchFamily="49" charset="0"/>
                <a:cs typeface="Courier New" panose="02070309020205020404" pitchFamily="49" charset="0"/>
              </a:rPr>
              <a:t>QT</a:t>
            </a:r>
            <a:r>
              <a:rPr lang="it-IT" sz="1050" b="1" dirty="0">
                <a:solidFill>
                  <a:srgbClr val="FF0000"/>
                </a:solidFill>
                <a:latin typeface="Courier New" panose="02070309020205020404" pitchFamily="49" charset="0"/>
                <a:cs typeface="Courier New" panose="02070309020205020404" pitchFamily="49" charset="0"/>
              </a:rPr>
              <a:t>CH</a:t>
            </a:r>
            <a:r>
              <a:rPr lang="it-IT" sz="1050" b="1" dirty="0">
                <a:latin typeface="Courier New" panose="02070309020205020404" pitchFamily="49" charset="0"/>
                <a:cs typeface="Courier New" panose="02070309020205020404" pitchFamily="49" charset="0"/>
              </a:rPr>
              <a:t>VIVDDSGTTIAGRNAKTGPNLYGVVGRTAGTQADFKGYGEGMKEAGAKGLAW</a:t>
            </a:r>
          </a:p>
          <a:p>
            <a:r>
              <a:rPr lang="it-IT" sz="1050" b="1" dirty="0">
                <a:latin typeface="Courier New" panose="02070309020205020404" pitchFamily="49" charset="0"/>
                <a:cs typeface="Courier New" panose="02070309020205020404" pitchFamily="49" charset="0"/>
              </a:rPr>
              <a:t>|      |     .    |    .    |    .    |    .    |    .    |    .    | </a:t>
            </a:r>
          </a:p>
          <a:p>
            <a:r>
              <a:rPr lang="it-IT" sz="1050" b="1" dirty="0">
                <a:latin typeface="Courier New" panose="02070309020205020404" pitchFamily="49" charset="0"/>
                <a:cs typeface="Courier New" panose="02070309020205020404" pitchFamily="49" charset="0"/>
              </a:rPr>
              <a:t>3:A               20:A                40:A                60:A         </a:t>
            </a:r>
          </a:p>
          <a:p>
            <a:endParaRPr lang="it-IT" sz="1050" b="1" dirty="0">
              <a:latin typeface="Courier New" panose="02070309020205020404" pitchFamily="49" charset="0"/>
              <a:cs typeface="Courier New" panose="02070309020205020404" pitchFamily="49" charset="0"/>
            </a:endParaRPr>
          </a:p>
          <a:p>
            <a:endParaRPr lang="it-IT" sz="1050" b="1" dirty="0">
              <a:latin typeface="Courier New" panose="02070309020205020404" pitchFamily="49" charset="0"/>
              <a:cs typeface="Courier New" panose="02070309020205020404" pitchFamily="49" charset="0"/>
            </a:endParaRPr>
          </a:p>
          <a:p>
            <a:r>
              <a:rPr lang="it-IT" sz="1050" b="1" dirty="0">
                <a:latin typeface="Courier New" panose="02070309020205020404" pitchFamily="49" charset="0"/>
                <a:cs typeface="Courier New" panose="02070309020205020404" pitchFamily="49" charset="0"/>
              </a:rPr>
              <a:t>60:A                        80:A                100:A        </a:t>
            </a:r>
          </a:p>
          <a:p>
            <a:r>
              <a:rPr lang="it-IT" sz="1050" b="1" dirty="0">
                <a:latin typeface="Courier New" panose="02070309020205020404" pitchFamily="49" charset="0"/>
                <a:cs typeface="Courier New" panose="02070309020205020404" pitchFamily="49" charset="0"/>
              </a:rPr>
              <a:t>|    .    |    .            |    .    |    .    |    </a:t>
            </a:r>
          </a:p>
          <a:p>
            <a:r>
              <a:rPr lang="it-IT" sz="1050" b="1" dirty="0">
                <a:latin typeface="Courier New" panose="02070309020205020404" pitchFamily="49" charset="0"/>
                <a:cs typeface="Courier New" panose="02070309020205020404" pitchFamily="49" charset="0"/>
              </a:rPr>
              <a:t>GEDTLMEYLENPKKYI--------PGTK</a:t>
            </a:r>
            <a:r>
              <a:rPr lang="it-IT" sz="1050" b="1" dirty="0">
                <a:solidFill>
                  <a:srgbClr val="FF0000"/>
                </a:solidFill>
                <a:latin typeface="Courier New" panose="02070309020205020404" pitchFamily="49" charset="0"/>
                <a:cs typeface="Courier New" panose="02070309020205020404" pitchFamily="49" charset="0"/>
              </a:rPr>
              <a:t>M</a:t>
            </a:r>
            <a:r>
              <a:rPr lang="it-IT" sz="1050" b="1" dirty="0">
                <a:latin typeface="Courier New" panose="02070309020205020404" pitchFamily="49" charset="0"/>
                <a:cs typeface="Courier New" panose="02070309020205020404" pitchFamily="49" charset="0"/>
              </a:rPr>
              <a:t>IFVGIKKKEERADLIAYLKKATNE</a:t>
            </a:r>
          </a:p>
          <a:p>
            <a:r>
              <a:rPr lang="it-IT" sz="1050" b="1" dirty="0">
                <a:latin typeface="Courier New" panose="02070309020205020404" pitchFamily="49" charset="0"/>
                <a:cs typeface="Courier New" panose="02070309020205020404" pitchFamily="49" charset="0"/>
              </a:rPr>
              <a:t>.|:...:|.:.|.|::        ...||.| .:||..:...:.|||......</a:t>
            </a:r>
          </a:p>
          <a:p>
            <a:r>
              <a:rPr lang="it-IT" sz="1050" b="1" dirty="0">
                <a:latin typeface="Courier New" panose="02070309020205020404" pitchFamily="49" charset="0"/>
                <a:cs typeface="Courier New" panose="02070309020205020404" pitchFamily="49" charset="0"/>
              </a:rPr>
              <a:t>DEEHFVQYVQDPTKFLKEYTGDAKAKGK</a:t>
            </a:r>
            <a:r>
              <a:rPr lang="it-IT" sz="1050" b="1" dirty="0">
                <a:solidFill>
                  <a:srgbClr val="FF0000"/>
                </a:solidFill>
                <a:latin typeface="Courier New" panose="02070309020205020404" pitchFamily="49" charset="0"/>
                <a:cs typeface="Courier New" panose="02070309020205020404" pitchFamily="49" charset="0"/>
              </a:rPr>
              <a:t>M</a:t>
            </a:r>
            <a:r>
              <a:rPr lang="it-IT" sz="1050" b="1" dirty="0">
                <a:latin typeface="Courier New" panose="02070309020205020404" pitchFamily="49" charset="0"/>
                <a:cs typeface="Courier New" panose="02070309020205020404" pitchFamily="49" charset="0"/>
              </a:rPr>
              <a:t>TF-KLKKEADAHNIWAYLQQVAVR</a:t>
            </a:r>
          </a:p>
          <a:p>
            <a:r>
              <a:rPr lang="it-IT" sz="1050" b="1" dirty="0">
                <a:latin typeface="Courier New" panose="02070309020205020404" pitchFamily="49" charset="0"/>
                <a:cs typeface="Courier New" panose="02070309020205020404" pitchFamily="49" charset="0"/>
              </a:rPr>
              <a:t>   .    |    .    |    .    |     .    |    .    |   </a:t>
            </a:r>
          </a:p>
          <a:p>
            <a:r>
              <a:rPr lang="it-IT" sz="1050" b="1" dirty="0">
                <a:latin typeface="Courier New" panose="02070309020205020404" pitchFamily="49" charset="0"/>
                <a:cs typeface="Courier New" panose="02070309020205020404" pitchFamily="49" charset="0"/>
              </a:rPr>
              <a:t>        80:A                100:A                120:A </a:t>
            </a:r>
          </a:p>
        </p:txBody>
      </p:sp>
      <p:sp>
        <p:nvSpPr>
          <p:cNvPr id="4" name="Rettangolo 3"/>
          <p:cNvSpPr/>
          <p:nvPr/>
        </p:nvSpPr>
        <p:spPr>
          <a:xfrm>
            <a:off x="42703" y="5272668"/>
            <a:ext cx="3530134" cy="461665"/>
          </a:xfrm>
          <a:prstGeom prst="rect">
            <a:avLst/>
          </a:prstGeom>
        </p:spPr>
        <p:txBody>
          <a:bodyPr wrap="none">
            <a:spAutoFit/>
          </a:bodyPr>
          <a:lstStyle/>
          <a:p>
            <a:r>
              <a:rPr lang="it-IT" b="1" dirty="0">
                <a:solidFill>
                  <a:srgbClr val="0070C0"/>
                </a:solidFill>
                <a:latin typeface="Comic Sans MS" pitchFamily="66" charset="0"/>
              </a:rPr>
              <a:t>28% </a:t>
            </a:r>
            <a:r>
              <a:rPr lang="it-IT" b="1" dirty="0" err="1">
                <a:solidFill>
                  <a:srgbClr val="0070C0"/>
                </a:solidFill>
                <a:latin typeface="Comic Sans MS" pitchFamily="66" charset="0"/>
              </a:rPr>
              <a:t>sequence</a:t>
            </a:r>
            <a:r>
              <a:rPr lang="it-IT" b="1" dirty="0">
                <a:solidFill>
                  <a:srgbClr val="0070C0"/>
                </a:solidFill>
                <a:latin typeface="Comic Sans MS" pitchFamily="66" charset="0"/>
              </a:rPr>
              <a:t> </a:t>
            </a:r>
            <a:r>
              <a:rPr lang="it-IT" b="1" dirty="0" err="1">
                <a:solidFill>
                  <a:srgbClr val="0070C0"/>
                </a:solidFill>
                <a:latin typeface="Comic Sans MS" pitchFamily="66" charset="0"/>
              </a:rPr>
              <a:t>identity</a:t>
            </a:r>
            <a:endParaRPr lang="it-IT" b="1" dirty="0">
              <a:solidFill>
                <a:srgbClr val="0070C0"/>
              </a:solidFill>
              <a:latin typeface="Comic Sans MS" pitchFamily="66" charset="0"/>
            </a:endParaRPr>
          </a:p>
        </p:txBody>
      </p:sp>
    </p:spTree>
    <p:extLst>
      <p:ext uri="{BB962C8B-B14F-4D97-AF65-F5344CB8AC3E}">
        <p14:creationId xmlns:p14="http://schemas.microsoft.com/office/powerpoint/2010/main" val="1624285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08520" y="116632"/>
            <a:ext cx="9073008" cy="954107"/>
          </a:xfrm>
          <a:prstGeom prst="rect">
            <a:avLst/>
          </a:prstGeom>
          <a:noFill/>
          <a:ln w="9525">
            <a:noFill/>
            <a:miter lim="800000"/>
            <a:headEnd/>
            <a:tailEnd/>
          </a:ln>
          <a:effectLst/>
        </p:spPr>
        <p:txBody>
          <a:bodyPr wrap="square">
            <a:spAutoFit/>
          </a:bodyPr>
          <a:lstStyle/>
          <a:p>
            <a:pPr algn="ctr" eaLnBrk="0" fontAlgn="base" hangingPunct="0">
              <a:spcBef>
                <a:spcPct val="0"/>
              </a:spcBef>
              <a:spcAft>
                <a:spcPct val="0"/>
              </a:spcAft>
              <a:defRPr/>
            </a:pPr>
            <a:r>
              <a:rPr lang="en-US" sz="2800" b="1" dirty="0">
                <a:solidFill>
                  <a:srgbClr val="CC0000"/>
                </a:solidFill>
                <a:effectLst>
                  <a:outerShdw blurRad="38100" dist="38100" dir="2700000" algn="tl">
                    <a:srgbClr val="C0C0C0"/>
                  </a:outerShdw>
                </a:effectLst>
                <a:latin typeface="Comic Sans MS" pitchFamily="66" charset="0"/>
              </a:rPr>
              <a:t>Cytochrome C (</a:t>
            </a:r>
            <a:r>
              <a:rPr lang="en-US" sz="2800" b="1" i="1" dirty="0">
                <a:solidFill>
                  <a:srgbClr val="CC0000"/>
                </a:solidFill>
                <a:effectLst>
                  <a:outerShdw blurRad="38100" dist="38100" dir="2700000" algn="tl">
                    <a:srgbClr val="C0C0C0"/>
                  </a:outerShdw>
                </a:effectLst>
                <a:latin typeface="Comic Sans MS" pitchFamily="66" charset="0"/>
              </a:rPr>
              <a:t>Homo </a:t>
            </a:r>
            <a:r>
              <a:rPr lang="en-US" sz="2800" b="1" dirty="0">
                <a:solidFill>
                  <a:srgbClr val="CC0000"/>
                </a:solidFill>
                <a:effectLst>
                  <a:outerShdw blurRad="38100" dist="38100" dir="2700000" algn="tl">
                    <a:srgbClr val="C0C0C0"/>
                  </a:outerShdw>
                </a:effectLst>
                <a:latin typeface="Comic Sans MS" pitchFamily="66" charset="0"/>
              </a:rPr>
              <a:t>vs. </a:t>
            </a:r>
            <a:r>
              <a:rPr lang="en-US" sz="2800" b="1" i="1" dirty="0" err="1">
                <a:solidFill>
                  <a:srgbClr val="CC0000"/>
                </a:solidFill>
                <a:effectLst>
                  <a:outerShdw blurRad="38100" dist="38100" dir="2700000" algn="tl">
                    <a:srgbClr val="C0C0C0"/>
                  </a:outerShdw>
                </a:effectLst>
                <a:latin typeface="Comic Sans MS" pitchFamily="66" charset="0"/>
              </a:rPr>
              <a:t>Rhodopseudomonas</a:t>
            </a:r>
            <a:r>
              <a:rPr lang="en-US" sz="2800" b="1" i="1" dirty="0">
                <a:solidFill>
                  <a:srgbClr val="CC0000"/>
                </a:solidFill>
                <a:effectLst>
                  <a:outerShdw blurRad="38100" dist="38100" dir="2700000" algn="tl">
                    <a:srgbClr val="C0C0C0"/>
                  </a:outerShdw>
                </a:effectLst>
                <a:latin typeface="Comic Sans MS" pitchFamily="66" charset="0"/>
              </a:rPr>
              <a:t> </a:t>
            </a:r>
            <a:r>
              <a:rPr lang="en-US" sz="2800" b="1" i="1" dirty="0" err="1">
                <a:solidFill>
                  <a:srgbClr val="CC0000"/>
                </a:solidFill>
                <a:effectLst>
                  <a:outerShdw blurRad="38100" dist="38100" dir="2700000" algn="tl">
                    <a:srgbClr val="C0C0C0"/>
                  </a:outerShdw>
                </a:effectLst>
                <a:latin typeface="Comic Sans MS" pitchFamily="66" charset="0"/>
              </a:rPr>
              <a:t>palustris</a:t>
            </a:r>
            <a:r>
              <a:rPr lang="en-US" sz="2800" b="1" dirty="0">
                <a:solidFill>
                  <a:srgbClr val="CC0000"/>
                </a:solidFill>
                <a:effectLst>
                  <a:outerShdw blurRad="38100" dist="38100" dir="2700000" algn="tl">
                    <a:srgbClr val="C0C0C0"/>
                  </a:outerShdw>
                </a:effectLst>
                <a:latin typeface="Comic Sans MS" pitchFamily="66" charset="0"/>
              </a:rPr>
              <a:t>)</a:t>
            </a:r>
          </a:p>
        </p:txBody>
      </p:sp>
      <p:sp>
        <p:nvSpPr>
          <p:cNvPr id="3" name="CasellaDiTesto 2"/>
          <p:cNvSpPr txBox="1"/>
          <p:nvPr/>
        </p:nvSpPr>
        <p:spPr>
          <a:xfrm>
            <a:off x="252323" y="1144699"/>
            <a:ext cx="9036448" cy="707886"/>
          </a:xfrm>
          <a:prstGeom prst="rect">
            <a:avLst/>
          </a:prstGeom>
          <a:noFill/>
        </p:spPr>
        <p:txBody>
          <a:bodyPr wrap="none" rtlCol="0">
            <a:spAutoFit/>
          </a:bodyPr>
          <a:lstStyle/>
          <a:p>
            <a:r>
              <a:rPr lang="it-IT" sz="2000" b="1" dirty="0">
                <a:latin typeface="Comic Sans MS" pitchFamily="66" charset="0"/>
              </a:rPr>
              <a:t>Human </a:t>
            </a:r>
            <a:r>
              <a:rPr lang="it-IT" sz="2000" b="1" dirty="0" err="1">
                <a:latin typeface="Comic Sans MS" pitchFamily="66" charset="0"/>
              </a:rPr>
              <a:t>Cytochrome</a:t>
            </a:r>
            <a:r>
              <a:rPr lang="it-IT" sz="2000" b="1" dirty="0">
                <a:latin typeface="Comic Sans MS" pitchFamily="66" charset="0"/>
              </a:rPr>
              <a:t> C - Uniprot:P99999. </a:t>
            </a:r>
            <a:r>
              <a:rPr lang="it-IT" sz="2000" b="1" dirty="0">
                <a:solidFill>
                  <a:srgbClr val="FF0000"/>
                </a:solidFill>
                <a:latin typeface="Comic Sans MS" pitchFamily="66" charset="0"/>
              </a:rPr>
              <a:t>PDB: 3ZCF:A</a:t>
            </a:r>
          </a:p>
          <a:p>
            <a:r>
              <a:rPr lang="it-IT" sz="2000" b="1" dirty="0" err="1">
                <a:latin typeface="Comic Sans MS" pitchFamily="66" charset="0"/>
              </a:rPr>
              <a:t>Cytochrome</a:t>
            </a:r>
            <a:r>
              <a:rPr lang="it-IT" sz="2000" b="1" dirty="0">
                <a:latin typeface="Comic Sans MS" pitchFamily="66" charset="0"/>
              </a:rPr>
              <a:t> C2 </a:t>
            </a:r>
            <a:r>
              <a:rPr lang="it-IT" sz="2000" b="1" i="1" dirty="0" err="1">
                <a:latin typeface="Comic Sans MS" pitchFamily="66" charset="0"/>
              </a:rPr>
              <a:t>Rhodopseudomons</a:t>
            </a:r>
            <a:r>
              <a:rPr lang="it-IT" sz="2000" b="1" i="1" dirty="0">
                <a:latin typeface="Comic Sans MS" pitchFamily="66" charset="0"/>
              </a:rPr>
              <a:t> </a:t>
            </a:r>
            <a:r>
              <a:rPr lang="it-IT" sz="2000" b="1" i="1" dirty="0" err="1">
                <a:latin typeface="Comic Sans MS" pitchFamily="66" charset="0"/>
              </a:rPr>
              <a:t>pal</a:t>
            </a:r>
            <a:r>
              <a:rPr lang="it-IT" sz="2000" b="1" i="1" dirty="0">
                <a:latin typeface="Comic Sans MS" pitchFamily="66" charset="0"/>
              </a:rPr>
              <a:t>. </a:t>
            </a:r>
            <a:r>
              <a:rPr lang="it-IT" sz="2000" b="1" dirty="0">
                <a:latin typeface="Comic Sans MS" pitchFamily="66" charset="0"/>
              </a:rPr>
              <a:t>– </a:t>
            </a:r>
            <a:r>
              <a:rPr lang="it-IT" sz="2000" b="1" dirty="0" err="1">
                <a:latin typeface="Comic Sans MS" pitchFamily="66" charset="0"/>
              </a:rPr>
              <a:t>Uniprot</a:t>
            </a:r>
            <a:r>
              <a:rPr lang="it-IT" sz="2000" b="1" dirty="0">
                <a:latin typeface="Comic Sans MS" pitchFamily="66" charset="0"/>
              </a:rPr>
              <a:t>: P00091. </a:t>
            </a:r>
            <a:r>
              <a:rPr lang="it-IT" sz="2000" b="1" dirty="0">
                <a:solidFill>
                  <a:srgbClr val="FF0000"/>
                </a:solidFill>
                <a:latin typeface="Comic Sans MS" pitchFamily="66" charset="0"/>
              </a:rPr>
              <a:t>PDB 1I8O:A</a:t>
            </a:r>
          </a:p>
        </p:txBody>
      </p:sp>
      <p:sp>
        <p:nvSpPr>
          <p:cNvPr id="6" name="CasellaDiTesto 5"/>
          <p:cNvSpPr txBox="1"/>
          <p:nvPr/>
        </p:nvSpPr>
        <p:spPr>
          <a:xfrm>
            <a:off x="4067944" y="2564904"/>
            <a:ext cx="3501280" cy="830997"/>
          </a:xfrm>
          <a:prstGeom prst="rect">
            <a:avLst/>
          </a:prstGeom>
          <a:noFill/>
        </p:spPr>
        <p:txBody>
          <a:bodyPr wrap="none" rtlCol="0">
            <a:spAutoFit/>
          </a:bodyPr>
          <a:lstStyle/>
          <a:p>
            <a:r>
              <a:rPr lang="it-IT" b="1" dirty="0" err="1">
                <a:solidFill>
                  <a:srgbClr val="FF0000"/>
                </a:solidFill>
                <a:latin typeface="Comic Sans MS" pitchFamily="66" charset="0"/>
              </a:rPr>
              <a:t>Structural</a:t>
            </a:r>
            <a:r>
              <a:rPr lang="it-IT" b="1" dirty="0">
                <a:solidFill>
                  <a:srgbClr val="FF0000"/>
                </a:solidFill>
                <a:latin typeface="Comic Sans MS" pitchFamily="66" charset="0"/>
              </a:rPr>
              <a:t> </a:t>
            </a:r>
            <a:r>
              <a:rPr lang="it-IT" b="1" dirty="0" err="1">
                <a:solidFill>
                  <a:srgbClr val="FF0000"/>
                </a:solidFill>
                <a:latin typeface="Comic Sans MS" pitchFamily="66" charset="0"/>
              </a:rPr>
              <a:t>alignment</a:t>
            </a:r>
            <a:r>
              <a:rPr lang="it-IT" b="1" dirty="0">
                <a:solidFill>
                  <a:srgbClr val="FF0000"/>
                </a:solidFill>
                <a:latin typeface="Comic Sans MS" pitchFamily="66" charset="0"/>
              </a:rPr>
              <a:t>: </a:t>
            </a:r>
          </a:p>
          <a:p>
            <a:r>
              <a:rPr lang="it-IT" b="1" dirty="0">
                <a:latin typeface="Comic Sans MS" pitchFamily="66" charset="0"/>
              </a:rPr>
              <a:t>RMSD= 0,13 nm</a:t>
            </a:r>
          </a:p>
        </p:txBody>
      </p:sp>
      <p:pic>
        <p:nvPicPr>
          <p:cNvPr id="4" name="Immagine 3"/>
          <p:cNvPicPr>
            <a:picLocks noChangeAspect="1"/>
          </p:cNvPicPr>
          <p:nvPr/>
        </p:nvPicPr>
        <p:blipFill rotWithShape="1">
          <a:blip r:embed="rId2"/>
          <a:srcRect l="30654" t="22292" r="26182" b="21224"/>
          <a:stretch/>
        </p:blipFill>
        <p:spPr>
          <a:xfrm>
            <a:off x="0" y="2137800"/>
            <a:ext cx="3779912" cy="2782281"/>
          </a:xfrm>
          <a:prstGeom prst="rect">
            <a:avLst/>
          </a:prstGeom>
        </p:spPr>
      </p:pic>
      <p:sp>
        <p:nvSpPr>
          <p:cNvPr id="7" name="Rettangolo 6"/>
          <p:cNvSpPr/>
          <p:nvPr/>
        </p:nvSpPr>
        <p:spPr>
          <a:xfrm>
            <a:off x="3401166" y="4077072"/>
            <a:ext cx="5831485" cy="3000821"/>
          </a:xfrm>
          <a:prstGeom prst="rect">
            <a:avLst/>
          </a:prstGeom>
        </p:spPr>
        <p:txBody>
          <a:bodyPr wrap="square">
            <a:spAutoFit/>
          </a:bodyPr>
          <a:lstStyle/>
          <a:p>
            <a:r>
              <a:rPr lang="it-IT" sz="1050" b="1" dirty="0">
                <a:latin typeface="Courier New" panose="02070309020205020404" pitchFamily="49" charset="0"/>
                <a:cs typeface="Courier New" panose="02070309020205020404" pitchFamily="49" charset="0"/>
              </a:rPr>
              <a:t>1:A                20:A                40:A                   60:A         </a:t>
            </a:r>
          </a:p>
          <a:p>
            <a:r>
              <a:rPr lang="it-IT" sz="1050" b="1" dirty="0">
                <a:latin typeface="Courier New" panose="02070309020205020404" pitchFamily="49" charset="0"/>
                <a:cs typeface="Courier New" panose="02070309020205020404" pitchFamily="49" charset="0"/>
              </a:rPr>
              <a:t>|        |    .    |    .    |    .    |    .    |    .       |    .  </a:t>
            </a:r>
          </a:p>
          <a:p>
            <a:r>
              <a:rPr lang="it-IT" sz="1050" b="1" dirty="0">
                <a:latin typeface="Courier New" panose="02070309020205020404" pitchFamily="49" charset="0"/>
                <a:cs typeface="Courier New" panose="02070309020205020404" pitchFamily="49" charset="0"/>
              </a:rPr>
              <a:t>GDVEKGKKIFIMK</a:t>
            </a:r>
            <a:r>
              <a:rPr lang="it-IT" sz="1050" b="1" dirty="0">
                <a:solidFill>
                  <a:srgbClr val="FF0000"/>
                </a:solidFill>
                <a:latin typeface="Courier New" panose="02070309020205020404" pitchFamily="49" charset="0"/>
                <a:cs typeface="Courier New" panose="02070309020205020404" pitchFamily="49" charset="0"/>
              </a:rPr>
              <a:t>C</a:t>
            </a:r>
            <a:r>
              <a:rPr lang="it-IT" sz="1050" b="1" dirty="0">
                <a:latin typeface="Courier New" panose="02070309020205020404" pitchFamily="49" charset="0"/>
                <a:cs typeface="Courier New" panose="02070309020205020404" pitchFamily="49" charset="0"/>
              </a:rPr>
              <a:t>SQ</a:t>
            </a:r>
            <a:r>
              <a:rPr lang="it-IT" sz="1050" b="1" dirty="0">
                <a:solidFill>
                  <a:srgbClr val="FF0000"/>
                </a:solidFill>
                <a:latin typeface="Courier New" panose="02070309020205020404" pitchFamily="49" charset="0"/>
                <a:cs typeface="Courier New" panose="02070309020205020404" pitchFamily="49" charset="0"/>
              </a:rPr>
              <a:t>CH</a:t>
            </a:r>
            <a:r>
              <a:rPr lang="it-IT" sz="1050" b="1" dirty="0">
                <a:latin typeface="Courier New" panose="02070309020205020404" pitchFamily="49" charset="0"/>
                <a:cs typeface="Courier New" panose="02070309020205020404" pitchFamily="49" charset="0"/>
              </a:rPr>
              <a:t>TVEKGGKHKTGPNLHGLFGRKTGQAPGYSYTAANKNKG---IIWGEDTLMEY</a:t>
            </a:r>
          </a:p>
          <a:p>
            <a:r>
              <a:rPr lang="it-IT" sz="1050" b="1" dirty="0">
                <a:latin typeface="Courier New" panose="02070309020205020404" pitchFamily="49" charset="0"/>
                <a:cs typeface="Courier New" panose="02070309020205020404" pitchFamily="49" charset="0"/>
              </a:rPr>
              <a:t>.|...|..:|. .|..||..   .|...||.|.|..|||.|.|.|:.|...|.|.|   ::|..|.:..|</a:t>
            </a:r>
          </a:p>
          <a:p>
            <a:r>
              <a:rPr lang="it-IT" sz="1050" b="1" dirty="0" err="1">
                <a:latin typeface="Courier New" panose="02070309020205020404" pitchFamily="49" charset="0"/>
                <a:cs typeface="Courier New" panose="02070309020205020404" pitchFamily="49" charset="0"/>
              </a:rPr>
              <a:t>xDAKAGEAVFK</a:t>
            </a:r>
            <a:r>
              <a:rPr lang="it-IT" sz="1050" b="1" dirty="0">
                <a:latin typeface="Courier New" panose="02070309020205020404" pitchFamily="49" charset="0"/>
                <a:cs typeface="Courier New" panose="02070309020205020404" pitchFamily="49" charset="0"/>
              </a:rPr>
              <a:t>-Q</a:t>
            </a:r>
            <a:r>
              <a:rPr lang="it-IT" sz="1050" b="1" dirty="0">
                <a:solidFill>
                  <a:srgbClr val="FF0000"/>
                </a:solidFill>
                <a:latin typeface="Courier New" panose="02070309020205020404" pitchFamily="49" charset="0"/>
                <a:cs typeface="Courier New" panose="02070309020205020404" pitchFamily="49" charset="0"/>
              </a:rPr>
              <a:t>C</a:t>
            </a:r>
            <a:r>
              <a:rPr lang="it-IT" sz="1050" b="1" dirty="0">
                <a:latin typeface="Courier New" panose="02070309020205020404" pitchFamily="49" charset="0"/>
                <a:cs typeface="Courier New" panose="02070309020205020404" pitchFamily="49" charset="0"/>
              </a:rPr>
              <a:t>MT</a:t>
            </a:r>
            <a:r>
              <a:rPr lang="it-IT" sz="1050" b="1" dirty="0">
                <a:solidFill>
                  <a:srgbClr val="FF0000"/>
                </a:solidFill>
                <a:latin typeface="Courier New" panose="02070309020205020404" pitchFamily="49" charset="0"/>
                <a:cs typeface="Courier New" panose="02070309020205020404" pitchFamily="49" charset="0"/>
              </a:rPr>
              <a:t>CH</a:t>
            </a:r>
            <a:r>
              <a:rPr lang="it-IT" sz="1050" b="1" dirty="0">
                <a:latin typeface="Courier New" panose="02070309020205020404" pitchFamily="49" charset="0"/>
                <a:cs typeface="Courier New" panose="02070309020205020404" pitchFamily="49" charset="0"/>
              </a:rPr>
              <a:t>RA---DKNMVGPALAGVVGRKAGTAAGFTYSPLNHNSGEAGLVWTADNIVPY</a:t>
            </a:r>
          </a:p>
          <a:p>
            <a:r>
              <a:rPr lang="it-IT" sz="1050" b="1" dirty="0">
                <a:latin typeface="Courier New" panose="02070309020205020404" pitchFamily="49" charset="0"/>
                <a:cs typeface="Courier New" panose="02070309020205020404" pitchFamily="49" charset="0"/>
              </a:rPr>
              <a:t>|        |     .       |    .    |    .    |    .    |    .    |    . </a:t>
            </a:r>
          </a:p>
          <a:p>
            <a:r>
              <a:rPr lang="it-IT" sz="1050" b="1" dirty="0">
                <a:latin typeface="Courier New" panose="02070309020205020404" pitchFamily="49" charset="0"/>
                <a:cs typeface="Courier New" panose="02070309020205020404" pitchFamily="49" charset="0"/>
              </a:rPr>
              <a:t>1:A                    20:A                40:A                60:A         </a:t>
            </a:r>
          </a:p>
          <a:p>
            <a:endParaRPr lang="it-IT" sz="1050" b="1" dirty="0">
              <a:latin typeface="Courier New" panose="02070309020205020404" pitchFamily="49" charset="0"/>
              <a:cs typeface="Courier New" panose="02070309020205020404" pitchFamily="49" charset="0"/>
            </a:endParaRPr>
          </a:p>
          <a:p>
            <a:endParaRPr lang="it-IT" sz="1050" b="1" dirty="0">
              <a:latin typeface="Courier New" panose="02070309020205020404" pitchFamily="49" charset="0"/>
              <a:cs typeface="Courier New" panose="02070309020205020404" pitchFamily="49" charset="0"/>
            </a:endParaRPr>
          </a:p>
          <a:p>
            <a:r>
              <a:rPr lang="it-IT" sz="1050" b="1" dirty="0">
                <a:latin typeface="Courier New" panose="02070309020205020404" pitchFamily="49" charset="0"/>
                <a:cs typeface="Courier New" panose="02070309020205020404" pitchFamily="49" charset="0"/>
              </a:rPr>
              <a:t>                          80:A                100:A        </a:t>
            </a:r>
          </a:p>
          <a:p>
            <a:r>
              <a:rPr lang="it-IT" sz="1050" b="1" dirty="0">
                <a:latin typeface="Courier New" panose="02070309020205020404" pitchFamily="49" charset="0"/>
                <a:cs typeface="Courier New" panose="02070309020205020404" pitchFamily="49" charset="0"/>
              </a:rPr>
              <a:t>  |    .                  |    .    |    .    |  </a:t>
            </a:r>
          </a:p>
          <a:p>
            <a:r>
              <a:rPr lang="it-IT" sz="1050" b="1" dirty="0">
                <a:latin typeface="Courier New" panose="02070309020205020404" pitchFamily="49" charset="0"/>
                <a:cs typeface="Courier New" panose="02070309020205020404" pitchFamily="49" charset="0"/>
              </a:rPr>
              <a:t>LENPKKYIP--------------GTK</a:t>
            </a:r>
            <a:r>
              <a:rPr lang="it-IT" sz="1050" b="1" dirty="0">
                <a:solidFill>
                  <a:srgbClr val="FF0000"/>
                </a:solidFill>
                <a:latin typeface="Courier New" panose="02070309020205020404" pitchFamily="49" charset="0"/>
                <a:cs typeface="Courier New" panose="02070309020205020404" pitchFamily="49" charset="0"/>
              </a:rPr>
              <a:t>M</a:t>
            </a:r>
            <a:r>
              <a:rPr lang="it-IT" sz="1050" b="1" dirty="0">
                <a:latin typeface="Courier New" panose="02070309020205020404" pitchFamily="49" charset="0"/>
                <a:cs typeface="Courier New" panose="02070309020205020404" pitchFamily="49" charset="0"/>
              </a:rPr>
              <a:t>IFVGIKKKEERADLIAYLKKAT</a:t>
            </a:r>
          </a:p>
          <a:p>
            <a:r>
              <a:rPr lang="it-IT" sz="1050" b="1" dirty="0">
                <a:latin typeface="Courier New" panose="02070309020205020404" pitchFamily="49" charset="0"/>
                <a:cs typeface="Courier New" panose="02070309020205020404" pitchFamily="49" charset="0"/>
              </a:rPr>
              <a:t>|..|..::.              .|||.| .:...::|.|.:|||....</a:t>
            </a:r>
          </a:p>
          <a:p>
            <a:r>
              <a:rPr lang="it-IT" sz="1050" b="1" dirty="0">
                <a:latin typeface="Courier New" panose="02070309020205020404" pitchFamily="49" charset="0"/>
                <a:cs typeface="Courier New" panose="02070309020205020404" pitchFamily="49" charset="0"/>
              </a:rPr>
              <a:t>LADPNAFLKKFLTEKGKADQAVGVTK</a:t>
            </a:r>
            <a:r>
              <a:rPr lang="it-IT" sz="1050" b="1" dirty="0">
                <a:solidFill>
                  <a:srgbClr val="FF0000"/>
                </a:solidFill>
                <a:latin typeface="Courier New" panose="02070309020205020404" pitchFamily="49" charset="0"/>
                <a:cs typeface="Courier New" panose="02070309020205020404" pitchFamily="49" charset="0"/>
              </a:rPr>
              <a:t>M</a:t>
            </a:r>
            <a:r>
              <a:rPr lang="it-IT" sz="1050" b="1" dirty="0">
                <a:latin typeface="Courier New" panose="02070309020205020404" pitchFamily="49" charset="0"/>
                <a:cs typeface="Courier New" panose="02070309020205020404" pitchFamily="49" charset="0"/>
              </a:rPr>
              <a:t>TF-KLANEQQRKDVVAYLATLK</a:t>
            </a:r>
          </a:p>
          <a:p>
            <a:r>
              <a:rPr lang="it-IT" sz="1050" b="1" dirty="0">
                <a:latin typeface="Courier New" panose="02070309020205020404" pitchFamily="49" charset="0"/>
                <a:cs typeface="Courier New" panose="02070309020205020404" pitchFamily="49" charset="0"/>
              </a:rPr>
              <a:t>   |    .    |    .    |    .     |    .    |    </a:t>
            </a:r>
          </a:p>
          <a:p>
            <a:r>
              <a:rPr lang="it-IT" sz="1050" b="1" dirty="0">
                <a:latin typeface="Courier New" panose="02070309020205020404" pitchFamily="49" charset="0"/>
                <a:cs typeface="Courier New" panose="02070309020205020404" pitchFamily="49" charset="0"/>
              </a:rPr>
              <a:t>             80:A                 100:A         </a:t>
            </a:r>
          </a:p>
          <a:p>
            <a:endParaRPr lang="it-IT" sz="1050" b="1" dirty="0">
              <a:latin typeface="Courier New" panose="02070309020205020404" pitchFamily="49" charset="0"/>
              <a:cs typeface="Courier New" panose="02070309020205020404" pitchFamily="49" charset="0"/>
            </a:endParaRPr>
          </a:p>
          <a:p>
            <a:endParaRPr lang="it-IT" sz="1050" b="1" dirty="0">
              <a:latin typeface="Courier New" panose="02070309020205020404" pitchFamily="49" charset="0"/>
              <a:cs typeface="Courier New" panose="02070309020205020404" pitchFamily="49" charset="0"/>
            </a:endParaRPr>
          </a:p>
        </p:txBody>
      </p:sp>
      <p:sp>
        <p:nvSpPr>
          <p:cNvPr id="5" name="Rettangolo 4"/>
          <p:cNvSpPr/>
          <p:nvPr/>
        </p:nvSpPr>
        <p:spPr>
          <a:xfrm>
            <a:off x="249778" y="5283753"/>
            <a:ext cx="3530134" cy="461665"/>
          </a:xfrm>
          <a:prstGeom prst="rect">
            <a:avLst/>
          </a:prstGeom>
        </p:spPr>
        <p:txBody>
          <a:bodyPr wrap="none">
            <a:spAutoFit/>
          </a:bodyPr>
          <a:lstStyle/>
          <a:p>
            <a:r>
              <a:rPr lang="it-IT" b="1" dirty="0">
                <a:solidFill>
                  <a:srgbClr val="0070C0"/>
                </a:solidFill>
                <a:latin typeface="Comic Sans MS" pitchFamily="66" charset="0"/>
              </a:rPr>
              <a:t>29% </a:t>
            </a:r>
            <a:r>
              <a:rPr lang="it-IT" b="1" dirty="0" err="1">
                <a:solidFill>
                  <a:srgbClr val="0070C0"/>
                </a:solidFill>
                <a:latin typeface="Comic Sans MS" pitchFamily="66" charset="0"/>
              </a:rPr>
              <a:t>sequence</a:t>
            </a:r>
            <a:r>
              <a:rPr lang="it-IT" b="1" dirty="0">
                <a:solidFill>
                  <a:srgbClr val="0070C0"/>
                </a:solidFill>
                <a:latin typeface="Comic Sans MS" pitchFamily="66" charset="0"/>
              </a:rPr>
              <a:t> </a:t>
            </a:r>
            <a:r>
              <a:rPr lang="it-IT" b="1" dirty="0" err="1">
                <a:solidFill>
                  <a:srgbClr val="0070C0"/>
                </a:solidFill>
                <a:latin typeface="Comic Sans MS" pitchFamily="66" charset="0"/>
              </a:rPr>
              <a:t>identity</a:t>
            </a:r>
            <a:endParaRPr lang="it-IT" b="1" dirty="0">
              <a:solidFill>
                <a:srgbClr val="0070C0"/>
              </a:solidFill>
              <a:latin typeface="Comic Sans MS" pitchFamily="66" charset="0"/>
            </a:endParaRPr>
          </a:p>
        </p:txBody>
      </p:sp>
    </p:spTree>
    <p:extLst>
      <p:ext uri="{BB962C8B-B14F-4D97-AF65-F5344CB8AC3E}">
        <p14:creationId xmlns:p14="http://schemas.microsoft.com/office/powerpoint/2010/main" val="885667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p:cNvPicPr>
            <a:picLocks noChangeAspect="1"/>
          </p:cNvPicPr>
          <p:nvPr/>
        </p:nvPicPr>
        <p:blipFill rotWithShape="1">
          <a:blip r:embed="rId2"/>
          <a:srcRect l="21160" t="6990" r="24599" b="18298"/>
          <a:stretch/>
        </p:blipFill>
        <p:spPr>
          <a:xfrm>
            <a:off x="33042" y="1996625"/>
            <a:ext cx="3674861" cy="2847268"/>
          </a:xfrm>
          <a:prstGeom prst="rect">
            <a:avLst/>
          </a:prstGeom>
        </p:spPr>
      </p:pic>
      <p:sp>
        <p:nvSpPr>
          <p:cNvPr id="2" name="Text Box 5"/>
          <p:cNvSpPr txBox="1">
            <a:spLocks noChangeArrowheads="1"/>
          </p:cNvSpPr>
          <p:nvPr/>
        </p:nvSpPr>
        <p:spPr bwMode="auto">
          <a:xfrm>
            <a:off x="33042" y="116632"/>
            <a:ext cx="8859438" cy="523220"/>
          </a:xfrm>
          <a:prstGeom prst="rect">
            <a:avLst/>
          </a:prstGeom>
          <a:noFill/>
          <a:ln w="9525">
            <a:noFill/>
            <a:miter lim="800000"/>
            <a:headEnd/>
            <a:tailEnd/>
          </a:ln>
          <a:effectLst/>
        </p:spPr>
        <p:txBody>
          <a:bodyPr wrap="square">
            <a:spAutoFit/>
          </a:bodyPr>
          <a:lstStyle/>
          <a:p>
            <a:pPr algn="ctr" eaLnBrk="0" fontAlgn="base" hangingPunct="0">
              <a:spcBef>
                <a:spcPct val="0"/>
              </a:spcBef>
              <a:spcAft>
                <a:spcPct val="0"/>
              </a:spcAft>
              <a:defRPr/>
            </a:pPr>
            <a:r>
              <a:rPr lang="en-US" sz="2800" b="1" dirty="0">
                <a:solidFill>
                  <a:srgbClr val="CC0000"/>
                </a:solidFill>
                <a:effectLst>
                  <a:outerShdw blurRad="38100" dist="38100" dir="2700000" algn="tl">
                    <a:srgbClr val="C0C0C0"/>
                  </a:outerShdw>
                </a:effectLst>
                <a:latin typeface="Comic Sans MS" pitchFamily="66" charset="0"/>
              </a:rPr>
              <a:t>Cytochrome C (</a:t>
            </a:r>
            <a:r>
              <a:rPr lang="en-US" sz="2800" b="1" i="1" dirty="0">
                <a:solidFill>
                  <a:srgbClr val="CC0000"/>
                </a:solidFill>
                <a:effectLst>
                  <a:outerShdw blurRad="38100" dist="38100" dir="2700000" algn="tl">
                    <a:srgbClr val="C0C0C0"/>
                  </a:outerShdw>
                </a:effectLst>
                <a:latin typeface="Comic Sans MS" pitchFamily="66" charset="0"/>
              </a:rPr>
              <a:t>Homo </a:t>
            </a:r>
            <a:r>
              <a:rPr lang="en-US" sz="2800" b="1" dirty="0">
                <a:solidFill>
                  <a:srgbClr val="CC0000"/>
                </a:solidFill>
                <a:effectLst>
                  <a:outerShdw blurRad="38100" dist="38100" dir="2700000" algn="tl">
                    <a:srgbClr val="C0C0C0"/>
                  </a:outerShdw>
                </a:effectLst>
                <a:latin typeface="Comic Sans MS" pitchFamily="66" charset="0"/>
              </a:rPr>
              <a:t>vs. </a:t>
            </a:r>
            <a:r>
              <a:rPr lang="en-US" sz="2800" b="1" i="1" dirty="0">
                <a:solidFill>
                  <a:srgbClr val="CC0000"/>
                </a:solidFill>
                <a:effectLst>
                  <a:outerShdw blurRad="38100" dist="38100" dir="2700000" algn="tl">
                    <a:srgbClr val="C0C0C0"/>
                  </a:outerShdw>
                </a:effectLst>
                <a:latin typeface="Comic Sans MS" pitchFamily="66" charset="0"/>
              </a:rPr>
              <a:t>Arabidopsis thaliana</a:t>
            </a:r>
            <a:r>
              <a:rPr lang="en-US" sz="2800" b="1" dirty="0">
                <a:solidFill>
                  <a:srgbClr val="CC0000"/>
                </a:solidFill>
                <a:effectLst>
                  <a:outerShdw blurRad="38100" dist="38100" dir="2700000" algn="tl">
                    <a:srgbClr val="C0C0C0"/>
                  </a:outerShdw>
                </a:effectLst>
                <a:latin typeface="Comic Sans MS" pitchFamily="66" charset="0"/>
              </a:rPr>
              <a:t>)</a:t>
            </a:r>
          </a:p>
        </p:txBody>
      </p:sp>
      <p:sp>
        <p:nvSpPr>
          <p:cNvPr id="3" name="CasellaDiTesto 2"/>
          <p:cNvSpPr txBox="1"/>
          <p:nvPr/>
        </p:nvSpPr>
        <p:spPr>
          <a:xfrm>
            <a:off x="33043" y="1021998"/>
            <a:ext cx="9177512" cy="707886"/>
          </a:xfrm>
          <a:prstGeom prst="rect">
            <a:avLst/>
          </a:prstGeom>
          <a:noFill/>
        </p:spPr>
        <p:txBody>
          <a:bodyPr wrap="none" rtlCol="0">
            <a:spAutoFit/>
          </a:bodyPr>
          <a:lstStyle/>
          <a:p>
            <a:r>
              <a:rPr lang="it-IT" sz="2000" b="1" dirty="0">
                <a:latin typeface="Comic Sans MS" pitchFamily="66" charset="0"/>
              </a:rPr>
              <a:t>Human </a:t>
            </a:r>
            <a:r>
              <a:rPr lang="it-IT" sz="2000" b="1" dirty="0" err="1">
                <a:latin typeface="Comic Sans MS" pitchFamily="66" charset="0"/>
              </a:rPr>
              <a:t>Cytochrome</a:t>
            </a:r>
            <a:r>
              <a:rPr lang="it-IT" sz="2000" b="1" dirty="0">
                <a:latin typeface="Comic Sans MS" pitchFamily="66" charset="0"/>
              </a:rPr>
              <a:t> C - Uniprot:P99999. </a:t>
            </a:r>
            <a:r>
              <a:rPr lang="it-IT" sz="2000" b="1" dirty="0">
                <a:solidFill>
                  <a:srgbClr val="FF0000"/>
                </a:solidFill>
                <a:latin typeface="Comic Sans MS" pitchFamily="66" charset="0"/>
              </a:rPr>
              <a:t>PDB: 3ZCF:A</a:t>
            </a:r>
          </a:p>
          <a:p>
            <a:r>
              <a:rPr lang="it-IT" sz="2000" b="1" dirty="0" err="1">
                <a:latin typeface="Comic Sans MS" pitchFamily="66" charset="0"/>
              </a:rPr>
              <a:t>Cytochrome</a:t>
            </a:r>
            <a:r>
              <a:rPr lang="it-IT" sz="2000" b="1" dirty="0">
                <a:latin typeface="Comic Sans MS" pitchFamily="66" charset="0"/>
              </a:rPr>
              <a:t> C6A </a:t>
            </a:r>
            <a:r>
              <a:rPr lang="it-IT" sz="2000" b="1" i="1" dirty="0" err="1">
                <a:latin typeface="Comic Sans MS" pitchFamily="66" charset="0"/>
              </a:rPr>
              <a:t>Arabidopsis</a:t>
            </a:r>
            <a:r>
              <a:rPr lang="it-IT" sz="2000" b="1" i="1" dirty="0">
                <a:latin typeface="Comic Sans MS" pitchFamily="66" charset="0"/>
              </a:rPr>
              <a:t> </a:t>
            </a:r>
            <a:r>
              <a:rPr lang="it-IT" sz="2000" b="1" i="1" dirty="0" err="1">
                <a:latin typeface="Comic Sans MS" pitchFamily="66" charset="0"/>
              </a:rPr>
              <a:t>Thaliana</a:t>
            </a:r>
            <a:r>
              <a:rPr lang="it-IT" sz="2000" b="1" i="1" dirty="0">
                <a:latin typeface="Comic Sans MS" pitchFamily="66" charset="0"/>
              </a:rPr>
              <a:t> </a:t>
            </a:r>
            <a:r>
              <a:rPr lang="it-IT" sz="2000" b="1" dirty="0">
                <a:latin typeface="Comic Sans MS" pitchFamily="66" charset="0"/>
              </a:rPr>
              <a:t>– </a:t>
            </a:r>
            <a:r>
              <a:rPr lang="it-IT" sz="2000" b="1" dirty="0" err="1">
                <a:latin typeface="Comic Sans MS" pitchFamily="66" charset="0"/>
              </a:rPr>
              <a:t>Uniprot</a:t>
            </a:r>
            <a:r>
              <a:rPr lang="it-IT" sz="2000" b="1" dirty="0">
                <a:latin typeface="Comic Sans MS" pitchFamily="66" charset="0"/>
              </a:rPr>
              <a:t>: Q93VA3</a:t>
            </a:r>
            <a:r>
              <a:rPr lang="it-IT" sz="2000" b="1" dirty="0">
                <a:solidFill>
                  <a:srgbClr val="FF0000"/>
                </a:solidFill>
                <a:latin typeface="Comic Sans MS" pitchFamily="66" charset="0"/>
              </a:rPr>
              <a:t>. PDB 2CE0:A</a:t>
            </a:r>
          </a:p>
        </p:txBody>
      </p:sp>
      <p:sp>
        <p:nvSpPr>
          <p:cNvPr id="6" name="CasellaDiTesto 5"/>
          <p:cNvSpPr txBox="1"/>
          <p:nvPr/>
        </p:nvSpPr>
        <p:spPr>
          <a:xfrm>
            <a:off x="3693015" y="2219751"/>
            <a:ext cx="3501280" cy="830997"/>
          </a:xfrm>
          <a:prstGeom prst="rect">
            <a:avLst/>
          </a:prstGeom>
          <a:noFill/>
        </p:spPr>
        <p:txBody>
          <a:bodyPr wrap="none" rtlCol="0">
            <a:spAutoFit/>
          </a:bodyPr>
          <a:lstStyle/>
          <a:p>
            <a:r>
              <a:rPr lang="it-IT" b="1" dirty="0" err="1">
                <a:solidFill>
                  <a:srgbClr val="FF0000"/>
                </a:solidFill>
                <a:latin typeface="Comic Sans MS" pitchFamily="66" charset="0"/>
              </a:rPr>
              <a:t>Structural</a:t>
            </a:r>
            <a:r>
              <a:rPr lang="it-IT" b="1" dirty="0">
                <a:solidFill>
                  <a:srgbClr val="FF0000"/>
                </a:solidFill>
                <a:latin typeface="Comic Sans MS" pitchFamily="66" charset="0"/>
              </a:rPr>
              <a:t> </a:t>
            </a:r>
            <a:r>
              <a:rPr lang="it-IT" b="1" dirty="0" err="1">
                <a:solidFill>
                  <a:srgbClr val="FF0000"/>
                </a:solidFill>
                <a:latin typeface="Comic Sans MS" pitchFamily="66" charset="0"/>
              </a:rPr>
              <a:t>alignment</a:t>
            </a:r>
            <a:r>
              <a:rPr lang="it-IT" b="1" dirty="0">
                <a:solidFill>
                  <a:srgbClr val="FF0000"/>
                </a:solidFill>
                <a:latin typeface="Comic Sans MS" pitchFamily="66" charset="0"/>
              </a:rPr>
              <a:t>: </a:t>
            </a:r>
          </a:p>
          <a:p>
            <a:r>
              <a:rPr lang="it-IT" b="1" dirty="0">
                <a:latin typeface="Comic Sans MS" pitchFamily="66" charset="0"/>
              </a:rPr>
              <a:t>RMSD= 0,35 nm</a:t>
            </a:r>
          </a:p>
        </p:txBody>
      </p:sp>
      <p:sp>
        <p:nvSpPr>
          <p:cNvPr id="7" name="Rettangolo 6"/>
          <p:cNvSpPr/>
          <p:nvPr/>
        </p:nvSpPr>
        <p:spPr>
          <a:xfrm>
            <a:off x="3383685" y="4005064"/>
            <a:ext cx="5831485" cy="2677656"/>
          </a:xfrm>
          <a:prstGeom prst="rect">
            <a:avLst/>
          </a:prstGeom>
        </p:spPr>
        <p:txBody>
          <a:bodyPr wrap="square">
            <a:spAutoFit/>
          </a:bodyPr>
          <a:lstStyle/>
          <a:p>
            <a:r>
              <a:rPr lang="it-IT" sz="1050" b="1" dirty="0">
                <a:latin typeface="Courier New" panose="02070309020205020404" pitchFamily="49" charset="0"/>
                <a:cs typeface="Courier New" panose="02070309020205020404" pitchFamily="49" charset="0"/>
              </a:rPr>
              <a:t>1:A                20:A                    40:A                60:A         </a:t>
            </a:r>
          </a:p>
          <a:p>
            <a:r>
              <a:rPr lang="it-IT" sz="1050" b="1" dirty="0">
                <a:latin typeface="Courier New" panose="02070309020205020404" pitchFamily="49" charset="0"/>
                <a:cs typeface="Courier New" panose="02070309020205020404" pitchFamily="49" charset="0"/>
              </a:rPr>
              <a:t>|        |    .    |    .    |        .    |    .    |    .    |    . </a:t>
            </a:r>
          </a:p>
          <a:p>
            <a:r>
              <a:rPr lang="it-IT" sz="1050" b="1" dirty="0">
                <a:latin typeface="Courier New" panose="02070309020205020404" pitchFamily="49" charset="0"/>
                <a:cs typeface="Courier New" panose="02070309020205020404" pitchFamily="49" charset="0"/>
              </a:rPr>
              <a:t>GDVEKGKKIFIMK</a:t>
            </a:r>
            <a:r>
              <a:rPr lang="it-IT" sz="1050" b="1" dirty="0">
                <a:solidFill>
                  <a:srgbClr val="FF0000"/>
                </a:solidFill>
                <a:latin typeface="Courier New" panose="02070309020205020404" pitchFamily="49" charset="0"/>
                <a:cs typeface="Courier New" panose="02070309020205020404" pitchFamily="49" charset="0"/>
              </a:rPr>
              <a:t>C</a:t>
            </a:r>
            <a:r>
              <a:rPr lang="it-IT" sz="1050" b="1" dirty="0">
                <a:latin typeface="Courier New" panose="02070309020205020404" pitchFamily="49" charset="0"/>
                <a:cs typeface="Courier New" panose="02070309020205020404" pitchFamily="49" charset="0"/>
              </a:rPr>
              <a:t>SQ</a:t>
            </a:r>
            <a:r>
              <a:rPr lang="it-IT" sz="1050" b="1" dirty="0">
                <a:solidFill>
                  <a:srgbClr val="FF0000"/>
                </a:solidFill>
                <a:latin typeface="Courier New" panose="02070309020205020404" pitchFamily="49" charset="0"/>
                <a:cs typeface="Courier New" panose="02070309020205020404" pitchFamily="49" charset="0"/>
              </a:rPr>
              <a:t>CH</a:t>
            </a:r>
            <a:r>
              <a:rPr lang="it-IT" sz="1050" b="1" dirty="0">
                <a:latin typeface="Courier New" panose="02070309020205020404" pitchFamily="49" charset="0"/>
                <a:cs typeface="Courier New" panose="02070309020205020404" pitchFamily="49" charset="0"/>
              </a:rPr>
              <a:t>TVEKGGKHKTGP---NLHG-LFGRKTGQAPGYSYTAANKNKGIIWGEDTLME</a:t>
            </a:r>
          </a:p>
          <a:p>
            <a:r>
              <a:rPr lang="it-IT" sz="1050" b="1" dirty="0">
                <a:latin typeface="Courier New" panose="02070309020205020404" pitchFamily="49" charset="0"/>
                <a:cs typeface="Courier New" panose="02070309020205020404" pitchFamily="49" charset="0"/>
              </a:rPr>
              <a:t>.|:::|..:|...|..||...  |...  .   .|.. ...|.                 .:..|:.:..</a:t>
            </a:r>
          </a:p>
          <a:p>
            <a:r>
              <a:rPr lang="it-IT" sz="1050" b="1" dirty="0">
                <a:latin typeface="Courier New" panose="02070309020205020404" pitchFamily="49" charset="0"/>
                <a:cs typeface="Courier New" panose="02070309020205020404" pitchFamily="49" charset="0"/>
              </a:rPr>
              <a:t>LDIQRGATLFNRA</a:t>
            </a:r>
            <a:r>
              <a:rPr lang="it-IT" sz="1050" b="1" dirty="0">
                <a:solidFill>
                  <a:srgbClr val="FF0000"/>
                </a:solidFill>
                <a:latin typeface="Courier New" panose="02070309020205020404" pitchFamily="49" charset="0"/>
                <a:cs typeface="Courier New" panose="02070309020205020404" pitchFamily="49" charset="0"/>
              </a:rPr>
              <a:t>C</a:t>
            </a:r>
            <a:r>
              <a:rPr lang="it-IT" sz="1050" b="1" dirty="0">
                <a:latin typeface="Courier New" panose="02070309020205020404" pitchFamily="49" charset="0"/>
                <a:cs typeface="Courier New" panose="02070309020205020404" pitchFamily="49" charset="0"/>
              </a:rPr>
              <a:t>AA</a:t>
            </a:r>
            <a:r>
              <a:rPr lang="it-IT" sz="1050" b="1" dirty="0">
                <a:solidFill>
                  <a:srgbClr val="FF0000"/>
                </a:solidFill>
                <a:latin typeface="Courier New" panose="02070309020205020404" pitchFamily="49" charset="0"/>
                <a:cs typeface="Courier New" panose="02070309020205020404" pitchFamily="49" charset="0"/>
              </a:rPr>
              <a:t>CH</a:t>
            </a:r>
            <a:r>
              <a:rPr lang="it-IT" sz="1050" b="1" dirty="0">
                <a:latin typeface="Courier New" panose="02070309020205020404" pitchFamily="49" charset="0"/>
                <a:cs typeface="Courier New" panose="02070309020205020404" pitchFamily="49" charset="0"/>
              </a:rPr>
              <a:t>DTG--GNII--QPGATLFTKDLERN-----------------GVDTEEEIYR</a:t>
            </a:r>
          </a:p>
          <a:p>
            <a:r>
              <a:rPr lang="it-IT" sz="1050" b="1" dirty="0">
                <a:latin typeface="Courier New" panose="02070309020205020404" pitchFamily="49" charset="0"/>
                <a:cs typeface="Courier New" panose="02070309020205020404" pitchFamily="49" charset="0"/>
              </a:rPr>
              <a:t>|      |    .    |      .      |    .    |                     .    | </a:t>
            </a:r>
          </a:p>
          <a:p>
            <a:r>
              <a:rPr lang="it-IT" sz="1050" b="1" dirty="0">
                <a:latin typeface="Courier New" panose="02070309020205020404" pitchFamily="49" charset="0"/>
                <a:cs typeface="Courier New" panose="02070309020205020404" pitchFamily="49" charset="0"/>
              </a:rPr>
              <a:t>3:A              20:A                    40:A                          </a:t>
            </a:r>
          </a:p>
          <a:p>
            <a:endParaRPr lang="it-IT" sz="1050" b="1" dirty="0">
              <a:latin typeface="Courier New" panose="02070309020205020404" pitchFamily="49" charset="0"/>
              <a:cs typeface="Courier New" panose="02070309020205020404" pitchFamily="49" charset="0"/>
            </a:endParaRPr>
          </a:p>
          <a:p>
            <a:endParaRPr lang="it-IT" sz="1050" b="1" dirty="0">
              <a:latin typeface="Courier New" panose="02070309020205020404" pitchFamily="49" charset="0"/>
              <a:cs typeface="Courier New" panose="02070309020205020404" pitchFamily="49" charset="0"/>
            </a:endParaRPr>
          </a:p>
          <a:p>
            <a:r>
              <a:rPr lang="it-IT" sz="1050" b="1" dirty="0">
                <a:latin typeface="Courier New" panose="02070309020205020404" pitchFamily="49" charset="0"/>
                <a:cs typeface="Courier New" panose="02070309020205020404" pitchFamily="49" charset="0"/>
              </a:rPr>
              <a:t>                      80:A                100:A        </a:t>
            </a:r>
          </a:p>
          <a:p>
            <a:r>
              <a:rPr lang="it-IT" sz="1050" b="1" dirty="0">
                <a:latin typeface="Courier New" panose="02070309020205020404" pitchFamily="49" charset="0"/>
                <a:cs typeface="Courier New" panose="02070309020205020404" pitchFamily="49" charset="0"/>
              </a:rPr>
              <a:t>            |    .    |    .    |    .    |    </a:t>
            </a:r>
          </a:p>
          <a:p>
            <a:r>
              <a:rPr lang="it-IT" sz="1050" b="1" dirty="0">
                <a:latin typeface="Courier New" panose="02070309020205020404" pitchFamily="49" charset="0"/>
                <a:cs typeface="Courier New" panose="02070309020205020404" pitchFamily="49" charset="0"/>
              </a:rPr>
              <a:t>YLE---------NPKKYIPGTK</a:t>
            </a:r>
            <a:r>
              <a:rPr lang="it-IT" sz="1050" b="1" dirty="0">
                <a:solidFill>
                  <a:srgbClr val="FF0000"/>
                </a:solidFill>
                <a:latin typeface="Courier New" panose="02070309020205020404" pitchFamily="49" charset="0"/>
                <a:cs typeface="Courier New" panose="02070309020205020404" pitchFamily="49" charset="0"/>
              </a:rPr>
              <a:t>M</a:t>
            </a:r>
            <a:r>
              <a:rPr lang="it-IT" sz="1050" b="1" dirty="0">
                <a:latin typeface="Courier New" panose="02070309020205020404" pitchFamily="49" charset="0"/>
                <a:cs typeface="Courier New" panose="02070309020205020404" pitchFamily="49" charset="0"/>
              </a:rPr>
              <a:t>IFVGIKKKEERADLIAYLKKATNE</a:t>
            </a:r>
          </a:p>
          <a:p>
            <a:r>
              <a:rPr lang="it-IT" sz="1050" b="1" dirty="0">
                <a:latin typeface="Courier New" panose="02070309020205020404" pitchFamily="49" charset="0"/>
                <a:cs typeface="Courier New" panose="02070309020205020404" pitchFamily="49" charset="0"/>
              </a:rPr>
              <a:t>...         ..|....|.......:... |...|..:.|....:</a:t>
            </a:r>
          </a:p>
          <a:p>
            <a:r>
              <a:rPr lang="it-IT" sz="1050" b="1" dirty="0">
                <a:latin typeface="Courier New" panose="02070309020205020404" pitchFamily="49" charset="0"/>
                <a:cs typeface="Courier New" panose="02070309020205020404" pitchFamily="49" charset="0"/>
              </a:rPr>
              <a:t>VTYFGKGRMPGFGEKCTPRGQCTFGPRLQDE-EIKLLAEFVKFQADQ</a:t>
            </a:r>
          </a:p>
          <a:p>
            <a:r>
              <a:rPr lang="it-IT" sz="1050" b="1" dirty="0">
                <a:latin typeface="Courier New" panose="02070309020205020404" pitchFamily="49" charset="0"/>
                <a:cs typeface="Courier New" panose="02070309020205020404" pitchFamily="49" charset="0"/>
              </a:rPr>
              <a:t>   .    |    .    |    .    |     .    |    .  </a:t>
            </a:r>
          </a:p>
          <a:p>
            <a:r>
              <a:rPr lang="it-IT" sz="1050" b="1" dirty="0">
                <a:latin typeface="Courier New" panose="02070309020205020404" pitchFamily="49" charset="0"/>
                <a:cs typeface="Courier New" panose="02070309020205020404" pitchFamily="49" charset="0"/>
              </a:rPr>
              <a:t>        60:A                80:A  </a:t>
            </a:r>
          </a:p>
        </p:txBody>
      </p:sp>
      <p:sp>
        <p:nvSpPr>
          <p:cNvPr id="4" name="Rettangolo 3"/>
          <p:cNvSpPr/>
          <p:nvPr/>
        </p:nvSpPr>
        <p:spPr>
          <a:xfrm>
            <a:off x="177769" y="5301641"/>
            <a:ext cx="3530134" cy="461665"/>
          </a:xfrm>
          <a:prstGeom prst="rect">
            <a:avLst/>
          </a:prstGeom>
        </p:spPr>
        <p:txBody>
          <a:bodyPr wrap="none">
            <a:spAutoFit/>
          </a:bodyPr>
          <a:lstStyle/>
          <a:p>
            <a:r>
              <a:rPr lang="it-IT" b="1" dirty="0">
                <a:solidFill>
                  <a:srgbClr val="0070C0"/>
                </a:solidFill>
                <a:latin typeface="Comic Sans MS" pitchFamily="66" charset="0"/>
              </a:rPr>
              <a:t>13% </a:t>
            </a:r>
            <a:r>
              <a:rPr lang="it-IT" b="1" dirty="0" err="1">
                <a:solidFill>
                  <a:srgbClr val="0070C0"/>
                </a:solidFill>
                <a:latin typeface="Comic Sans MS" pitchFamily="66" charset="0"/>
              </a:rPr>
              <a:t>sequence</a:t>
            </a:r>
            <a:r>
              <a:rPr lang="it-IT" b="1" dirty="0">
                <a:solidFill>
                  <a:srgbClr val="0070C0"/>
                </a:solidFill>
                <a:latin typeface="Comic Sans MS" pitchFamily="66" charset="0"/>
              </a:rPr>
              <a:t> </a:t>
            </a:r>
            <a:r>
              <a:rPr lang="it-IT" b="1" dirty="0" err="1">
                <a:solidFill>
                  <a:srgbClr val="0070C0"/>
                </a:solidFill>
                <a:latin typeface="Comic Sans MS" pitchFamily="66" charset="0"/>
              </a:rPr>
              <a:t>identity</a:t>
            </a:r>
            <a:endParaRPr lang="it-IT" b="1" dirty="0">
              <a:solidFill>
                <a:srgbClr val="0070C0"/>
              </a:solidFill>
              <a:latin typeface="Comic Sans MS" pitchFamily="66" charset="0"/>
            </a:endParaRPr>
          </a:p>
        </p:txBody>
      </p:sp>
    </p:spTree>
    <p:extLst>
      <p:ext uri="{BB962C8B-B14F-4D97-AF65-F5344CB8AC3E}">
        <p14:creationId xmlns:p14="http://schemas.microsoft.com/office/powerpoint/2010/main" val="3133538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ChangeArrowheads="1"/>
          </p:cNvSpPr>
          <p:nvPr/>
        </p:nvSpPr>
        <p:spPr bwMode="auto">
          <a:xfrm>
            <a:off x="609600" y="6213475"/>
            <a:ext cx="85344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ts val="500"/>
              </a:spcBef>
              <a:spcAft>
                <a:spcPts val="500"/>
              </a:spcAft>
              <a:buFontTx/>
              <a:buNone/>
            </a:pPr>
            <a:r>
              <a:rPr lang="en-US" altLang="it-IT" sz="1600"/>
              <a:t>Chothia, C. &amp; Lesk, A. M. (1986). The relation between the divergence of sequence and structure in proteins. </a:t>
            </a:r>
            <a:r>
              <a:rPr lang="en-US" altLang="it-IT" sz="1600" i="1"/>
              <a:t>EMBO J.</a:t>
            </a:r>
            <a:r>
              <a:rPr lang="en-US" altLang="it-IT" sz="1600"/>
              <a:t> </a:t>
            </a:r>
            <a:r>
              <a:rPr lang="en-US" altLang="it-IT" sz="1600" b="1"/>
              <a:t>5</a:t>
            </a:r>
            <a:r>
              <a:rPr lang="en-US" altLang="it-IT" sz="1600"/>
              <a:t>, 823-826. </a:t>
            </a:r>
          </a:p>
        </p:txBody>
      </p:sp>
      <p:sp>
        <p:nvSpPr>
          <p:cNvPr id="37892" name="Rectangle 7"/>
          <p:cNvSpPr>
            <a:spLocks noChangeArrowheads="1"/>
          </p:cNvSpPr>
          <p:nvPr/>
        </p:nvSpPr>
        <p:spPr bwMode="auto">
          <a:xfrm>
            <a:off x="838200" y="1290638"/>
            <a:ext cx="3429000" cy="2743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it-IT" sz="2400"/>
          </a:p>
        </p:txBody>
      </p:sp>
      <p:sp>
        <p:nvSpPr>
          <p:cNvPr id="37893" name="Text Box 8"/>
          <p:cNvSpPr txBox="1">
            <a:spLocks noChangeArrowheads="1"/>
          </p:cNvSpPr>
          <p:nvPr/>
        </p:nvSpPr>
        <p:spPr bwMode="auto">
          <a:xfrm>
            <a:off x="381000" y="3733800"/>
            <a:ext cx="482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600">
                <a:latin typeface="Comic Sans MS" panose="030F0702030302020204" pitchFamily="66" charset="0"/>
              </a:rPr>
              <a:t>0.0</a:t>
            </a:r>
          </a:p>
        </p:txBody>
      </p:sp>
      <p:sp>
        <p:nvSpPr>
          <p:cNvPr id="37894" name="Text Box 9"/>
          <p:cNvSpPr txBox="1">
            <a:spLocks noChangeArrowheads="1"/>
          </p:cNvSpPr>
          <p:nvPr/>
        </p:nvSpPr>
        <p:spPr bwMode="auto">
          <a:xfrm>
            <a:off x="381000" y="1143000"/>
            <a:ext cx="482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600">
                <a:latin typeface="Comic Sans MS" panose="030F0702030302020204" pitchFamily="66" charset="0"/>
              </a:rPr>
              <a:t>2.5</a:t>
            </a:r>
          </a:p>
        </p:txBody>
      </p:sp>
      <p:sp>
        <p:nvSpPr>
          <p:cNvPr id="37895" name="Text Box 10"/>
          <p:cNvSpPr txBox="1">
            <a:spLocks noChangeArrowheads="1"/>
          </p:cNvSpPr>
          <p:nvPr/>
        </p:nvSpPr>
        <p:spPr bwMode="auto">
          <a:xfrm>
            <a:off x="381000" y="3276600"/>
            <a:ext cx="482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600">
                <a:latin typeface="Comic Sans MS" panose="030F0702030302020204" pitchFamily="66" charset="0"/>
              </a:rPr>
              <a:t>0.5</a:t>
            </a:r>
          </a:p>
        </p:txBody>
      </p:sp>
      <p:sp>
        <p:nvSpPr>
          <p:cNvPr id="37896" name="Text Box 11"/>
          <p:cNvSpPr txBox="1">
            <a:spLocks noChangeArrowheads="1"/>
          </p:cNvSpPr>
          <p:nvPr/>
        </p:nvSpPr>
        <p:spPr bwMode="auto">
          <a:xfrm>
            <a:off x="381000" y="2209800"/>
            <a:ext cx="450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600">
                <a:latin typeface="Comic Sans MS" panose="030F0702030302020204" pitchFamily="66" charset="0"/>
              </a:rPr>
              <a:t>1.5</a:t>
            </a:r>
          </a:p>
        </p:txBody>
      </p:sp>
      <p:sp>
        <p:nvSpPr>
          <p:cNvPr id="37897" name="Text Box 12"/>
          <p:cNvSpPr txBox="1">
            <a:spLocks noChangeArrowheads="1"/>
          </p:cNvSpPr>
          <p:nvPr/>
        </p:nvSpPr>
        <p:spPr bwMode="auto">
          <a:xfrm>
            <a:off x="381000" y="1676400"/>
            <a:ext cx="482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600">
                <a:latin typeface="Comic Sans MS" panose="030F0702030302020204" pitchFamily="66" charset="0"/>
              </a:rPr>
              <a:t>2.0</a:t>
            </a:r>
          </a:p>
        </p:txBody>
      </p:sp>
      <p:sp>
        <p:nvSpPr>
          <p:cNvPr id="37898" name="Text Box 13"/>
          <p:cNvSpPr txBox="1">
            <a:spLocks noChangeArrowheads="1"/>
          </p:cNvSpPr>
          <p:nvPr/>
        </p:nvSpPr>
        <p:spPr bwMode="auto">
          <a:xfrm>
            <a:off x="381000" y="2743200"/>
            <a:ext cx="450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600">
                <a:latin typeface="Comic Sans MS" panose="030F0702030302020204" pitchFamily="66" charset="0"/>
              </a:rPr>
              <a:t>1.0</a:t>
            </a:r>
          </a:p>
        </p:txBody>
      </p:sp>
      <p:sp>
        <p:nvSpPr>
          <p:cNvPr id="37899" name="Text Box 14"/>
          <p:cNvSpPr txBox="1">
            <a:spLocks noChangeArrowheads="1"/>
          </p:cNvSpPr>
          <p:nvPr/>
        </p:nvSpPr>
        <p:spPr bwMode="auto">
          <a:xfrm>
            <a:off x="609600" y="4038600"/>
            <a:ext cx="5238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600">
                <a:latin typeface="Comic Sans MS" panose="030F0702030302020204" pitchFamily="66" charset="0"/>
              </a:rPr>
              <a:t>100</a:t>
            </a:r>
          </a:p>
        </p:txBody>
      </p:sp>
      <p:sp>
        <p:nvSpPr>
          <p:cNvPr id="37900" name="Text Box 15"/>
          <p:cNvSpPr txBox="1">
            <a:spLocks noChangeArrowheads="1"/>
          </p:cNvSpPr>
          <p:nvPr/>
        </p:nvSpPr>
        <p:spPr bwMode="auto">
          <a:xfrm>
            <a:off x="4114800" y="4038600"/>
            <a:ext cx="3079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600">
                <a:latin typeface="Comic Sans MS" panose="030F0702030302020204" pitchFamily="66" charset="0"/>
              </a:rPr>
              <a:t>0</a:t>
            </a:r>
          </a:p>
        </p:txBody>
      </p:sp>
      <p:sp>
        <p:nvSpPr>
          <p:cNvPr id="37901" name="Text Box 16"/>
          <p:cNvSpPr txBox="1">
            <a:spLocks noChangeArrowheads="1"/>
          </p:cNvSpPr>
          <p:nvPr/>
        </p:nvSpPr>
        <p:spPr bwMode="auto">
          <a:xfrm>
            <a:off x="2286000" y="4038600"/>
            <a:ext cx="431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600">
                <a:latin typeface="Comic Sans MS" panose="030F0702030302020204" pitchFamily="66" charset="0"/>
              </a:rPr>
              <a:t>50</a:t>
            </a:r>
          </a:p>
        </p:txBody>
      </p:sp>
      <p:sp>
        <p:nvSpPr>
          <p:cNvPr id="37902" name="Freeform 17"/>
          <p:cNvSpPr>
            <a:spLocks/>
          </p:cNvSpPr>
          <p:nvPr/>
        </p:nvSpPr>
        <p:spPr bwMode="auto">
          <a:xfrm>
            <a:off x="838200" y="1524000"/>
            <a:ext cx="2895600" cy="2052638"/>
          </a:xfrm>
          <a:custGeom>
            <a:avLst/>
            <a:gdLst>
              <a:gd name="T0" fmla="*/ 0 w 1872"/>
              <a:gd name="T1" fmla="*/ 2147483646 h 1152"/>
              <a:gd name="T2" fmla="*/ 2147483646 w 1872"/>
              <a:gd name="T3" fmla="*/ 2147483646 h 1152"/>
              <a:gd name="T4" fmla="*/ 2147483646 w 1872"/>
              <a:gd name="T5" fmla="*/ 2147483646 h 1152"/>
              <a:gd name="T6" fmla="*/ 2147483646 w 1872"/>
              <a:gd name="T7" fmla="*/ 2147483646 h 1152"/>
              <a:gd name="T8" fmla="*/ 2147483646 w 1872"/>
              <a:gd name="T9" fmla="*/ 0 h 1152"/>
              <a:gd name="T10" fmla="*/ 0 60000 65536"/>
              <a:gd name="T11" fmla="*/ 0 60000 65536"/>
              <a:gd name="T12" fmla="*/ 0 60000 65536"/>
              <a:gd name="T13" fmla="*/ 0 60000 65536"/>
              <a:gd name="T14" fmla="*/ 0 60000 65536"/>
              <a:gd name="T15" fmla="*/ 0 w 1872"/>
              <a:gd name="T16" fmla="*/ 0 h 1152"/>
              <a:gd name="T17" fmla="*/ 1872 w 1872"/>
              <a:gd name="T18" fmla="*/ 1152 h 1152"/>
            </a:gdLst>
            <a:ahLst/>
            <a:cxnLst>
              <a:cxn ang="T10">
                <a:pos x="T0" y="T1"/>
              </a:cxn>
              <a:cxn ang="T11">
                <a:pos x="T2" y="T3"/>
              </a:cxn>
              <a:cxn ang="T12">
                <a:pos x="T4" y="T5"/>
              </a:cxn>
              <a:cxn ang="T13">
                <a:pos x="T6" y="T7"/>
              </a:cxn>
              <a:cxn ang="T14">
                <a:pos x="T8" y="T9"/>
              </a:cxn>
            </a:cxnLst>
            <a:rect l="T15" t="T16" r="T17" b="T18"/>
            <a:pathLst>
              <a:path w="1872" h="1152">
                <a:moveTo>
                  <a:pt x="0" y="1152"/>
                </a:moveTo>
                <a:cubicBezTo>
                  <a:pt x="224" y="1088"/>
                  <a:pt x="448" y="1024"/>
                  <a:pt x="624" y="960"/>
                </a:cubicBezTo>
                <a:cubicBezTo>
                  <a:pt x="800" y="896"/>
                  <a:pt x="896" y="872"/>
                  <a:pt x="1056" y="768"/>
                </a:cubicBezTo>
                <a:cubicBezTo>
                  <a:pt x="1216" y="664"/>
                  <a:pt x="1448" y="464"/>
                  <a:pt x="1584" y="336"/>
                </a:cubicBezTo>
                <a:cubicBezTo>
                  <a:pt x="1720" y="208"/>
                  <a:pt x="1796" y="104"/>
                  <a:pt x="1872" y="0"/>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it-IT"/>
          </a:p>
        </p:txBody>
      </p:sp>
      <p:sp>
        <p:nvSpPr>
          <p:cNvPr id="37903" name="Text Box 18"/>
          <p:cNvSpPr txBox="1">
            <a:spLocks noChangeArrowheads="1"/>
          </p:cNvSpPr>
          <p:nvPr/>
        </p:nvSpPr>
        <p:spPr bwMode="auto">
          <a:xfrm rot="-5400000">
            <a:off x="-1032669" y="2616994"/>
            <a:ext cx="25225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400"/>
              <a:t>Rmsd of backbone atoms in core</a:t>
            </a:r>
          </a:p>
        </p:txBody>
      </p:sp>
      <p:sp>
        <p:nvSpPr>
          <p:cNvPr id="37904" name="Text Box 19"/>
          <p:cNvSpPr txBox="1">
            <a:spLocks noChangeArrowheads="1"/>
          </p:cNvSpPr>
          <p:nvPr/>
        </p:nvSpPr>
        <p:spPr bwMode="auto">
          <a:xfrm>
            <a:off x="1828800" y="4338638"/>
            <a:ext cx="2536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400"/>
              <a:t>Percent identical residues in core</a:t>
            </a:r>
          </a:p>
        </p:txBody>
      </p:sp>
      <p:grpSp>
        <p:nvGrpSpPr>
          <p:cNvPr id="37905" name="Group 43"/>
          <p:cNvGrpSpPr>
            <a:grpSpLocks/>
          </p:cNvGrpSpPr>
          <p:nvPr/>
        </p:nvGrpSpPr>
        <p:grpSpPr bwMode="auto">
          <a:xfrm>
            <a:off x="4416425" y="1214438"/>
            <a:ext cx="4368800" cy="3505200"/>
            <a:chOff x="2782" y="765"/>
            <a:chExt cx="2752" cy="2208"/>
          </a:xfrm>
        </p:grpSpPr>
        <p:pic>
          <p:nvPicPr>
            <p:cNvPr id="37909" name="Picture 20" descr="D:\ts80960\KGI\cl2.gif"/>
            <p:cNvPicPr>
              <a:picLocks noChangeAspect="1" noChangeArrowheads="1"/>
            </p:cNvPicPr>
            <p:nvPr/>
          </p:nvPicPr>
          <p:blipFill>
            <a:blip r:embed="rId2" cstate="print">
              <a:extLst>
                <a:ext uri="{28A0092B-C50C-407E-A947-70E740481C1C}">
                  <a14:useLocalDpi xmlns:a14="http://schemas.microsoft.com/office/drawing/2010/main" val="0"/>
                </a:ext>
              </a:extLst>
            </a:blip>
            <a:srcRect l="11740" b="9926"/>
            <a:stretch>
              <a:fillRect/>
            </a:stretch>
          </p:blipFill>
          <p:spPr bwMode="auto">
            <a:xfrm>
              <a:off x="3312" y="813"/>
              <a:ext cx="2165" cy="1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10" name="Text Box 21"/>
            <p:cNvSpPr txBox="1">
              <a:spLocks noChangeArrowheads="1"/>
            </p:cNvSpPr>
            <p:nvPr/>
          </p:nvSpPr>
          <p:spPr bwMode="auto">
            <a:xfrm>
              <a:off x="3056" y="2397"/>
              <a:ext cx="3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600">
                  <a:latin typeface="Comic Sans MS" panose="030F0702030302020204" pitchFamily="66" charset="0"/>
                </a:rPr>
                <a:t>0.0</a:t>
              </a:r>
            </a:p>
          </p:txBody>
        </p:sp>
        <p:sp>
          <p:nvSpPr>
            <p:cNvPr id="37911" name="Text Box 22"/>
            <p:cNvSpPr txBox="1">
              <a:spLocks noChangeArrowheads="1"/>
            </p:cNvSpPr>
            <p:nvPr/>
          </p:nvSpPr>
          <p:spPr bwMode="auto">
            <a:xfrm>
              <a:off x="3056" y="765"/>
              <a:ext cx="2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600">
                  <a:latin typeface="Comic Sans MS" panose="030F0702030302020204" pitchFamily="66" charset="0"/>
                </a:rPr>
                <a:t>1.0</a:t>
              </a:r>
            </a:p>
          </p:txBody>
        </p:sp>
        <p:sp>
          <p:nvSpPr>
            <p:cNvPr id="37912" name="Text Box 23"/>
            <p:cNvSpPr txBox="1">
              <a:spLocks noChangeArrowheads="1"/>
            </p:cNvSpPr>
            <p:nvPr/>
          </p:nvSpPr>
          <p:spPr bwMode="auto">
            <a:xfrm>
              <a:off x="3056" y="2109"/>
              <a:ext cx="3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600">
                  <a:latin typeface="Comic Sans MS" panose="030F0702030302020204" pitchFamily="66" charset="0"/>
                </a:rPr>
                <a:t>0.2</a:t>
              </a:r>
            </a:p>
          </p:txBody>
        </p:sp>
        <p:sp>
          <p:nvSpPr>
            <p:cNvPr id="37913" name="Text Box 24"/>
            <p:cNvSpPr txBox="1">
              <a:spLocks noChangeArrowheads="1"/>
            </p:cNvSpPr>
            <p:nvPr/>
          </p:nvSpPr>
          <p:spPr bwMode="auto">
            <a:xfrm>
              <a:off x="3056" y="1437"/>
              <a:ext cx="3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600">
                  <a:latin typeface="Comic Sans MS" panose="030F0702030302020204" pitchFamily="66" charset="0"/>
                </a:rPr>
                <a:t>0.6</a:t>
              </a:r>
            </a:p>
          </p:txBody>
        </p:sp>
        <p:sp>
          <p:nvSpPr>
            <p:cNvPr id="37914" name="Text Box 25"/>
            <p:cNvSpPr txBox="1">
              <a:spLocks noChangeArrowheads="1"/>
            </p:cNvSpPr>
            <p:nvPr/>
          </p:nvSpPr>
          <p:spPr bwMode="auto">
            <a:xfrm>
              <a:off x="3056" y="1101"/>
              <a:ext cx="3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600">
                  <a:latin typeface="Comic Sans MS" panose="030F0702030302020204" pitchFamily="66" charset="0"/>
                </a:rPr>
                <a:t>0.8</a:t>
              </a:r>
            </a:p>
          </p:txBody>
        </p:sp>
        <p:sp>
          <p:nvSpPr>
            <p:cNvPr id="37915" name="Text Box 26"/>
            <p:cNvSpPr txBox="1">
              <a:spLocks noChangeArrowheads="1"/>
            </p:cNvSpPr>
            <p:nvPr/>
          </p:nvSpPr>
          <p:spPr bwMode="auto">
            <a:xfrm>
              <a:off x="3056" y="1773"/>
              <a:ext cx="3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600">
                  <a:latin typeface="Comic Sans MS" panose="030F0702030302020204" pitchFamily="66" charset="0"/>
                </a:rPr>
                <a:t>0.4</a:t>
              </a:r>
            </a:p>
          </p:txBody>
        </p:sp>
        <p:sp>
          <p:nvSpPr>
            <p:cNvPr id="37916" name="Text Box 27"/>
            <p:cNvSpPr txBox="1">
              <a:spLocks noChangeArrowheads="1"/>
            </p:cNvSpPr>
            <p:nvPr/>
          </p:nvSpPr>
          <p:spPr bwMode="auto">
            <a:xfrm>
              <a:off x="3262" y="2592"/>
              <a:ext cx="33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600">
                  <a:latin typeface="Comic Sans MS" panose="030F0702030302020204" pitchFamily="66" charset="0"/>
                </a:rPr>
                <a:t>100</a:t>
              </a:r>
            </a:p>
          </p:txBody>
        </p:sp>
        <p:sp>
          <p:nvSpPr>
            <p:cNvPr id="37917" name="Text Box 28"/>
            <p:cNvSpPr txBox="1">
              <a:spLocks noChangeArrowheads="1"/>
            </p:cNvSpPr>
            <p:nvPr/>
          </p:nvSpPr>
          <p:spPr bwMode="auto">
            <a:xfrm>
              <a:off x="5326" y="2592"/>
              <a:ext cx="19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600">
                  <a:latin typeface="Comic Sans MS" panose="030F0702030302020204" pitchFamily="66" charset="0"/>
                </a:rPr>
                <a:t>0</a:t>
              </a:r>
            </a:p>
          </p:txBody>
        </p:sp>
        <p:sp>
          <p:nvSpPr>
            <p:cNvPr id="37918" name="Text Box 29"/>
            <p:cNvSpPr txBox="1">
              <a:spLocks noChangeArrowheads="1"/>
            </p:cNvSpPr>
            <p:nvPr/>
          </p:nvSpPr>
          <p:spPr bwMode="auto">
            <a:xfrm>
              <a:off x="4224" y="2592"/>
              <a:ext cx="2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600">
                  <a:latin typeface="Comic Sans MS" panose="030F0702030302020204" pitchFamily="66" charset="0"/>
                </a:rPr>
                <a:t>50</a:t>
              </a:r>
            </a:p>
          </p:txBody>
        </p:sp>
        <p:sp>
          <p:nvSpPr>
            <p:cNvPr id="37919" name="Text Box 30"/>
            <p:cNvSpPr txBox="1">
              <a:spLocks noChangeArrowheads="1"/>
            </p:cNvSpPr>
            <p:nvPr/>
          </p:nvSpPr>
          <p:spPr bwMode="auto">
            <a:xfrm>
              <a:off x="3936" y="2781"/>
              <a:ext cx="15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400"/>
                <a:t>Percent identical residues in core</a:t>
              </a:r>
            </a:p>
          </p:txBody>
        </p:sp>
        <p:sp>
          <p:nvSpPr>
            <p:cNvPr id="37920" name="Text Box 31"/>
            <p:cNvSpPr txBox="1">
              <a:spLocks noChangeArrowheads="1"/>
            </p:cNvSpPr>
            <p:nvPr/>
          </p:nvSpPr>
          <p:spPr bwMode="auto">
            <a:xfrm rot="-5400000">
              <a:off x="2088" y="1497"/>
              <a:ext cx="171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1400"/>
                <a:t>Fraction of residues in core with RMSD &lt; 0.1 nm</a:t>
              </a:r>
            </a:p>
          </p:txBody>
        </p:sp>
      </p:grpSp>
      <p:sp>
        <p:nvSpPr>
          <p:cNvPr id="37906" name="Rectangle 34"/>
          <p:cNvSpPr>
            <a:spLocks noChangeArrowheads="1"/>
          </p:cNvSpPr>
          <p:nvPr/>
        </p:nvSpPr>
        <p:spPr bwMode="auto">
          <a:xfrm>
            <a:off x="0" y="609600"/>
            <a:ext cx="74991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b="1" i="1" dirty="0">
                <a:solidFill>
                  <a:schemeClr val="accent2"/>
                </a:solidFill>
                <a:latin typeface="Comic Sans MS" panose="030F0702030302020204" pitchFamily="66" charset="0"/>
              </a:rPr>
              <a:t>By structurally aligning a large set of </a:t>
            </a:r>
            <a:r>
              <a:rPr lang="en-US" altLang="it-IT" sz="2400" b="1" i="1" dirty="0" err="1">
                <a:solidFill>
                  <a:schemeClr val="accent2"/>
                </a:solidFill>
                <a:latin typeface="Comic Sans MS" panose="030F0702030302020204" pitchFamily="66" charset="0"/>
              </a:rPr>
              <a:t>strucures</a:t>
            </a:r>
            <a:r>
              <a:rPr lang="en-US" altLang="it-IT" sz="2400" b="1" i="1" dirty="0">
                <a:solidFill>
                  <a:schemeClr val="accent2"/>
                </a:solidFill>
                <a:latin typeface="Comic Sans MS" panose="030F0702030302020204" pitchFamily="66" charset="0"/>
              </a:rPr>
              <a:t>:</a:t>
            </a:r>
          </a:p>
        </p:txBody>
      </p:sp>
      <p:sp>
        <p:nvSpPr>
          <p:cNvPr id="37907" name="Text Box 35"/>
          <p:cNvSpPr txBox="1">
            <a:spLocks noChangeArrowheads="1"/>
          </p:cNvSpPr>
          <p:nvPr/>
        </p:nvSpPr>
        <p:spPr bwMode="auto">
          <a:xfrm>
            <a:off x="0" y="5051723"/>
            <a:ext cx="9144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pPr>
            <a:r>
              <a:rPr lang="en-US" altLang="it-IT" sz="2000" b="1" dirty="0">
                <a:latin typeface="Comic Sans MS" panose="030F0702030302020204" pitchFamily="66" charset="0"/>
              </a:rPr>
              <a:t>Proteins more than 60% identical have more than 90% of residues that result less than 0.1 nm apart after superimposition</a:t>
            </a:r>
          </a:p>
        </p:txBody>
      </p:sp>
      <p:sp>
        <p:nvSpPr>
          <p:cNvPr id="37908" name="Freeform 42"/>
          <p:cNvSpPr>
            <a:spLocks/>
          </p:cNvSpPr>
          <p:nvPr/>
        </p:nvSpPr>
        <p:spPr bwMode="auto">
          <a:xfrm>
            <a:off x="838200" y="1295400"/>
            <a:ext cx="3429000" cy="2743200"/>
          </a:xfrm>
          <a:custGeom>
            <a:avLst/>
            <a:gdLst>
              <a:gd name="T0" fmla="*/ 0 w 2160"/>
              <a:gd name="T1" fmla="*/ 2147483646 h 1728"/>
              <a:gd name="T2" fmla="*/ 0 w 2160"/>
              <a:gd name="T3" fmla="*/ 2147483646 h 1728"/>
              <a:gd name="T4" fmla="*/ 2147483646 w 2160"/>
              <a:gd name="T5" fmla="*/ 2147483646 h 1728"/>
              <a:gd name="T6" fmla="*/ 2147483646 w 2160"/>
              <a:gd name="T7" fmla="*/ 2147483646 h 1728"/>
              <a:gd name="T8" fmla="*/ 2147483646 w 2160"/>
              <a:gd name="T9" fmla="*/ 2147483646 h 1728"/>
              <a:gd name="T10" fmla="*/ 2147483646 w 2160"/>
              <a:gd name="T11" fmla="*/ 2147483646 h 1728"/>
              <a:gd name="T12" fmla="*/ 2147483646 w 2160"/>
              <a:gd name="T13" fmla="*/ 2147483646 h 1728"/>
              <a:gd name="T14" fmla="*/ 2147483646 w 2160"/>
              <a:gd name="T15" fmla="*/ 2147483646 h 1728"/>
              <a:gd name="T16" fmla="*/ 2147483646 w 2160"/>
              <a:gd name="T17" fmla="*/ 2147483646 h 1728"/>
              <a:gd name="T18" fmla="*/ 2147483646 w 2160"/>
              <a:gd name="T19" fmla="*/ 2147483646 h 1728"/>
              <a:gd name="T20" fmla="*/ 2147483646 w 2160"/>
              <a:gd name="T21" fmla="*/ 0 h 1728"/>
              <a:gd name="T22" fmla="*/ 2147483646 w 2160"/>
              <a:gd name="T23" fmla="*/ 0 h 1728"/>
              <a:gd name="T24" fmla="*/ 2147483646 w 2160"/>
              <a:gd name="T25" fmla="*/ 2147483646 h 1728"/>
              <a:gd name="T26" fmla="*/ 0 w 2160"/>
              <a:gd name="T27" fmla="*/ 2147483646 h 172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60"/>
              <a:gd name="T43" fmla="*/ 0 h 1728"/>
              <a:gd name="T44" fmla="*/ 2160 w 2160"/>
              <a:gd name="T45" fmla="*/ 1728 h 172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60" h="1728">
                <a:moveTo>
                  <a:pt x="0" y="1728"/>
                </a:moveTo>
                <a:lnTo>
                  <a:pt x="0" y="1440"/>
                </a:lnTo>
                <a:lnTo>
                  <a:pt x="384" y="1296"/>
                </a:lnTo>
                <a:lnTo>
                  <a:pt x="576" y="1248"/>
                </a:lnTo>
                <a:lnTo>
                  <a:pt x="768" y="1152"/>
                </a:lnTo>
                <a:lnTo>
                  <a:pt x="960" y="1056"/>
                </a:lnTo>
                <a:lnTo>
                  <a:pt x="1296" y="768"/>
                </a:lnTo>
                <a:lnTo>
                  <a:pt x="1632" y="432"/>
                </a:lnTo>
                <a:lnTo>
                  <a:pt x="1824" y="144"/>
                </a:lnTo>
                <a:lnTo>
                  <a:pt x="1824" y="48"/>
                </a:lnTo>
                <a:lnTo>
                  <a:pt x="1824" y="0"/>
                </a:lnTo>
                <a:lnTo>
                  <a:pt x="2160" y="0"/>
                </a:lnTo>
                <a:lnTo>
                  <a:pt x="2160" y="1728"/>
                </a:lnTo>
                <a:lnTo>
                  <a:pt x="0" y="1728"/>
                </a:lnTo>
                <a:close/>
              </a:path>
            </a:pathLst>
          </a:custGeom>
          <a:solidFill>
            <a:srgbClr val="FFFF00"/>
          </a:solidFill>
          <a:ln w="9525">
            <a:solidFill>
              <a:schemeClr val="tx1"/>
            </a:solidFill>
            <a:round/>
            <a:headEnd/>
            <a:tailEnd/>
          </a:ln>
        </p:spPr>
        <p:txBody>
          <a:bodyPr wrap="none" anchor="ctr"/>
          <a:lstStyle/>
          <a:p>
            <a:endParaRPr lang="it-IT"/>
          </a:p>
        </p:txBody>
      </p:sp>
      <p:sp>
        <p:nvSpPr>
          <p:cNvPr id="33" name="Text Box 5"/>
          <p:cNvSpPr txBox="1">
            <a:spLocks noChangeArrowheads="1"/>
          </p:cNvSpPr>
          <p:nvPr/>
        </p:nvSpPr>
        <p:spPr bwMode="auto">
          <a:xfrm>
            <a:off x="406970" y="3522"/>
            <a:ext cx="8541197" cy="523220"/>
          </a:xfrm>
          <a:prstGeom prst="rect">
            <a:avLst/>
          </a:prstGeom>
          <a:noFill/>
          <a:ln w="9525">
            <a:noFill/>
            <a:miter lim="800000"/>
            <a:headEnd/>
            <a:tailEnd/>
          </a:ln>
          <a:effectLst/>
        </p:spPr>
        <p:txBody>
          <a:bodyPr wrap="square">
            <a:spAutoFit/>
          </a:bodyPr>
          <a:lstStyle/>
          <a:p>
            <a:pPr algn="ctr" eaLnBrk="0" fontAlgn="base" hangingPunct="0">
              <a:spcBef>
                <a:spcPct val="0"/>
              </a:spcBef>
              <a:spcAft>
                <a:spcPct val="0"/>
              </a:spcAft>
              <a:defRPr/>
            </a:pPr>
            <a:r>
              <a:rPr lang="en-US" sz="2800" b="1" dirty="0">
                <a:solidFill>
                  <a:srgbClr val="CC0000"/>
                </a:solidFill>
                <a:effectLst>
                  <a:outerShdw blurRad="38100" dist="38100" dir="2700000" algn="tl">
                    <a:srgbClr val="C0C0C0"/>
                  </a:outerShdw>
                </a:effectLst>
                <a:latin typeface="Comic Sans MS" pitchFamily="66" charset="0"/>
              </a:rPr>
              <a:t>Sequence-to-structure relation</a:t>
            </a:r>
          </a:p>
        </p:txBody>
      </p:sp>
    </p:spTree>
    <p:extLst>
      <p:ext uri="{BB962C8B-B14F-4D97-AF65-F5344CB8AC3E}">
        <p14:creationId xmlns:p14="http://schemas.microsoft.com/office/powerpoint/2010/main" val="66717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598488" y="1458913"/>
            <a:ext cx="3175" cy="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00">
                <a:latin typeface="Times" panose="02020603050405020304" pitchFamily="18" charset="0"/>
              </a:rPr>
              <a:t>.</a:t>
            </a:r>
            <a:endParaRPr lang="en-US" altLang="it-IT" sz="1600">
              <a:latin typeface="Arial" panose="020B0604020202020204" pitchFamily="34" charset="0"/>
            </a:endParaRPr>
          </a:p>
        </p:txBody>
      </p:sp>
      <p:sp>
        <p:nvSpPr>
          <p:cNvPr id="38915" name="Rectangle 4"/>
          <p:cNvSpPr>
            <a:spLocks noChangeArrowheads="1"/>
          </p:cNvSpPr>
          <p:nvPr/>
        </p:nvSpPr>
        <p:spPr bwMode="auto">
          <a:xfrm>
            <a:off x="2030413" y="1455738"/>
            <a:ext cx="5653087" cy="40052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GB" altLang="it-IT" sz="1600">
              <a:latin typeface="Arial" panose="020B0604020202020204" pitchFamily="34" charset="0"/>
            </a:endParaRPr>
          </a:p>
        </p:txBody>
      </p:sp>
      <p:grpSp>
        <p:nvGrpSpPr>
          <p:cNvPr id="38916" name="Group 5"/>
          <p:cNvGrpSpPr>
            <a:grpSpLocks/>
          </p:cNvGrpSpPr>
          <p:nvPr/>
        </p:nvGrpSpPr>
        <p:grpSpPr bwMode="auto">
          <a:xfrm>
            <a:off x="2030413" y="1455738"/>
            <a:ext cx="5672137" cy="4024312"/>
            <a:chOff x="1279" y="917"/>
            <a:chExt cx="3573" cy="2535"/>
          </a:xfrm>
        </p:grpSpPr>
        <p:sp>
          <p:nvSpPr>
            <p:cNvPr id="39130" name="Rectangle 6"/>
            <p:cNvSpPr>
              <a:spLocks noChangeArrowheads="1"/>
            </p:cNvSpPr>
            <p:nvPr/>
          </p:nvSpPr>
          <p:spPr bwMode="auto">
            <a:xfrm>
              <a:off x="1279" y="3440"/>
              <a:ext cx="3573" cy="1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GB" altLang="it-IT" sz="2400"/>
            </a:p>
          </p:txBody>
        </p:sp>
        <p:sp>
          <p:nvSpPr>
            <p:cNvPr id="39131" name="Rectangle 7"/>
            <p:cNvSpPr>
              <a:spLocks noChangeArrowheads="1"/>
            </p:cNvSpPr>
            <p:nvPr/>
          </p:nvSpPr>
          <p:spPr bwMode="auto">
            <a:xfrm>
              <a:off x="1279" y="2932"/>
              <a:ext cx="3573" cy="1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GB" altLang="it-IT" sz="2400"/>
            </a:p>
          </p:txBody>
        </p:sp>
        <p:sp>
          <p:nvSpPr>
            <p:cNvPr id="39132" name="Rectangle 8"/>
            <p:cNvSpPr>
              <a:spLocks noChangeArrowheads="1"/>
            </p:cNvSpPr>
            <p:nvPr/>
          </p:nvSpPr>
          <p:spPr bwMode="auto">
            <a:xfrm>
              <a:off x="1279" y="2433"/>
              <a:ext cx="3573" cy="1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GB" altLang="it-IT" sz="2400"/>
            </a:p>
          </p:txBody>
        </p:sp>
        <p:sp>
          <p:nvSpPr>
            <p:cNvPr id="39133" name="Rectangle 9"/>
            <p:cNvSpPr>
              <a:spLocks noChangeArrowheads="1"/>
            </p:cNvSpPr>
            <p:nvPr/>
          </p:nvSpPr>
          <p:spPr bwMode="auto">
            <a:xfrm>
              <a:off x="1279" y="1924"/>
              <a:ext cx="3573" cy="1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GB" altLang="it-IT" sz="2400"/>
            </a:p>
          </p:txBody>
        </p:sp>
        <p:sp>
          <p:nvSpPr>
            <p:cNvPr id="39134" name="Rectangle 10"/>
            <p:cNvSpPr>
              <a:spLocks noChangeArrowheads="1"/>
            </p:cNvSpPr>
            <p:nvPr/>
          </p:nvSpPr>
          <p:spPr bwMode="auto">
            <a:xfrm>
              <a:off x="1279" y="1425"/>
              <a:ext cx="3573" cy="1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GB" altLang="it-IT" sz="2400"/>
            </a:p>
          </p:txBody>
        </p:sp>
        <p:sp>
          <p:nvSpPr>
            <p:cNvPr id="39135" name="Rectangle 11"/>
            <p:cNvSpPr>
              <a:spLocks noChangeArrowheads="1"/>
            </p:cNvSpPr>
            <p:nvPr/>
          </p:nvSpPr>
          <p:spPr bwMode="auto">
            <a:xfrm>
              <a:off x="1279" y="917"/>
              <a:ext cx="3573" cy="1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GB" altLang="it-IT" sz="2400"/>
            </a:p>
          </p:txBody>
        </p:sp>
      </p:grpSp>
      <p:grpSp>
        <p:nvGrpSpPr>
          <p:cNvPr id="38917" name="Group 12"/>
          <p:cNvGrpSpPr>
            <a:grpSpLocks/>
          </p:cNvGrpSpPr>
          <p:nvPr/>
        </p:nvGrpSpPr>
        <p:grpSpPr bwMode="auto">
          <a:xfrm>
            <a:off x="2030413" y="1455738"/>
            <a:ext cx="5672137" cy="4024312"/>
            <a:chOff x="1279" y="917"/>
            <a:chExt cx="3573" cy="2535"/>
          </a:xfrm>
        </p:grpSpPr>
        <p:sp>
          <p:nvSpPr>
            <p:cNvPr id="39124" name="Rectangle 13"/>
            <p:cNvSpPr>
              <a:spLocks noChangeArrowheads="1"/>
            </p:cNvSpPr>
            <p:nvPr/>
          </p:nvSpPr>
          <p:spPr bwMode="auto">
            <a:xfrm>
              <a:off x="1279" y="917"/>
              <a:ext cx="12" cy="253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GB" altLang="it-IT" sz="2400"/>
            </a:p>
          </p:txBody>
        </p:sp>
        <p:sp>
          <p:nvSpPr>
            <p:cNvPr id="39125" name="Rectangle 14"/>
            <p:cNvSpPr>
              <a:spLocks noChangeArrowheads="1"/>
            </p:cNvSpPr>
            <p:nvPr/>
          </p:nvSpPr>
          <p:spPr bwMode="auto">
            <a:xfrm>
              <a:off x="1989" y="917"/>
              <a:ext cx="12" cy="253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GB" altLang="it-IT" sz="2400"/>
            </a:p>
          </p:txBody>
        </p:sp>
        <p:sp>
          <p:nvSpPr>
            <p:cNvPr id="39126" name="Rectangle 15"/>
            <p:cNvSpPr>
              <a:spLocks noChangeArrowheads="1"/>
            </p:cNvSpPr>
            <p:nvPr/>
          </p:nvSpPr>
          <p:spPr bwMode="auto">
            <a:xfrm>
              <a:off x="2702" y="917"/>
              <a:ext cx="12" cy="253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GB" altLang="it-IT" sz="2400"/>
            </a:p>
          </p:txBody>
        </p:sp>
        <p:sp>
          <p:nvSpPr>
            <p:cNvPr id="39127" name="Rectangle 16"/>
            <p:cNvSpPr>
              <a:spLocks noChangeArrowheads="1"/>
            </p:cNvSpPr>
            <p:nvPr/>
          </p:nvSpPr>
          <p:spPr bwMode="auto">
            <a:xfrm>
              <a:off x="3414" y="917"/>
              <a:ext cx="12" cy="253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GB" altLang="it-IT" sz="2400"/>
            </a:p>
          </p:txBody>
        </p:sp>
        <p:sp>
          <p:nvSpPr>
            <p:cNvPr id="39128" name="Rectangle 17"/>
            <p:cNvSpPr>
              <a:spLocks noChangeArrowheads="1"/>
            </p:cNvSpPr>
            <p:nvPr/>
          </p:nvSpPr>
          <p:spPr bwMode="auto">
            <a:xfrm>
              <a:off x="4127" y="917"/>
              <a:ext cx="12" cy="253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GB" altLang="it-IT" sz="2400"/>
            </a:p>
          </p:txBody>
        </p:sp>
        <p:sp>
          <p:nvSpPr>
            <p:cNvPr id="39129" name="Rectangle 18"/>
            <p:cNvSpPr>
              <a:spLocks noChangeArrowheads="1"/>
            </p:cNvSpPr>
            <p:nvPr/>
          </p:nvSpPr>
          <p:spPr bwMode="auto">
            <a:xfrm>
              <a:off x="4840" y="917"/>
              <a:ext cx="12" cy="253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GB" altLang="it-IT" sz="2400"/>
            </a:p>
          </p:txBody>
        </p:sp>
      </p:grpSp>
      <p:sp>
        <p:nvSpPr>
          <p:cNvPr id="38918" name="Freeform 19"/>
          <p:cNvSpPr>
            <a:spLocks/>
          </p:cNvSpPr>
          <p:nvPr/>
        </p:nvSpPr>
        <p:spPr bwMode="auto">
          <a:xfrm>
            <a:off x="2174875" y="1450975"/>
            <a:ext cx="5481638" cy="3135313"/>
          </a:xfrm>
          <a:custGeom>
            <a:avLst/>
            <a:gdLst>
              <a:gd name="T0" fmla="*/ 2147483646 w 3453"/>
              <a:gd name="T1" fmla="*/ 0 h 1975"/>
              <a:gd name="T2" fmla="*/ 2147483646 w 3453"/>
              <a:gd name="T3" fmla="*/ 2147483646 h 1975"/>
              <a:gd name="T4" fmla="*/ 2147483646 w 3453"/>
              <a:gd name="T5" fmla="*/ 2147483646 h 1975"/>
              <a:gd name="T6" fmla="*/ 2147483646 w 3453"/>
              <a:gd name="T7" fmla="*/ 2147483646 h 1975"/>
              <a:gd name="T8" fmla="*/ 2147483646 w 3453"/>
              <a:gd name="T9" fmla="*/ 2147483646 h 1975"/>
              <a:gd name="T10" fmla="*/ 2147483646 w 3453"/>
              <a:gd name="T11" fmla="*/ 2147483646 h 1975"/>
              <a:gd name="T12" fmla="*/ 2147483646 w 3453"/>
              <a:gd name="T13" fmla="*/ 2147483646 h 1975"/>
              <a:gd name="T14" fmla="*/ 2147483646 w 3453"/>
              <a:gd name="T15" fmla="*/ 2147483646 h 1975"/>
              <a:gd name="T16" fmla="*/ 2147483646 w 3453"/>
              <a:gd name="T17" fmla="*/ 2147483646 h 1975"/>
              <a:gd name="T18" fmla="*/ 2147483646 w 3453"/>
              <a:gd name="T19" fmla="*/ 2147483646 h 1975"/>
              <a:gd name="T20" fmla="*/ 2147483646 w 3453"/>
              <a:gd name="T21" fmla="*/ 2147483646 h 1975"/>
              <a:gd name="T22" fmla="*/ 2147483646 w 3453"/>
              <a:gd name="T23" fmla="*/ 2147483646 h 1975"/>
              <a:gd name="T24" fmla="*/ 2147483646 w 3453"/>
              <a:gd name="T25" fmla="*/ 2147483646 h 1975"/>
              <a:gd name="T26" fmla="*/ 2147483646 w 3453"/>
              <a:gd name="T27" fmla="*/ 2147483646 h 1975"/>
              <a:gd name="T28" fmla="*/ 2147483646 w 3453"/>
              <a:gd name="T29" fmla="*/ 2147483646 h 1975"/>
              <a:gd name="T30" fmla="*/ 2147483646 w 3453"/>
              <a:gd name="T31" fmla="*/ 2147483646 h 1975"/>
              <a:gd name="T32" fmla="*/ 2147483646 w 3453"/>
              <a:gd name="T33" fmla="*/ 2147483646 h 1975"/>
              <a:gd name="T34" fmla="*/ 2147483646 w 3453"/>
              <a:gd name="T35" fmla="*/ 2147483646 h 1975"/>
              <a:gd name="T36" fmla="*/ 2147483646 w 3453"/>
              <a:gd name="T37" fmla="*/ 2147483646 h 1975"/>
              <a:gd name="T38" fmla="*/ 2147483646 w 3453"/>
              <a:gd name="T39" fmla="*/ 2147483646 h 1975"/>
              <a:gd name="T40" fmla="*/ 2147483646 w 3453"/>
              <a:gd name="T41" fmla="*/ 2147483646 h 1975"/>
              <a:gd name="T42" fmla="*/ 2147483646 w 3453"/>
              <a:gd name="T43" fmla="*/ 2147483646 h 1975"/>
              <a:gd name="T44" fmla="*/ 2147483646 w 3453"/>
              <a:gd name="T45" fmla="*/ 2147483646 h 1975"/>
              <a:gd name="T46" fmla="*/ 2147483646 w 3453"/>
              <a:gd name="T47" fmla="*/ 2147483646 h 1975"/>
              <a:gd name="T48" fmla="*/ 2147483646 w 3453"/>
              <a:gd name="T49" fmla="*/ 2147483646 h 1975"/>
              <a:gd name="T50" fmla="*/ 2147483646 w 3453"/>
              <a:gd name="T51" fmla="*/ 2147483646 h 1975"/>
              <a:gd name="T52" fmla="*/ 2147483646 w 3453"/>
              <a:gd name="T53" fmla="*/ 2147483646 h 1975"/>
              <a:gd name="T54" fmla="*/ 2147483646 w 3453"/>
              <a:gd name="T55" fmla="*/ 2147483646 h 1975"/>
              <a:gd name="T56" fmla="*/ 2147483646 w 3453"/>
              <a:gd name="T57" fmla="*/ 2147483646 h 1975"/>
              <a:gd name="T58" fmla="*/ 2147483646 w 3453"/>
              <a:gd name="T59" fmla="*/ 2147483646 h 1975"/>
              <a:gd name="T60" fmla="*/ 2147483646 w 3453"/>
              <a:gd name="T61" fmla="*/ 2147483646 h 1975"/>
              <a:gd name="T62" fmla="*/ 2147483646 w 3453"/>
              <a:gd name="T63" fmla="*/ 2147483646 h 1975"/>
              <a:gd name="T64" fmla="*/ 2147483646 w 3453"/>
              <a:gd name="T65" fmla="*/ 2147483646 h 1975"/>
              <a:gd name="T66" fmla="*/ 2147483646 w 3453"/>
              <a:gd name="T67" fmla="*/ 2147483646 h 1975"/>
              <a:gd name="T68" fmla="*/ 2147483646 w 3453"/>
              <a:gd name="T69" fmla="*/ 2147483646 h 1975"/>
              <a:gd name="T70" fmla="*/ 2147483646 w 3453"/>
              <a:gd name="T71" fmla="*/ 2147483646 h 1975"/>
              <a:gd name="T72" fmla="*/ 2147483646 w 3453"/>
              <a:gd name="T73" fmla="*/ 2147483646 h 1975"/>
              <a:gd name="T74" fmla="*/ 2147483646 w 3453"/>
              <a:gd name="T75" fmla="*/ 2147483646 h 1975"/>
              <a:gd name="T76" fmla="*/ 2147483646 w 3453"/>
              <a:gd name="T77" fmla="*/ 2147483646 h 1975"/>
              <a:gd name="T78" fmla="*/ 2147483646 w 3453"/>
              <a:gd name="T79" fmla="*/ 2147483646 h 1975"/>
              <a:gd name="T80" fmla="*/ 2147483646 w 3453"/>
              <a:gd name="T81" fmla="*/ 2147483646 h 1975"/>
              <a:gd name="T82" fmla="*/ 2147483646 w 3453"/>
              <a:gd name="T83" fmla="*/ 2147483646 h 1975"/>
              <a:gd name="T84" fmla="*/ 2147483646 w 3453"/>
              <a:gd name="T85" fmla="*/ 2147483646 h 1975"/>
              <a:gd name="T86" fmla="*/ 2147483646 w 3453"/>
              <a:gd name="T87" fmla="*/ 2147483646 h 1975"/>
              <a:gd name="T88" fmla="*/ 2147483646 w 3453"/>
              <a:gd name="T89" fmla="*/ 2147483646 h 1975"/>
              <a:gd name="T90" fmla="*/ 2147483646 w 3453"/>
              <a:gd name="T91" fmla="*/ 2147483646 h 1975"/>
              <a:gd name="T92" fmla="*/ 2147483646 w 3453"/>
              <a:gd name="T93" fmla="*/ 2147483646 h 1975"/>
              <a:gd name="T94" fmla="*/ 2147483646 w 3453"/>
              <a:gd name="T95" fmla="*/ 2147483646 h 1975"/>
              <a:gd name="T96" fmla="*/ 2147483646 w 3453"/>
              <a:gd name="T97" fmla="*/ 2147483646 h 1975"/>
              <a:gd name="T98" fmla="*/ 2147483646 w 3453"/>
              <a:gd name="T99" fmla="*/ 2147483646 h 1975"/>
              <a:gd name="T100" fmla="*/ 2147483646 w 3453"/>
              <a:gd name="T101" fmla="*/ 2147483646 h 1975"/>
              <a:gd name="T102" fmla="*/ 2147483646 w 3453"/>
              <a:gd name="T103" fmla="*/ 2147483646 h 1975"/>
              <a:gd name="T104" fmla="*/ 2147483646 w 3453"/>
              <a:gd name="T105" fmla="*/ 2147483646 h 1975"/>
              <a:gd name="T106" fmla="*/ 2147483646 w 3453"/>
              <a:gd name="T107" fmla="*/ 2147483646 h 1975"/>
              <a:gd name="T108" fmla="*/ 2147483646 w 3453"/>
              <a:gd name="T109" fmla="*/ 2147483646 h 1975"/>
              <a:gd name="T110" fmla="*/ 2147483646 w 3453"/>
              <a:gd name="T111" fmla="*/ 2147483646 h 1975"/>
              <a:gd name="T112" fmla="*/ 2147483646 w 3453"/>
              <a:gd name="T113" fmla="*/ 2147483646 h 1975"/>
              <a:gd name="T114" fmla="*/ 2147483646 w 3453"/>
              <a:gd name="T115" fmla="*/ 2147483646 h 1975"/>
              <a:gd name="T116" fmla="*/ 2147483646 w 3453"/>
              <a:gd name="T117" fmla="*/ 2147483646 h 1975"/>
              <a:gd name="T118" fmla="*/ 2147483646 w 3453"/>
              <a:gd name="T119" fmla="*/ 2147483646 h 197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453"/>
              <a:gd name="T181" fmla="*/ 0 h 1975"/>
              <a:gd name="T182" fmla="*/ 3453 w 3453"/>
              <a:gd name="T183" fmla="*/ 1975 h 1975"/>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453" h="1975">
                <a:moveTo>
                  <a:pt x="0" y="0"/>
                </a:moveTo>
                <a:lnTo>
                  <a:pt x="15" y="0"/>
                </a:lnTo>
                <a:lnTo>
                  <a:pt x="41" y="0"/>
                </a:lnTo>
                <a:lnTo>
                  <a:pt x="55" y="0"/>
                </a:lnTo>
                <a:lnTo>
                  <a:pt x="67" y="0"/>
                </a:lnTo>
                <a:lnTo>
                  <a:pt x="82" y="0"/>
                </a:lnTo>
                <a:lnTo>
                  <a:pt x="94" y="0"/>
                </a:lnTo>
                <a:lnTo>
                  <a:pt x="108" y="120"/>
                </a:lnTo>
                <a:lnTo>
                  <a:pt x="122" y="216"/>
                </a:lnTo>
                <a:lnTo>
                  <a:pt x="134" y="310"/>
                </a:lnTo>
                <a:lnTo>
                  <a:pt x="149" y="389"/>
                </a:lnTo>
                <a:lnTo>
                  <a:pt x="161" y="471"/>
                </a:lnTo>
                <a:lnTo>
                  <a:pt x="175" y="538"/>
                </a:lnTo>
                <a:lnTo>
                  <a:pt x="190" y="590"/>
                </a:lnTo>
                <a:lnTo>
                  <a:pt x="202" y="658"/>
                </a:lnTo>
                <a:lnTo>
                  <a:pt x="216" y="713"/>
                </a:lnTo>
                <a:lnTo>
                  <a:pt x="228" y="754"/>
                </a:lnTo>
                <a:lnTo>
                  <a:pt x="242" y="806"/>
                </a:lnTo>
                <a:lnTo>
                  <a:pt x="257" y="847"/>
                </a:lnTo>
                <a:lnTo>
                  <a:pt x="283" y="888"/>
                </a:lnTo>
                <a:lnTo>
                  <a:pt x="295" y="914"/>
                </a:lnTo>
                <a:lnTo>
                  <a:pt x="310" y="955"/>
                </a:lnTo>
                <a:lnTo>
                  <a:pt x="324" y="982"/>
                </a:lnTo>
                <a:lnTo>
                  <a:pt x="336" y="1022"/>
                </a:lnTo>
                <a:lnTo>
                  <a:pt x="350" y="1049"/>
                </a:lnTo>
                <a:lnTo>
                  <a:pt x="362" y="1075"/>
                </a:lnTo>
                <a:lnTo>
                  <a:pt x="377" y="1101"/>
                </a:lnTo>
                <a:lnTo>
                  <a:pt x="391" y="1128"/>
                </a:lnTo>
                <a:lnTo>
                  <a:pt x="403" y="1157"/>
                </a:lnTo>
                <a:lnTo>
                  <a:pt x="418" y="1169"/>
                </a:lnTo>
                <a:lnTo>
                  <a:pt x="430" y="1195"/>
                </a:lnTo>
                <a:lnTo>
                  <a:pt x="444" y="1209"/>
                </a:lnTo>
                <a:lnTo>
                  <a:pt x="458" y="1236"/>
                </a:lnTo>
                <a:lnTo>
                  <a:pt x="470" y="1250"/>
                </a:lnTo>
                <a:lnTo>
                  <a:pt x="485" y="1277"/>
                </a:lnTo>
                <a:lnTo>
                  <a:pt x="497" y="1291"/>
                </a:lnTo>
                <a:lnTo>
                  <a:pt x="526" y="1303"/>
                </a:lnTo>
                <a:lnTo>
                  <a:pt x="538" y="1317"/>
                </a:lnTo>
                <a:lnTo>
                  <a:pt x="552" y="1344"/>
                </a:lnTo>
                <a:lnTo>
                  <a:pt x="564" y="1358"/>
                </a:lnTo>
                <a:lnTo>
                  <a:pt x="578" y="1370"/>
                </a:lnTo>
                <a:lnTo>
                  <a:pt x="593" y="1385"/>
                </a:lnTo>
                <a:lnTo>
                  <a:pt x="605" y="1397"/>
                </a:lnTo>
                <a:lnTo>
                  <a:pt x="619" y="1411"/>
                </a:lnTo>
                <a:lnTo>
                  <a:pt x="631" y="1425"/>
                </a:lnTo>
                <a:lnTo>
                  <a:pt x="646" y="1437"/>
                </a:lnTo>
                <a:lnTo>
                  <a:pt x="660" y="1437"/>
                </a:lnTo>
                <a:lnTo>
                  <a:pt x="672" y="1452"/>
                </a:lnTo>
                <a:lnTo>
                  <a:pt x="686" y="1464"/>
                </a:lnTo>
                <a:lnTo>
                  <a:pt x="698" y="1478"/>
                </a:lnTo>
                <a:lnTo>
                  <a:pt x="713" y="1493"/>
                </a:lnTo>
                <a:lnTo>
                  <a:pt x="727" y="1493"/>
                </a:lnTo>
                <a:lnTo>
                  <a:pt x="754" y="1505"/>
                </a:lnTo>
                <a:lnTo>
                  <a:pt x="766" y="1519"/>
                </a:lnTo>
                <a:lnTo>
                  <a:pt x="780" y="1519"/>
                </a:lnTo>
                <a:lnTo>
                  <a:pt x="794" y="1531"/>
                </a:lnTo>
                <a:lnTo>
                  <a:pt x="806" y="1545"/>
                </a:lnTo>
                <a:lnTo>
                  <a:pt x="821" y="1545"/>
                </a:lnTo>
                <a:lnTo>
                  <a:pt x="833" y="1560"/>
                </a:lnTo>
                <a:lnTo>
                  <a:pt x="847" y="1572"/>
                </a:lnTo>
                <a:lnTo>
                  <a:pt x="862" y="1572"/>
                </a:lnTo>
                <a:lnTo>
                  <a:pt x="874" y="1586"/>
                </a:lnTo>
                <a:lnTo>
                  <a:pt x="888" y="1586"/>
                </a:lnTo>
                <a:lnTo>
                  <a:pt x="900" y="1598"/>
                </a:lnTo>
                <a:lnTo>
                  <a:pt x="914" y="1598"/>
                </a:lnTo>
                <a:lnTo>
                  <a:pt x="929" y="1612"/>
                </a:lnTo>
                <a:lnTo>
                  <a:pt x="941" y="1612"/>
                </a:lnTo>
                <a:lnTo>
                  <a:pt x="955" y="1627"/>
                </a:lnTo>
                <a:lnTo>
                  <a:pt x="967" y="1627"/>
                </a:lnTo>
                <a:lnTo>
                  <a:pt x="996" y="1639"/>
                </a:lnTo>
                <a:lnTo>
                  <a:pt x="1008" y="1639"/>
                </a:lnTo>
                <a:lnTo>
                  <a:pt x="1022" y="1653"/>
                </a:lnTo>
                <a:lnTo>
                  <a:pt x="1034" y="1653"/>
                </a:lnTo>
                <a:lnTo>
                  <a:pt x="1049" y="1653"/>
                </a:lnTo>
                <a:lnTo>
                  <a:pt x="1063" y="1665"/>
                </a:lnTo>
                <a:lnTo>
                  <a:pt x="1075" y="1665"/>
                </a:lnTo>
                <a:lnTo>
                  <a:pt x="1089" y="1680"/>
                </a:lnTo>
                <a:lnTo>
                  <a:pt x="1101" y="1680"/>
                </a:lnTo>
                <a:lnTo>
                  <a:pt x="1116" y="1680"/>
                </a:lnTo>
                <a:lnTo>
                  <a:pt x="1130" y="1694"/>
                </a:lnTo>
                <a:lnTo>
                  <a:pt x="1142" y="1694"/>
                </a:lnTo>
                <a:lnTo>
                  <a:pt x="1157" y="1694"/>
                </a:lnTo>
                <a:lnTo>
                  <a:pt x="1169" y="1706"/>
                </a:lnTo>
                <a:lnTo>
                  <a:pt x="1183" y="1706"/>
                </a:lnTo>
                <a:lnTo>
                  <a:pt x="1197" y="1706"/>
                </a:lnTo>
                <a:lnTo>
                  <a:pt x="1209" y="1720"/>
                </a:lnTo>
                <a:lnTo>
                  <a:pt x="1236" y="1720"/>
                </a:lnTo>
                <a:lnTo>
                  <a:pt x="1250" y="1720"/>
                </a:lnTo>
                <a:lnTo>
                  <a:pt x="1265" y="1732"/>
                </a:lnTo>
                <a:lnTo>
                  <a:pt x="1277" y="1732"/>
                </a:lnTo>
                <a:lnTo>
                  <a:pt x="1291" y="1732"/>
                </a:lnTo>
                <a:lnTo>
                  <a:pt x="1303" y="1747"/>
                </a:lnTo>
                <a:lnTo>
                  <a:pt x="1317" y="1747"/>
                </a:lnTo>
                <a:lnTo>
                  <a:pt x="1332" y="1747"/>
                </a:lnTo>
                <a:lnTo>
                  <a:pt x="1344" y="1747"/>
                </a:lnTo>
                <a:lnTo>
                  <a:pt x="1358" y="1761"/>
                </a:lnTo>
                <a:lnTo>
                  <a:pt x="1370" y="1761"/>
                </a:lnTo>
                <a:lnTo>
                  <a:pt x="1385" y="1761"/>
                </a:lnTo>
                <a:lnTo>
                  <a:pt x="1399" y="1761"/>
                </a:lnTo>
                <a:lnTo>
                  <a:pt x="1411" y="1773"/>
                </a:lnTo>
                <a:lnTo>
                  <a:pt x="1425" y="1773"/>
                </a:lnTo>
                <a:lnTo>
                  <a:pt x="1437" y="1773"/>
                </a:lnTo>
                <a:lnTo>
                  <a:pt x="1466" y="1773"/>
                </a:lnTo>
                <a:lnTo>
                  <a:pt x="1478" y="1788"/>
                </a:lnTo>
                <a:lnTo>
                  <a:pt x="1493" y="1788"/>
                </a:lnTo>
                <a:lnTo>
                  <a:pt x="1505" y="1788"/>
                </a:lnTo>
                <a:lnTo>
                  <a:pt x="1519" y="1788"/>
                </a:lnTo>
                <a:lnTo>
                  <a:pt x="1533" y="1800"/>
                </a:lnTo>
                <a:lnTo>
                  <a:pt x="1545" y="1800"/>
                </a:lnTo>
                <a:lnTo>
                  <a:pt x="1560" y="1800"/>
                </a:lnTo>
                <a:lnTo>
                  <a:pt x="1572" y="1800"/>
                </a:lnTo>
                <a:lnTo>
                  <a:pt x="1586" y="1800"/>
                </a:lnTo>
                <a:lnTo>
                  <a:pt x="1601" y="1814"/>
                </a:lnTo>
                <a:lnTo>
                  <a:pt x="1613" y="1814"/>
                </a:lnTo>
                <a:lnTo>
                  <a:pt x="1627" y="1814"/>
                </a:lnTo>
                <a:lnTo>
                  <a:pt x="1639" y="1814"/>
                </a:lnTo>
                <a:lnTo>
                  <a:pt x="1653" y="1814"/>
                </a:lnTo>
                <a:lnTo>
                  <a:pt x="1668" y="1828"/>
                </a:lnTo>
                <a:lnTo>
                  <a:pt x="1680" y="1828"/>
                </a:lnTo>
                <a:lnTo>
                  <a:pt x="1706" y="1828"/>
                </a:lnTo>
                <a:lnTo>
                  <a:pt x="1720" y="1828"/>
                </a:lnTo>
                <a:lnTo>
                  <a:pt x="1735" y="1828"/>
                </a:lnTo>
                <a:lnTo>
                  <a:pt x="1747" y="1828"/>
                </a:lnTo>
                <a:lnTo>
                  <a:pt x="1761" y="1840"/>
                </a:lnTo>
                <a:lnTo>
                  <a:pt x="1773" y="1840"/>
                </a:lnTo>
                <a:lnTo>
                  <a:pt x="1788" y="1840"/>
                </a:lnTo>
                <a:lnTo>
                  <a:pt x="1802" y="1840"/>
                </a:lnTo>
                <a:lnTo>
                  <a:pt x="1814" y="1840"/>
                </a:lnTo>
                <a:lnTo>
                  <a:pt x="1828" y="1840"/>
                </a:lnTo>
                <a:lnTo>
                  <a:pt x="1840" y="1855"/>
                </a:lnTo>
                <a:lnTo>
                  <a:pt x="1855" y="1855"/>
                </a:lnTo>
                <a:lnTo>
                  <a:pt x="1869" y="1855"/>
                </a:lnTo>
                <a:lnTo>
                  <a:pt x="1881" y="1855"/>
                </a:lnTo>
                <a:lnTo>
                  <a:pt x="1896" y="1855"/>
                </a:lnTo>
                <a:lnTo>
                  <a:pt x="1908" y="1855"/>
                </a:lnTo>
                <a:lnTo>
                  <a:pt x="1922" y="1855"/>
                </a:lnTo>
                <a:lnTo>
                  <a:pt x="1948" y="1867"/>
                </a:lnTo>
                <a:lnTo>
                  <a:pt x="1963" y="1867"/>
                </a:lnTo>
                <a:lnTo>
                  <a:pt x="1975" y="1867"/>
                </a:lnTo>
                <a:lnTo>
                  <a:pt x="1989" y="1867"/>
                </a:lnTo>
                <a:lnTo>
                  <a:pt x="2004" y="1867"/>
                </a:lnTo>
                <a:lnTo>
                  <a:pt x="2016" y="1867"/>
                </a:lnTo>
                <a:lnTo>
                  <a:pt x="2030" y="1867"/>
                </a:lnTo>
                <a:lnTo>
                  <a:pt x="2042" y="1881"/>
                </a:lnTo>
                <a:lnTo>
                  <a:pt x="2056" y="1881"/>
                </a:lnTo>
                <a:lnTo>
                  <a:pt x="2071" y="1881"/>
                </a:lnTo>
                <a:lnTo>
                  <a:pt x="2083" y="1881"/>
                </a:lnTo>
                <a:lnTo>
                  <a:pt x="2097" y="1881"/>
                </a:lnTo>
                <a:lnTo>
                  <a:pt x="2109" y="1881"/>
                </a:lnTo>
                <a:lnTo>
                  <a:pt x="2124" y="1881"/>
                </a:lnTo>
                <a:lnTo>
                  <a:pt x="2138" y="1881"/>
                </a:lnTo>
                <a:lnTo>
                  <a:pt x="2150" y="1881"/>
                </a:lnTo>
                <a:lnTo>
                  <a:pt x="2176" y="1896"/>
                </a:lnTo>
                <a:lnTo>
                  <a:pt x="2191" y="1896"/>
                </a:lnTo>
                <a:lnTo>
                  <a:pt x="2205" y="1896"/>
                </a:lnTo>
                <a:lnTo>
                  <a:pt x="2217" y="1896"/>
                </a:lnTo>
                <a:lnTo>
                  <a:pt x="2232" y="1896"/>
                </a:lnTo>
                <a:lnTo>
                  <a:pt x="2244" y="1896"/>
                </a:lnTo>
                <a:lnTo>
                  <a:pt x="2258" y="1896"/>
                </a:lnTo>
                <a:lnTo>
                  <a:pt x="2272" y="1896"/>
                </a:lnTo>
                <a:lnTo>
                  <a:pt x="2284" y="1896"/>
                </a:lnTo>
                <a:lnTo>
                  <a:pt x="2299" y="1908"/>
                </a:lnTo>
                <a:lnTo>
                  <a:pt x="2311" y="1908"/>
                </a:lnTo>
                <a:lnTo>
                  <a:pt x="2325" y="1908"/>
                </a:lnTo>
                <a:lnTo>
                  <a:pt x="2340" y="1908"/>
                </a:lnTo>
                <a:lnTo>
                  <a:pt x="2352" y="1908"/>
                </a:lnTo>
                <a:lnTo>
                  <a:pt x="2366" y="1908"/>
                </a:lnTo>
                <a:lnTo>
                  <a:pt x="2378" y="1908"/>
                </a:lnTo>
                <a:lnTo>
                  <a:pt x="2392" y="1908"/>
                </a:lnTo>
                <a:lnTo>
                  <a:pt x="2419" y="1908"/>
                </a:lnTo>
                <a:lnTo>
                  <a:pt x="2433" y="1908"/>
                </a:lnTo>
                <a:lnTo>
                  <a:pt x="2445" y="1908"/>
                </a:lnTo>
                <a:lnTo>
                  <a:pt x="2459" y="1922"/>
                </a:lnTo>
                <a:lnTo>
                  <a:pt x="2474" y="1922"/>
                </a:lnTo>
                <a:lnTo>
                  <a:pt x="2486" y="1922"/>
                </a:lnTo>
                <a:lnTo>
                  <a:pt x="2500" y="1922"/>
                </a:lnTo>
                <a:lnTo>
                  <a:pt x="2512" y="1922"/>
                </a:lnTo>
                <a:lnTo>
                  <a:pt x="2527" y="1922"/>
                </a:lnTo>
                <a:lnTo>
                  <a:pt x="2541" y="1922"/>
                </a:lnTo>
                <a:lnTo>
                  <a:pt x="2553" y="1922"/>
                </a:lnTo>
                <a:lnTo>
                  <a:pt x="2567" y="1922"/>
                </a:lnTo>
                <a:lnTo>
                  <a:pt x="2579" y="1922"/>
                </a:lnTo>
                <a:lnTo>
                  <a:pt x="2594" y="1922"/>
                </a:lnTo>
                <a:lnTo>
                  <a:pt x="2608" y="1922"/>
                </a:lnTo>
                <a:lnTo>
                  <a:pt x="2620" y="1922"/>
                </a:lnTo>
                <a:lnTo>
                  <a:pt x="2635" y="1934"/>
                </a:lnTo>
                <a:lnTo>
                  <a:pt x="2661" y="1934"/>
                </a:lnTo>
                <a:lnTo>
                  <a:pt x="2675" y="1934"/>
                </a:lnTo>
                <a:lnTo>
                  <a:pt x="2687" y="1934"/>
                </a:lnTo>
                <a:lnTo>
                  <a:pt x="2702" y="1934"/>
                </a:lnTo>
                <a:lnTo>
                  <a:pt x="2714" y="1934"/>
                </a:lnTo>
                <a:lnTo>
                  <a:pt x="2728" y="1934"/>
                </a:lnTo>
                <a:lnTo>
                  <a:pt x="2743" y="1934"/>
                </a:lnTo>
                <a:lnTo>
                  <a:pt x="2755" y="1934"/>
                </a:lnTo>
                <a:lnTo>
                  <a:pt x="2769" y="1934"/>
                </a:lnTo>
                <a:lnTo>
                  <a:pt x="2781" y="1934"/>
                </a:lnTo>
                <a:lnTo>
                  <a:pt x="2795" y="1934"/>
                </a:lnTo>
                <a:lnTo>
                  <a:pt x="2810" y="1934"/>
                </a:lnTo>
                <a:lnTo>
                  <a:pt x="2822" y="1934"/>
                </a:lnTo>
                <a:lnTo>
                  <a:pt x="2836" y="1948"/>
                </a:lnTo>
                <a:lnTo>
                  <a:pt x="2848" y="1948"/>
                </a:lnTo>
                <a:lnTo>
                  <a:pt x="2863" y="1948"/>
                </a:lnTo>
                <a:lnTo>
                  <a:pt x="2889" y="1948"/>
                </a:lnTo>
                <a:lnTo>
                  <a:pt x="2903" y="1948"/>
                </a:lnTo>
                <a:lnTo>
                  <a:pt x="2915" y="1948"/>
                </a:lnTo>
                <a:lnTo>
                  <a:pt x="2930" y="1948"/>
                </a:lnTo>
                <a:lnTo>
                  <a:pt x="2944" y="1948"/>
                </a:lnTo>
                <a:lnTo>
                  <a:pt x="2956" y="1948"/>
                </a:lnTo>
                <a:lnTo>
                  <a:pt x="2971" y="1948"/>
                </a:lnTo>
                <a:lnTo>
                  <a:pt x="2983" y="1948"/>
                </a:lnTo>
                <a:lnTo>
                  <a:pt x="2997" y="1948"/>
                </a:lnTo>
                <a:lnTo>
                  <a:pt x="3011" y="1948"/>
                </a:lnTo>
                <a:lnTo>
                  <a:pt x="3023" y="1948"/>
                </a:lnTo>
                <a:lnTo>
                  <a:pt x="3038" y="1948"/>
                </a:lnTo>
                <a:lnTo>
                  <a:pt x="3050" y="1948"/>
                </a:lnTo>
                <a:lnTo>
                  <a:pt x="3064" y="1948"/>
                </a:lnTo>
                <a:lnTo>
                  <a:pt x="3079" y="1948"/>
                </a:lnTo>
                <a:lnTo>
                  <a:pt x="3091" y="1963"/>
                </a:lnTo>
                <a:lnTo>
                  <a:pt x="3105" y="1963"/>
                </a:lnTo>
                <a:lnTo>
                  <a:pt x="3131" y="1963"/>
                </a:lnTo>
                <a:lnTo>
                  <a:pt x="3146" y="1963"/>
                </a:lnTo>
                <a:lnTo>
                  <a:pt x="3158" y="1963"/>
                </a:lnTo>
                <a:lnTo>
                  <a:pt x="3172" y="1963"/>
                </a:lnTo>
                <a:lnTo>
                  <a:pt x="3184" y="1963"/>
                </a:lnTo>
                <a:lnTo>
                  <a:pt x="3199" y="1963"/>
                </a:lnTo>
                <a:lnTo>
                  <a:pt x="3213" y="1963"/>
                </a:lnTo>
                <a:lnTo>
                  <a:pt x="3225" y="1963"/>
                </a:lnTo>
                <a:lnTo>
                  <a:pt x="3239" y="1963"/>
                </a:lnTo>
                <a:lnTo>
                  <a:pt x="3251" y="1963"/>
                </a:lnTo>
                <a:lnTo>
                  <a:pt x="3266" y="1963"/>
                </a:lnTo>
                <a:lnTo>
                  <a:pt x="3280" y="1963"/>
                </a:lnTo>
                <a:lnTo>
                  <a:pt x="3292" y="1963"/>
                </a:lnTo>
                <a:lnTo>
                  <a:pt x="3306" y="1963"/>
                </a:lnTo>
                <a:lnTo>
                  <a:pt x="3318" y="1963"/>
                </a:lnTo>
                <a:lnTo>
                  <a:pt x="3333" y="1963"/>
                </a:lnTo>
                <a:lnTo>
                  <a:pt x="3347" y="1963"/>
                </a:lnTo>
                <a:lnTo>
                  <a:pt x="3374" y="1963"/>
                </a:lnTo>
                <a:lnTo>
                  <a:pt x="3386" y="1963"/>
                </a:lnTo>
                <a:lnTo>
                  <a:pt x="3400" y="1963"/>
                </a:lnTo>
                <a:lnTo>
                  <a:pt x="3414" y="1975"/>
                </a:lnTo>
                <a:lnTo>
                  <a:pt x="3426" y="1975"/>
                </a:lnTo>
                <a:lnTo>
                  <a:pt x="3441" y="1975"/>
                </a:lnTo>
                <a:lnTo>
                  <a:pt x="3453" y="1975"/>
                </a:lnTo>
              </a:path>
            </a:pathLst>
          </a:custGeom>
          <a:noFill/>
          <a:ln w="41275">
            <a:solidFill>
              <a:srgbClr val="0000D4"/>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grpSp>
        <p:nvGrpSpPr>
          <p:cNvPr id="38919" name="Group 20"/>
          <p:cNvGrpSpPr>
            <a:grpSpLocks/>
          </p:cNvGrpSpPr>
          <p:nvPr/>
        </p:nvGrpSpPr>
        <p:grpSpPr bwMode="auto">
          <a:xfrm>
            <a:off x="1931988" y="1463675"/>
            <a:ext cx="106362" cy="4006850"/>
            <a:chOff x="1217" y="922"/>
            <a:chExt cx="67" cy="2524"/>
          </a:xfrm>
        </p:grpSpPr>
        <p:sp>
          <p:nvSpPr>
            <p:cNvPr id="39103" name="Line 21"/>
            <p:cNvSpPr>
              <a:spLocks noChangeShapeType="1"/>
            </p:cNvSpPr>
            <p:nvPr/>
          </p:nvSpPr>
          <p:spPr bwMode="auto">
            <a:xfrm flipH="1">
              <a:off x="1217" y="3445"/>
              <a:ext cx="67"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104" name="Line 22"/>
            <p:cNvSpPr>
              <a:spLocks noChangeShapeType="1"/>
            </p:cNvSpPr>
            <p:nvPr/>
          </p:nvSpPr>
          <p:spPr bwMode="auto">
            <a:xfrm flipH="1">
              <a:off x="1217" y="2937"/>
              <a:ext cx="67"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105" name="Line 23"/>
            <p:cNvSpPr>
              <a:spLocks noChangeShapeType="1"/>
            </p:cNvSpPr>
            <p:nvPr/>
          </p:nvSpPr>
          <p:spPr bwMode="auto">
            <a:xfrm flipH="1">
              <a:off x="1217" y="2438"/>
              <a:ext cx="67"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106" name="Line 24"/>
            <p:cNvSpPr>
              <a:spLocks noChangeShapeType="1"/>
            </p:cNvSpPr>
            <p:nvPr/>
          </p:nvSpPr>
          <p:spPr bwMode="auto">
            <a:xfrm flipH="1">
              <a:off x="1217" y="1929"/>
              <a:ext cx="67"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107" name="Line 25"/>
            <p:cNvSpPr>
              <a:spLocks noChangeShapeType="1"/>
            </p:cNvSpPr>
            <p:nvPr/>
          </p:nvSpPr>
          <p:spPr bwMode="auto">
            <a:xfrm flipH="1">
              <a:off x="1217" y="1430"/>
              <a:ext cx="67"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108" name="Line 26"/>
            <p:cNvSpPr>
              <a:spLocks noChangeShapeType="1"/>
            </p:cNvSpPr>
            <p:nvPr/>
          </p:nvSpPr>
          <p:spPr bwMode="auto">
            <a:xfrm flipH="1">
              <a:off x="1217" y="922"/>
              <a:ext cx="67"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109" name="Line 27"/>
            <p:cNvSpPr>
              <a:spLocks noChangeShapeType="1"/>
            </p:cNvSpPr>
            <p:nvPr/>
          </p:nvSpPr>
          <p:spPr bwMode="auto">
            <a:xfrm flipH="1">
              <a:off x="1243" y="3325"/>
              <a:ext cx="4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110" name="Line 28"/>
            <p:cNvSpPr>
              <a:spLocks noChangeShapeType="1"/>
            </p:cNvSpPr>
            <p:nvPr/>
          </p:nvSpPr>
          <p:spPr bwMode="auto">
            <a:xfrm flipH="1">
              <a:off x="1243" y="3191"/>
              <a:ext cx="4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111" name="Line 29"/>
            <p:cNvSpPr>
              <a:spLocks noChangeShapeType="1"/>
            </p:cNvSpPr>
            <p:nvPr/>
          </p:nvSpPr>
          <p:spPr bwMode="auto">
            <a:xfrm flipH="1">
              <a:off x="1243" y="3071"/>
              <a:ext cx="4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112" name="Line 30"/>
            <p:cNvSpPr>
              <a:spLocks noChangeShapeType="1"/>
            </p:cNvSpPr>
            <p:nvPr/>
          </p:nvSpPr>
          <p:spPr bwMode="auto">
            <a:xfrm flipH="1">
              <a:off x="1243" y="2814"/>
              <a:ext cx="4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113" name="Line 31"/>
            <p:cNvSpPr>
              <a:spLocks noChangeShapeType="1"/>
            </p:cNvSpPr>
            <p:nvPr/>
          </p:nvSpPr>
          <p:spPr bwMode="auto">
            <a:xfrm flipH="1">
              <a:off x="1243" y="2694"/>
              <a:ext cx="4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114" name="Line 32"/>
            <p:cNvSpPr>
              <a:spLocks noChangeShapeType="1"/>
            </p:cNvSpPr>
            <p:nvPr/>
          </p:nvSpPr>
          <p:spPr bwMode="auto">
            <a:xfrm flipH="1">
              <a:off x="1243" y="2560"/>
              <a:ext cx="4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115" name="Line 33"/>
            <p:cNvSpPr>
              <a:spLocks noChangeShapeType="1"/>
            </p:cNvSpPr>
            <p:nvPr/>
          </p:nvSpPr>
          <p:spPr bwMode="auto">
            <a:xfrm flipH="1">
              <a:off x="1243" y="2303"/>
              <a:ext cx="4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116" name="Line 34"/>
            <p:cNvSpPr>
              <a:spLocks noChangeShapeType="1"/>
            </p:cNvSpPr>
            <p:nvPr/>
          </p:nvSpPr>
          <p:spPr bwMode="auto">
            <a:xfrm flipH="1">
              <a:off x="1243" y="2183"/>
              <a:ext cx="4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117" name="Line 35"/>
            <p:cNvSpPr>
              <a:spLocks noChangeShapeType="1"/>
            </p:cNvSpPr>
            <p:nvPr/>
          </p:nvSpPr>
          <p:spPr bwMode="auto">
            <a:xfrm flipH="1">
              <a:off x="1243" y="2063"/>
              <a:ext cx="4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118" name="Line 36"/>
            <p:cNvSpPr>
              <a:spLocks noChangeShapeType="1"/>
            </p:cNvSpPr>
            <p:nvPr/>
          </p:nvSpPr>
          <p:spPr bwMode="auto">
            <a:xfrm flipH="1">
              <a:off x="1243" y="1807"/>
              <a:ext cx="4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119" name="Line 37"/>
            <p:cNvSpPr>
              <a:spLocks noChangeShapeType="1"/>
            </p:cNvSpPr>
            <p:nvPr/>
          </p:nvSpPr>
          <p:spPr bwMode="auto">
            <a:xfrm flipH="1">
              <a:off x="1243" y="1672"/>
              <a:ext cx="4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120" name="Line 38"/>
            <p:cNvSpPr>
              <a:spLocks noChangeShapeType="1"/>
            </p:cNvSpPr>
            <p:nvPr/>
          </p:nvSpPr>
          <p:spPr bwMode="auto">
            <a:xfrm flipH="1">
              <a:off x="1243" y="1552"/>
              <a:ext cx="4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121" name="Line 39"/>
            <p:cNvSpPr>
              <a:spLocks noChangeShapeType="1"/>
            </p:cNvSpPr>
            <p:nvPr/>
          </p:nvSpPr>
          <p:spPr bwMode="auto">
            <a:xfrm flipH="1">
              <a:off x="1243" y="1296"/>
              <a:ext cx="4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122" name="Line 40"/>
            <p:cNvSpPr>
              <a:spLocks noChangeShapeType="1"/>
            </p:cNvSpPr>
            <p:nvPr/>
          </p:nvSpPr>
          <p:spPr bwMode="auto">
            <a:xfrm flipH="1">
              <a:off x="1243" y="1176"/>
              <a:ext cx="4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123" name="Line 41"/>
            <p:cNvSpPr>
              <a:spLocks noChangeShapeType="1"/>
            </p:cNvSpPr>
            <p:nvPr/>
          </p:nvSpPr>
          <p:spPr bwMode="auto">
            <a:xfrm flipH="1">
              <a:off x="1243" y="1042"/>
              <a:ext cx="4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grpSp>
      <p:grpSp>
        <p:nvGrpSpPr>
          <p:cNvPr id="38920" name="Group 42"/>
          <p:cNvGrpSpPr>
            <a:grpSpLocks/>
          </p:cNvGrpSpPr>
          <p:nvPr/>
        </p:nvGrpSpPr>
        <p:grpSpPr bwMode="auto">
          <a:xfrm>
            <a:off x="7689850" y="1463675"/>
            <a:ext cx="107950" cy="4006850"/>
            <a:chOff x="4844" y="922"/>
            <a:chExt cx="68" cy="2524"/>
          </a:xfrm>
        </p:grpSpPr>
        <p:sp>
          <p:nvSpPr>
            <p:cNvPr id="39082" name="Line 43"/>
            <p:cNvSpPr>
              <a:spLocks noChangeShapeType="1"/>
            </p:cNvSpPr>
            <p:nvPr/>
          </p:nvSpPr>
          <p:spPr bwMode="auto">
            <a:xfrm>
              <a:off x="4844" y="3445"/>
              <a:ext cx="6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83" name="Line 44"/>
            <p:cNvSpPr>
              <a:spLocks noChangeShapeType="1"/>
            </p:cNvSpPr>
            <p:nvPr/>
          </p:nvSpPr>
          <p:spPr bwMode="auto">
            <a:xfrm>
              <a:off x="4844" y="2937"/>
              <a:ext cx="6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84" name="Line 45"/>
            <p:cNvSpPr>
              <a:spLocks noChangeShapeType="1"/>
            </p:cNvSpPr>
            <p:nvPr/>
          </p:nvSpPr>
          <p:spPr bwMode="auto">
            <a:xfrm>
              <a:off x="4844" y="2438"/>
              <a:ext cx="6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85" name="Line 46"/>
            <p:cNvSpPr>
              <a:spLocks noChangeShapeType="1"/>
            </p:cNvSpPr>
            <p:nvPr/>
          </p:nvSpPr>
          <p:spPr bwMode="auto">
            <a:xfrm>
              <a:off x="4844" y="1929"/>
              <a:ext cx="6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86" name="Line 47"/>
            <p:cNvSpPr>
              <a:spLocks noChangeShapeType="1"/>
            </p:cNvSpPr>
            <p:nvPr/>
          </p:nvSpPr>
          <p:spPr bwMode="auto">
            <a:xfrm>
              <a:off x="4844" y="1430"/>
              <a:ext cx="6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87" name="Line 48"/>
            <p:cNvSpPr>
              <a:spLocks noChangeShapeType="1"/>
            </p:cNvSpPr>
            <p:nvPr/>
          </p:nvSpPr>
          <p:spPr bwMode="auto">
            <a:xfrm>
              <a:off x="4844" y="922"/>
              <a:ext cx="6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88" name="Line 49"/>
            <p:cNvSpPr>
              <a:spLocks noChangeShapeType="1"/>
            </p:cNvSpPr>
            <p:nvPr/>
          </p:nvSpPr>
          <p:spPr bwMode="auto">
            <a:xfrm>
              <a:off x="4844" y="3325"/>
              <a:ext cx="3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89" name="Line 50"/>
            <p:cNvSpPr>
              <a:spLocks noChangeShapeType="1"/>
            </p:cNvSpPr>
            <p:nvPr/>
          </p:nvSpPr>
          <p:spPr bwMode="auto">
            <a:xfrm>
              <a:off x="4844" y="3191"/>
              <a:ext cx="3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90" name="Line 51"/>
            <p:cNvSpPr>
              <a:spLocks noChangeShapeType="1"/>
            </p:cNvSpPr>
            <p:nvPr/>
          </p:nvSpPr>
          <p:spPr bwMode="auto">
            <a:xfrm>
              <a:off x="4844" y="3071"/>
              <a:ext cx="3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91" name="Line 52"/>
            <p:cNvSpPr>
              <a:spLocks noChangeShapeType="1"/>
            </p:cNvSpPr>
            <p:nvPr/>
          </p:nvSpPr>
          <p:spPr bwMode="auto">
            <a:xfrm>
              <a:off x="4844" y="2814"/>
              <a:ext cx="3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92" name="Line 53"/>
            <p:cNvSpPr>
              <a:spLocks noChangeShapeType="1"/>
            </p:cNvSpPr>
            <p:nvPr/>
          </p:nvSpPr>
          <p:spPr bwMode="auto">
            <a:xfrm>
              <a:off x="4844" y="2694"/>
              <a:ext cx="3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93" name="Line 54"/>
            <p:cNvSpPr>
              <a:spLocks noChangeShapeType="1"/>
            </p:cNvSpPr>
            <p:nvPr/>
          </p:nvSpPr>
          <p:spPr bwMode="auto">
            <a:xfrm>
              <a:off x="4844" y="2560"/>
              <a:ext cx="3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94" name="Line 55"/>
            <p:cNvSpPr>
              <a:spLocks noChangeShapeType="1"/>
            </p:cNvSpPr>
            <p:nvPr/>
          </p:nvSpPr>
          <p:spPr bwMode="auto">
            <a:xfrm>
              <a:off x="4844" y="2303"/>
              <a:ext cx="3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95" name="Line 56"/>
            <p:cNvSpPr>
              <a:spLocks noChangeShapeType="1"/>
            </p:cNvSpPr>
            <p:nvPr/>
          </p:nvSpPr>
          <p:spPr bwMode="auto">
            <a:xfrm>
              <a:off x="4844" y="2183"/>
              <a:ext cx="3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96" name="Line 57"/>
            <p:cNvSpPr>
              <a:spLocks noChangeShapeType="1"/>
            </p:cNvSpPr>
            <p:nvPr/>
          </p:nvSpPr>
          <p:spPr bwMode="auto">
            <a:xfrm>
              <a:off x="4844" y="2063"/>
              <a:ext cx="3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97" name="Line 58"/>
            <p:cNvSpPr>
              <a:spLocks noChangeShapeType="1"/>
            </p:cNvSpPr>
            <p:nvPr/>
          </p:nvSpPr>
          <p:spPr bwMode="auto">
            <a:xfrm>
              <a:off x="4844" y="1807"/>
              <a:ext cx="3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98" name="Line 59"/>
            <p:cNvSpPr>
              <a:spLocks noChangeShapeType="1"/>
            </p:cNvSpPr>
            <p:nvPr/>
          </p:nvSpPr>
          <p:spPr bwMode="auto">
            <a:xfrm>
              <a:off x="4844" y="1672"/>
              <a:ext cx="3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99" name="Line 60"/>
            <p:cNvSpPr>
              <a:spLocks noChangeShapeType="1"/>
            </p:cNvSpPr>
            <p:nvPr/>
          </p:nvSpPr>
          <p:spPr bwMode="auto">
            <a:xfrm>
              <a:off x="4844" y="1552"/>
              <a:ext cx="3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100" name="Line 61"/>
            <p:cNvSpPr>
              <a:spLocks noChangeShapeType="1"/>
            </p:cNvSpPr>
            <p:nvPr/>
          </p:nvSpPr>
          <p:spPr bwMode="auto">
            <a:xfrm>
              <a:off x="4844" y="1296"/>
              <a:ext cx="3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101" name="Line 62"/>
            <p:cNvSpPr>
              <a:spLocks noChangeShapeType="1"/>
            </p:cNvSpPr>
            <p:nvPr/>
          </p:nvSpPr>
          <p:spPr bwMode="auto">
            <a:xfrm>
              <a:off x="4844" y="1176"/>
              <a:ext cx="3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102" name="Line 63"/>
            <p:cNvSpPr>
              <a:spLocks noChangeShapeType="1"/>
            </p:cNvSpPr>
            <p:nvPr/>
          </p:nvSpPr>
          <p:spPr bwMode="auto">
            <a:xfrm>
              <a:off x="4844" y="1042"/>
              <a:ext cx="3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grpSp>
      <p:grpSp>
        <p:nvGrpSpPr>
          <p:cNvPr id="38921" name="Group 64"/>
          <p:cNvGrpSpPr>
            <a:grpSpLocks/>
          </p:cNvGrpSpPr>
          <p:nvPr/>
        </p:nvGrpSpPr>
        <p:grpSpPr bwMode="auto">
          <a:xfrm>
            <a:off x="2038350" y="5468938"/>
            <a:ext cx="5653088" cy="106362"/>
            <a:chOff x="1284" y="3445"/>
            <a:chExt cx="3561" cy="67"/>
          </a:xfrm>
        </p:grpSpPr>
        <p:sp>
          <p:nvSpPr>
            <p:cNvPr id="39056" name="Line 65"/>
            <p:cNvSpPr>
              <a:spLocks noChangeShapeType="1"/>
            </p:cNvSpPr>
            <p:nvPr/>
          </p:nvSpPr>
          <p:spPr bwMode="auto">
            <a:xfrm>
              <a:off x="1284" y="3445"/>
              <a:ext cx="1" cy="6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57" name="Line 66"/>
            <p:cNvSpPr>
              <a:spLocks noChangeShapeType="1"/>
            </p:cNvSpPr>
            <p:nvPr/>
          </p:nvSpPr>
          <p:spPr bwMode="auto">
            <a:xfrm>
              <a:off x="1994" y="3445"/>
              <a:ext cx="1" cy="6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58" name="Line 67"/>
            <p:cNvSpPr>
              <a:spLocks noChangeShapeType="1"/>
            </p:cNvSpPr>
            <p:nvPr/>
          </p:nvSpPr>
          <p:spPr bwMode="auto">
            <a:xfrm>
              <a:off x="2707" y="3445"/>
              <a:ext cx="1" cy="6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59" name="Line 68"/>
            <p:cNvSpPr>
              <a:spLocks noChangeShapeType="1"/>
            </p:cNvSpPr>
            <p:nvPr/>
          </p:nvSpPr>
          <p:spPr bwMode="auto">
            <a:xfrm>
              <a:off x="3419" y="3445"/>
              <a:ext cx="1" cy="6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60" name="Line 69"/>
            <p:cNvSpPr>
              <a:spLocks noChangeShapeType="1"/>
            </p:cNvSpPr>
            <p:nvPr/>
          </p:nvSpPr>
          <p:spPr bwMode="auto">
            <a:xfrm>
              <a:off x="4132" y="3445"/>
              <a:ext cx="1" cy="6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61" name="Line 70"/>
            <p:cNvSpPr>
              <a:spLocks noChangeShapeType="1"/>
            </p:cNvSpPr>
            <p:nvPr/>
          </p:nvSpPr>
          <p:spPr bwMode="auto">
            <a:xfrm>
              <a:off x="4844" y="3445"/>
              <a:ext cx="1" cy="6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62" name="Line 71"/>
            <p:cNvSpPr>
              <a:spLocks noChangeShapeType="1"/>
            </p:cNvSpPr>
            <p:nvPr/>
          </p:nvSpPr>
          <p:spPr bwMode="auto">
            <a:xfrm>
              <a:off x="1430" y="3445"/>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63" name="Line 72"/>
            <p:cNvSpPr>
              <a:spLocks noChangeShapeType="1"/>
            </p:cNvSpPr>
            <p:nvPr/>
          </p:nvSpPr>
          <p:spPr bwMode="auto">
            <a:xfrm>
              <a:off x="1564" y="3445"/>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64" name="Line 73"/>
            <p:cNvSpPr>
              <a:spLocks noChangeShapeType="1"/>
            </p:cNvSpPr>
            <p:nvPr/>
          </p:nvSpPr>
          <p:spPr bwMode="auto">
            <a:xfrm>
              <a:off x="1713" y="3445"/>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65" name="Line 74"/>
            <p:cNvSpPr>
              <a:spLocks noChangeShapeType="1"/>
            </p:cNvSpPr>
            <p:nvPr/>
          </p:nvSpPr>
          <p:spPr bwMode="auto">
            <a:xfrm>
              <a:off x="1848" y="3445"/>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66" name="Line 75"/>
            <p:cNvSpPr>
              <a:spLocks noChangeShapeType="1"/>
            </p:cNvSpPr>
            <p:nvPr/>
          </p:nvSpPr>
          <p:spPr bwMode="auto">
            <a:xfrm>
              <a:off x="2143" y="3445"/>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67" name="Line 76"/>
            <p:cNvSpPr>
              <a:spLocks noChangeShapeType="1"/>
            </p:cNvSpPr>
            <p:nvPr/>
          </p:nvSpPr>
          <p:spPr bwMode="auto">
            <a:xfrm>
              <a:off x="2277" y="3445"/>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68" name="Line 77"/>
            <p:cNvSpPr>
              <a:spLocks noChangeShapeType="1"/>
            </p:cNvSpPr>
            <p:nvPr/>
          </p:nvSpPr>
          <p:spPr bwMode="auto">
            <a:xfrm>
              <a:off x="2426" y="3445"/>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69" name="Line 78"/>
            <p:cNvSpPr>
              <a:spLocks noChangeShapeType="1"/>
            </p:cNvSpPr>
            <p:nvPr/>
          </p:nvSpPr>
          <p:spPr bwMode="auto">
            <a:xfrm>
              <a:off x="2560" y="3445"/>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70" name="Line 79"/>
            <p:cNvSpPr>
              <a:spLocks noChangeShapeType="1"/>
            </p:cNvSpPr>
            <p:nvPr/>
          </p:nvSpPr>
          <p:spPr bwMode="auto">
            <a:xfrm>
              <a:off x="2855" y="3445"/>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71" name="Line 80"/>
            <p:cNvSpPr>
              <a:spLocks noChangeShapeType="1"/>
            </p:cNvSpPr>
            <p:nvPr/>
          </p:nvSpPr>
          <p:spPr bwMode="auto">
            <a:xfrm>
              <a:off x="2990" y="3445"/>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72" name="Line 81"/>
            <p:cNvSpPr>
              <a:spLocks noChangeShapeType="1"/>
            </p:cNvSpPr>
            <p:nvPr/>
          </p:nvSpPr>
          <p:spPr bwMode="auto">
            <a:xfrm>
              <a:off x="3136" y="3445"/>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73" name="Line 82"/>
            <p:cNvSpPr>
              <a:spLocks noChangeShapeType="1"/>
            </p:cNvSpPr>
            <p:nvPr/>
          </p:nvSpPr>
          <p:spPr bwMode="auto">
            <a:xfrm>
              <a:off x="3270" y="3445"/>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74" name="Line 83"/>
            <p:cNvSpPr>
              <a:spLocks noChangeShapeType="1"/>
            </p:cNvSpPr>
            <p:nvPr/>
          </p:nvSpPr>
          <p:spPr bwMode="auto">
            <a:xfrm>
              <a:off x="3568" y="3445"/>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75" name="Line 84"/>
            <p:cNvSpPr>
              <a:spLocks noChangeShapeType="1"/>
            </p:cNvSpPr>
            <p:nvPr/>
          </p:nvSpPr>
          <p:spPr bwMode="auto">
            <a:xfrm>
              <a:off x="3702" y="3445"/>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76" name="Line 85"/>
            <p:cNvSpPr>
              <a:spLocks noChangeShapeType="1"/>
            </p:cNvSpPr>
            <p:nvPr/>
          </p:nvSpPr>
          <p:spPr bwMode="auto">
            <a:xfrm>
              <a:off x="3849" y="3445"/>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77" name="Line 86"/>
            <p:cNvSpPr>
              <a:spLocks noChangeShapeType="1"/>
            </p:cNvSpPr>
            <p:nvPr/>
          </p:nvSpPr>
          <p:spPr bwMode="auto">
            <a:xfrm>
              <a:off x="3983" y="3445"/>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78" name="Line 87"/>
            <p:cNvSpPr>
              <a:spLocks noChangeShapeType="1"/>
            </p:cNvSpPr>
            <p:nvPr/>
          </p:nvSpPr>
          <p:spPr bwMode="auto">
            <a:xfrm>
              <a:off x="4278" y="3445"/>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79" name="Line 88"/>
            <p:cNvSpPr>
              <a:spLocks noChangeShapeType="1"/>
            </p:cNvSpPr>
            <p:nvPr/>
          </p:nvSpPr>
          <p:spPr bwMode="auto">
            <a:xfrm>
              <a:off x="4413" y="3445"/>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80" name="Line 89"/>
            <p:cNvSpPr>
              <a:spLocks noChangeShapeType="1"/>
            </p:cNvSpPr>
            <p:nvPr/>
          </p:nvSpPr>
          <p:spPr bwMode="auto">
            <a:xfrm>
              <a:off x="4561" y="3445"/>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81" name="Line 90"/>
            <p:cNvSpPr>
              <a:spLocks noChangeShapeType="1"/>
            </p:cNvSpPr>
            <p:nvPr/>
          </p:nvSpPr>
          <p:spPr bwMode="auto">
            <a:xfrm>
              <a:off x="4696" y="3445"/>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grpSp>
      <p:grpSp>
        <p:nvGrpSpPr>
          <p:cNvPr id="38922" name="Group 91"/>
          <p:cNvGrpSpPr>
            <a:grpSpLocks/>
          </p:cNvGrpSpPr>
          <p:nvPr/>
        </p:nvGrpSpPr>
        <p:grpSpPr bwMode="auto">
          <a:xfrm>
            <a:off x="2038350" y="1355725"/>
            <a:ext cx="5653088" cy="107950"/>
            <a:chOff x="1284" y="854"/>
            <a:chExt cx="3561" cy="68"/>
          </a:xfrm>
        </p:grpSpPr>
        <p:sp>
          <p:nvSpPr>
            <p:cNvPr id="39030" name="Line 92"/>
            <p:cNvSpPr>
              <a:spLocks noChangeShapeType="1"/>
            </p:cNvSpPr>
            <p:nvPr/>
          </p:nvSpPr>
          <p:spPr bwMode="auto">
            <a:xfrm flipV="1">
              <a:off x="1284" y="854"/>
              <a:ext cx="1" cy="6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31" name="Line 93"/>
            <p:cNvSpPr>
              <a:spLocks noChangeShapeType="1"/>
            </p:cNvSpPr>
            <p:nvPr/>
          </p:nvSpPr>
          <p:spPr bwMode="auto">
            <a:xfrm flipV="1">
              <a:off x="1994" y="854"/>
              <a:ext cx="1" cy="6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32" name="Line 94"/>
            <p:cNvSpPr>
              <a:spLocks noChangeShapeType="1"/>
            </p:cNvSpPr>
            <p:nvPr/>
          </p:nvSpPr>
          <p:spPr bwMode="auto">
            <a:xfrm flipV="1">
              <a:off x="2707" y="854"/>
              <a:ext cx="1" cy="6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33" name="Line 95"/>
            <p:cNvSpPr>
              <a:spLocks noChangeShapeType="1"/>
            </p:cNvSpPr>
            <p:nvPr/>
          </p:nvSpPr>
          <p:spPr bwMode="auto">
            <a:xfrm flipV="1">
              <a:off x="3419" y="854"/>
              <a:ext cx="1" cy="6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34" name="Line 96"/>
            <p:cNvSpPr>
              <a:spLocks noChangeShapeType="1"/>
            </p:cNvSpPr>
            <p:nvPr/>
          </p:nvSpPr>
          <p:spPr bwMode="auto">
            <a:xfrm flipV="1">
              <a:off x="4132" y="854"/>
              <a:ext cx="1" cy="6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35" name="Line 97"/>
            <p:cNvSpPr>
              <a:spLocks noChangeShapeType="1"/>
            </p:cNvSpPr>
            <p:nvPr/>
          </p:nvSpPr>
          <p:spPr bwMode="auto">
            <a:xfrm flipV="1">
              <a:off x="4844" y="854"/>
              <a:ext cx="1" cy="6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36" name="Line 98"/>
            <p:cNvSpPr>
              <a:spLocks noChangeShapeType="1"/>
            </p:cNvSpPr>
            <p:nvPr/>
          </p:nvSpPr>
          <p:spPr bwMode="auto">
            <a:xfrm flipV="1">
              <a:off x="1430" y="881"/>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37" name="Line 99"/>
            <p:cNvSpPr>
              <a:spLocks noChangeShapeType="1"/>
            </p:cNvSpPr>
            <p:nvPr/>
          </p:nvSpPr>
          <p:spPr bwMode="auto">
            <a:xfrm flipV="1">
              <a:off x="1564" y="881"/>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38" name="Line 100"/>
            <p:cNvSpPr>
              <a:spLocks noChangeShapeType="1"/>
            </p:cNvSpPr>
            <p:nvPr/>
          </p:nvSpPr>
          <p:spPr bwMode="auto">
            <a:xfrm flipV="1">
              <a:off x="1713" y="881"/>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39" name="Line 101"/>
            <p:cNvSpPr>
              <a:spLocks noChangeShapeType="1"/>
            </p:cNvSpPr>
            <p:nvPr/>
          </p:nvSpPr>
          <p:spPr bwMode="auto">
            <a:xfrm flipV="1">
              <a:off x="1848" y="881"/>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40" name="Line 102"/>
            <p:cNvSpPr>
              <a:spLocks noChangeShapeType="1"/>
            </p:cNvSpPr>
            <p:nvPr/>
          </p:nvSpPr>
          <p:spPr bwMode="auto">
            <a:xfrm flipV="1">
              <a:off x="2143" y="881"/>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41" name="Line 103"/>
            <p:cNvSpPr>
              <a:spLocks noChangeShapeType="1"/>
            </p:cNvSpPr>
            <p:nvPr/>
          </p:nvSpPr>
          <p:spPr bwMode="auto">
            <a:xfrm flipV="1">
              <a:off x="2277" y="881"/>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42" name="Line 104"/>
            <p:cNvSpPr>
              <a:spLocks noChangeShapeType="1"/>
            </p:cNvSpPr>
            <p:nvPr/>
          </p:nvSpPr>
          <p:spPr bwMode="auto">
            <a:xfrm flipV="1">
              <a:off x="2426" y="881"/>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43" name="Line 105"/>
            <p:cNvSpPr>
              <a:spLocks noChangeShapeType="1"/>
            </p:cNvSpPr>
            <p:nvPr/>
          </p:nvSpPr>
          <p:spPr bwMode="auto">
            <a:xfrm flipV="1">
              <a:off x="2560" y="881"/>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44" name="Line 106"/>
            <p:cNvSpPr>
              <a:spLocks noChangeShapeType="1"/>
            </p:cNvSpPr>
            <p:nvPr/>
          </p:nvSpPr>
          <p:spPr bwMode="auto">
            <a:xfrm flipV="1">
              <a:off x="2855" y="881"/>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45" name="Line 107"/>
            <p:cNvSpPr>
              <a:spLocks noChangeShapeType="1"/>
            </p:cNvSpPr>
            <p:nvPr/>
          </p:nvSpPr>
          <p:spPr bwMode="auto">
            <a:xfrm flipV="1">
              <a:off x="2990" y="881"/>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46" name="Line 108"/>
            <p:cNvSpPr>
              <a:spLocks noChangeShapeType="1"/>
            </p:cNvSpPr>
            <p:nvPr/>
          </p:nvSpPr>
          <p:spPr bwMode="auto">
            <a:xfrm flipV="1">
              <a:off x="3136" y="881"/>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47" name="Line 109"/>
            <p:cNvSpPr>
              <a:spLocks noChangeShapeType="1"/>
            </p:cNvSpPr>
            <p:nvPr/>
          </p:nvSpPr>
          <p:spPr bwMode="auto">
            <a:xfrm flipV="1">
              <a:off x="3270" y="881"/>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48" name="Line 110"/>
            <p:cNvSpPr>
              <a:spLocks noChangeShapeType="1"/>
            </p:cNvSpPr>
            <p:nvPr/>
          </p:nvSpPr>
          <p:spPr bwMode="auto">
            <a:xfrm flipV="1">
              <a:off x="3568" y="881"/>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49" name="Line 111"/>
            <p:cNvSpPr>
              <a:spLocks noChangeShapeType="1"/>
            </p:cNvSpPr>
            <p:nvPr/>
          </p:nvSpPr>
          <p:spPr bwMode="auto">
            <a:xfrm flipV="1">
              <a:off x="3702" y="881"/>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50" name="Line 112"/>
            <p:cNvSpPr>
              <a:spLocks noChangeShapeType="1"/>
            </p:cNvSpPr>
            <p:nvPr/>
          </p:nvSpPr>
          <p:spPr bwMode="auto">
            <a:xfrm flipV="1">
              <a:off x="3849" y="881"/>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51" name="Line 113"/>
            <p:cNvSpPr>
              <a:spLocks noChangeShapeType="1"/>
            </p:cNvSpPr>
            <p:nvPr/>
          </p:nvSpPr>
          <p:spPr bwMode="auto">
            <a:xfrm flipV="1">
              <a:off x="3983" y="881"/>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52" name="Line 114"/>
            <p:cNvSpPr>
              <a:spLocks noChangeShapeType="1"/>
            </p:cNvSpPr>
            <p:nvPr/>
          </p:nvSpPr>
          <p:spPr bwMode="auto">
            <a:xfrm flipV="1">
              <a:off x="4278" y="881"/>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53" name="Line 115"/>
            <p:cNvSpPr>
              <a:spLocks noChangeShapeType="1"/>
            </p:cNvSpPr>
            <p:nvPr/>
          </p:nvSpPr>
          <p:spPr bwMode="auto">
            <a:xfrm flipV="1">
              <a:off x="4413" y="881"/>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54" name="Line 116"/>
            <p:cNvSpPr>
              <a:spLocks noChangeShapeType="1"/>
            </p:cNvSpPr>
            <p:nvPr/>
          </p:nvSpPr>
          <p:spPr bwMode="auto">
            <a:xfrm flipV="1">
              <a:off x="4561" y="881"/>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9055" name="Line 117"/>
            <p:cNvSpPr>
              <a:spLocks noChangeShapeType="1"/>
            </p:cNvSpPr>
            <p:nvPr/>
          </p:nvSpPr>
          <p:spPr bwMode="auto">
            <a:xfrm flipV="1">
              <a:off x="4696" y="881"/>
              <a:ext cx="1" cy="4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grpSp>
      <p:sp>
        <p:nvSpPr>
          <p:cNvPr id="38923" name="Line 118"/>
          <p:cNvSpPr>
            <a:spLocks noChangeShapeType="1"/>
          </p:cNvSpPr>
          <p:nvPr/>
        </p:nvSpPr>
        <p:spPr bwMode="auto">
          <a:xfrm flipV="1">
            <a:off x="2038350" y="1463675"/>
            <a:ext cx="1588" cy="40052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24" name="Line 119"/>
          <p:cNvSpPr>
            <a:spLocks noChangeShapeType="1"/>
          </p:cNvSpPr>
          <p:nvPr/>
        </p:nvSpPr>
        <p:spPr bwMode="auto">
          <a:xfrm flipV="1">
            <a:off x="7689850" y="1463675"/>
            <a:ext cx="1588" cy="40052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25" name="Line 120"/>
          <p:cNvSpPr>
            <a:spLocks noChangeShapeType="1"/>
          </p:cNvSpPr>
          <p:nvPr/>
        </p:nvSpPr>
        <p:spPr bwMode="auto">
          <a:xfrm>
            <a:off x="2038350" y="5468938"/>
            <a:ext cx="5651500" cy="158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26" name="Line 121"/>
          <p:cNvSpPr>
            <a:spLocks noChangeShapeType="1"/>
          </p:cNvSpPr>
          <p:nvPr/>
        </p:nvSpPr>
        <p:spPr bwMode="auto">
          <a:xfrm>
            <a:off x="2038350" y="1463675"/>
            <a:ext cx="5651500" cy="15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27" name="Freeform 122"/>
          <p:cNvSpPr>
            <a:spLocks/>
          </p:cNvSpPr>
          <p:nvPr/>
        </p:nvSpPr>
        <p:spPr bwMode="auto">
          <a:xfrm>
            <a:off x="2381250" y="2232025"/>
            <a:ext cx="128588" cy="130175"/>
          </a:xfrm>
          <a:custGeom>
            <a:avLst/>
            <a:gdLst>
              <a:gd name="T0" fmla="*/ 0 w 81"/>
              <a:gd name="T1" fmla="*/ 2147483646 h 82"/>
              <a:gd name="T2" fmla="*/ 2147483646 w 81"/>
              <a:gd name="T3" fmla="*/ 0 h 82"/>
              <a:gd name="T4" fmla="*/ 2147483646 w 81"/>
              <a:gd name="T5" fmla="*/ 2147483646 h 82"/>
              <a:gd name="T6" fmla="*/ 2147483646 w 81"/>
              <a:gd name="T7" fmla="*/ 2147483646 h 82"/>
              <a:gd name="T8" fmla="*/ 0 w 81"/>
              <a:gd name="T9" fmla="*/ 2147483646 h 82"/>
              <a:gd name="T10" fmla="*/ 0 60000 65536"/>
              <a:gd name="T11" fmla="*/ 0 60000 65536"/>
              <a:gd name="T12" fmla="*/ 0 60000 65536"/>
              <a:gd name="T13" fmla="*/ 0 60000 65536"/>
              <a:gd name="T14" fmla="*/ 0 60000 65536"/>
              <a:gd name="T15" fmla="*/ 0 w 81"/>
              <a:gd name="T16" fmla="*/ 0 h 82"/>
              <a:gd name="T17" fmla="*/ 81 w 81"/>
              <a:gd name="T18" fmla="*/ 82 h 82"/>
            </a:gdLst>
            <a:ahLst/>
            <a:cxnLst>
              <a:cxn ang="T10">
                <a:pos x="T0" y="T1"/>
              </a:cxn>
              <a:cxn ang="T11">
                <a:pos x="T2" y="T3"/>
              </a:cxn>
              <a:cxn ang="T12">
                <a:pos x="T4" y="T5"/>
              </a:cxn>
              <a:cxn ang="T13">
                <a:pos x="T6" y="T7"/>
              </a:cxn>
              <a:cxn ang="T14">
                <a:pos x="T8" y="T9"/>
              </a:cxn>
            </a:cxnLst>
            <a:rect l="T15" t="T16" r="T17" b="T18"/>
            <a:pathLst>
              <a:path w="81" h="82">
                <a:moveTo>
                  <a:pt x="0" y="41"/>
                </a:moveTo>
                <a:lnTo>
                  <a:pt x="40" y="0"/>
                </a:lnTo>
                <a:lnTo>
                  <a:pt x="81" y="41"/>
                </a:lnTo>
                <a:lnTo>
                  <a:pt x="40" y="82"/>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38928" name="Line 123"/>
          <p:cNvSpPr>
            <a:spLocks noChangeShapeType="1"/>
          </p:cNvSpPr>
          <p:nvPr/>
        </p:nvSpPr>
        <p:spPr bwMode="auto">
          <a:xfrm flipV="1">
            <a:off x="2387600" y="2239963"/>
            <a:ext cx="65088" cy="65087"/>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29" name="Line 124"/>
          <p:cNvSpPr>
            <a:spLocks noChangeShapeType="1"/>
          </p:cNvSpPr>
          <p:nvPr/>
        </p:nvSpPr>
        <p:spPr bwMode="auto">
          <a:xfrm>
            <a:off x="2452688" y="2239963"/>
            <a:ext cx="65087" cy="65087"/>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30" name="Line 125"/>
          <p:cNvSpPr>
            <a:spLocks noChangeShapeType="1"/>
          </p:cNvSpPr>
          <p:nvPr/>
        </p:nvSpPr>
        <p:spPr bwMode="auto">
          <a:xfrm flipH="1">
            <a:off x="2452688" y="2305050"/>
            <a:ext cx="65087" cy="65088"/>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31" name="Line 126"/>
          <p:cNvSpPr>
            <a:spLocks noChangeShapeType="1"/>
          </p:cNvSpPr>
          <p:nvPr/>
        </p:nvSpPr>
        <p:spPr bwMode="auto">
          <a:xfrm flipH="1" flipV="1">
            <a:off x="2387600" y="2305050"/>
            <a:ext cx="65088" cy="65088"/>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32" name="Freeform 127"/>
          <p:cNvSpPr>
            <a:spLocks/>
          </p:cNvSpPr>
          <p:nvPr/>
        </p:nvSpPr>
        <p:spPr bwMode="auto">
          <a:xfrm>
            <a:off x="2936875" y="3446463"/>
            <a:ext cx="125413" cy="130175"/>
          </a:xfrm>
          <a:custGeom>
            <a:avLst/>
            <a:gdLst>
              <a:gd name="T0" fmla="*/ 0 w 79"/>
              <a:gd name="T1" fmla="*/ 2147483646 h 82"/>
              <a:gd name="T2" fmla="*/ 2147483646 w 79"/>
              <a:gd name="T3" fmla="*/ 0 h 82"/>
              <a:gd name="T4" fmla="*/ 2147483646 w 79"/>
              <a:gd name="T5" fmla="*/ 2147483646 h 82"/>
              <a:gd name="T6" fmla="*/ 2147483646 w 79"/>
              <a:gd name="T7" fmla="*/ 2147483646 h 82"/>
              <a:gd name="T8" fmla="*/ 0 w 79"/>
              <a:gd name="T9" fmla="*/ 2147483646 h 82"/>
              <a:gd name="T10" fmla="*/ 0 60000 65536"/>
              <a:gd name="T11" fmla="*/ 0 60000 65536"/>
              <a:gd name="T12" fmla="*/ 0 60000 65536"/>
              <a:gd name="T13" fmla="*/ 0 60000 65536"/>
              <a:gd name="T14" fmla="*/ 0 60000 65536"/>
              <a:gd name="T15" fmla="*/ 0 w 79"/>
              <a:gd name="T16" fmla="*/ 0 h 82"/>
              <a:gd name="T17" fmla="*/ 79 w 79"/>
              <a:gd name="T18" fmla="*/ 82 h 82"/>
            </a:gdLst>
            <a:ahLst/>
            <a:cxnLst>
              <a:cxn ang="T10">
                <a:pos x="T0" y="T1"/>
              </a:cxn>
              <a:cxn ang="T11">
                <a:pos x="T2" y="T3"/>
              </a:cxn>
              <a:cxn ang="T12">
                <a:pos x="T4" y="T5"/>
              </a:cxn>
              <a:cxn ang="T13">
                <a:pos x="T6" y="T7"/>
              </a:cxn>
              <a:cxn ang="T14">
                <a:pos x="T8" y="T9"/>
              </a:cxn>
            </a:cxnLst>
            <a:rect l="T15" t="T16" r="T17" b="T18"/>
            <a:pathLst>
              <a:path w="79" h="82">
                <a:moveTo>
                  <a:pt x="0" y="41"/>
                </a:moveTo>
                <a:lnTo>
                  <a:pt x="38" y="0"/>
                </a:lnTo>
                <a:lnTo>
                  <a:pt x="79" y="41"/>
                </a:lnTo>
                <a:lnTo>
                  <a:pt x="38" y="82"/>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38933" name="Line 128"/>
          <p:cNvSpPr>
            <a:spLocks noChangeShapeType="1"/>
          </p:cNvSpPr>
          <p:nvPr/>
        </p:nvSpPr>
        <p:spPr bwMode="auto">
          <a:xfrm flipV="1">
            <a:off x="2944813" y="3454400"/>
            <a:ext cx="60325" cy="65088"/>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34" name="Line 129"/>
          <p:cNvSpPr>
            <a:spLocks noChangeShapeType="1"/>
          </p:cNvSpPr>
          <p:nvPr/>
        </p:nvSpPr>
        <p:spPr bwMode="auto">
          <a:xfrm>
            <a:off x="3005138" y="3454400"/>
            <a:ext cx="65087" cy="65088"/>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35" name="Line 130"/>
          <p:cNvSpPr>
            <a:spLocks noChangeShapeType="1"/>
          </p:cNvSpPr>
          <p:nvPr/>
        </p:nvSpPr>
        <p:spPr bwMode="auto">
          <a:xfrm flipH="1">
            <a:off x="3005138" y="3519488"/>
            <a:ext cx="65087" cy="65087"/>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36" name="Line 131"/>
          <p:cNvSpPr>
            <a:spLocks noChangeShapeType="1"/>
          </p:cNvSpPr>
          <p:nvPr/>
        </p:nvSpPr>
        <p:spPr bwMode="auto">
          <a:xfrm flipH="1" flipV="1">
            <a:off x="2944813" y="3519488"/>
            <a:ext cx="60325" cy="65087"/>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37" name="Freeform 132"/>
          <p:cNvSpPr>
            <a:spLocks/>
          </p:cNvSpPr>
          <p:nvPr/>
        </p:nvSpPr>
        <p:spPr bwMode="auto">
          <a:xfrm>
            <a:off x="3470275" y="3873500"/>
            <a:ext cx="125413" cy="130175"/>
          </a:xfrm>
          <a:custGeom>
            <a:avLst/>
            <a:gdLst>
              <a:gd name="T0" fmla="*/ 0 w 79"/>
              <a:gd name="T1" fmla="*/ 2147483646 h 82"/>
              <a:gd name="T2" fmla="*/ 2147483646 w 79"/>
              <a:gd name="T3" fmla="*/ 0 h 82"/>
              <a:gd name="T4" fmla="*/ 2147483646 w 79"/>
              <a:gd name="T5" fmla="*/ 2147483646 h 82"/>
              <a:gd name="T6" fmla="*/ 2147483646 w 79"/>
              <a:gd name="T7" fmla="*/ 2147483646 h 82"/>
              <a:gd name="T8" fmla="*/ 0 w 79"/>
              <a:gd name="T9" fmla="*/ 2147483646 h 82"/>
              <a:gd name="T10" fmla="*/ 0 60000 65536"/>
              <a:gd name="T11" fmla="*/ 0 60000 65536"/>
              <a:gd name="T12" fmla="*/ 0 60000 65536"/>
              <a:gd name="T13" fmla="*/ 0 60000 65536"/>
              <a:gd name="T14" fmla="*/ 0 60000 65536"/>
              <a:gd name="T15" fmla="*/ 0 w 79"/>
              <a:gd name="T16" fmla="*/ 0 h 82"/>
              <a:gd name="T17" fmla="*/ 79 w 79"/>
              <a:gd name="T18" fmla="*/ 82 h 82"/>
            </a:gdLst>
            <a:ahLst/>
            <a:cxnLst>
              <a:cxn ang="T10">
                <a:pos x="T0" y="T1"/>
              </a:cxn>
              <a:cxn ang="T11">
                <a:pos x="T2" y="T3"/>
              </a:cxn>
              <a:cxn ang="T12">
                <a:pos x="T4" y="T5"/>
              </a:cxn>
              <a:cxn ang="T13">
                <a:pos x="T6" y="T7"/>
              </a:cxn>
              <a:cxn ang="T14">
                <a:pos x="T8" y="T9"/>
              </a:cxn>
            </a:cxnLst>
            <a:rect l="T15" t="T16" r="T17" b="T18"/>
            <a:pathLst>
              <a:path w="79" h="82">
                <a:moveTo>
                  <a:pt x="0" y="41"/>
                </a:moveTo>
                <a:lnTo>
                  <a:pt x="38" y="0"/>
                </a:lnTo>
                <a:lnTo>
                  <a:pt x="79" y="41"/>
                </a:lnTo>
                <a:lnTo>
                  <a:pt x="38" y="82"/>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38938" name="Line 133"/>
          <p:cNvSpPr>
            <a:spLocks noChangeShapeType="1"/>
          </p:cNvSpPr>
          <p:nvPr/>
        </p:nvSpPr>
        <p:spPr bwMode="auto">
          <a:xfrm flipV="1">
            <a:off x="3478213" y="3881438"/>
            <a:ext cx="60325" cy="65087"/>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39" name="Line 134"/>
          <p:cNvSpPr>
            <a:spLocks noChangeShapeType="1"/>
          </p:cNvSpPr>
          <p:nvPr/>
        </p:nvSpPr>
        <p:spPr bwMode="auto">
          <a:xfrm>
            <a:off x="3538538" y="3881438"/>
            <a:ext cx="65087" cy="65087"/>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40" name="Line 135"/>
          <p:cNvSpPr>
            <a:spLocks noChangeShapeType="1"/>
          </p:cNvSpPr>
          <p:nvPr/>
        </p:nvSpPr>
        <p:spPr bwMode="auto">
          <a:xfrm flipH="1">
            <a:off x="3538538" y="3946525"/>
            <a:ext cx="65087" cy="63500"/>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41" name="Line 136"/>
          <p:cNvSpPr>
            <a:spLocks noChangeShapeType="1"/>
          </p:cNvSpPr>
          <p:nvPr/>
        </p:nvSpPr>
        <p:spPr bwMode="auto">
          <a:xfrm flipH="1" flipV="1">
            <a:off x="3478213" y="3946525"/>
            <a:ext cx="60325" cy="63500"/>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42" name="Freeform 137"/>
          <p:cNvSpPr>
            <a:spLocks/>
          </p:cNvSpPr>
          <p:nvPr/>
        </p:nvSpPr>
        <p:spPr bwMode="auto">
          <a:xfrm>
            <a:off x="4022725" y="4110038"/>
            <a:ext cx="128588" cy="125412"/>
          </a:xfrm>
          <a:custGeom>
            <a:avLst/>
            <a:gdLst>
              <a:gd name="T0" fmla="*/ 0 w 81"/>
              <a:gd name="T1" fmla="*/ 2147483646 h 79"/>
              <a:gd name="T2" fmla="*/ 2147483646 w 81"/>
              <a:gd name="T3" fmla="*/ 0 h 79"/>
              <a:gd name="T4" fmla="*/ 2147483646 w 81"/>
              <a:gd name="T5" fmla="*/ 2147483646 h 79"/>
              <a:gd name="T6" fmla="*/ 2147483646 w 81"/>
              <a:gd name="T7" fmla="*/ 2147483646 h 79"/>
              <a:gd name="T8" fmla="*/ 0 w 81"/>
              <a:gd name="T9" fmla="*/ 2147483646 h 79"/>
              <a:gd name="T10" fmla="*/ 0 60000 65536"/>
              <a:gd name="T11" fmla="*/ 0 60000 65536"/>
              <a:gd name="T12" fmla="*/ 0 60000 65536"/>
              <a:gd name="T13" fmla="*/ 0 60000 65536"/>
              <a:gd name="T14" fmla="*/ 0 60000 65536"/>
              <a:gd name="T15" fmla="*/ 0 w 81"/>
              <a:gd name="T16" fmla="*/ 0 h 79"/>
              <a:gd name="T17" fmla="*/ 81 w 81"/>
              <a:gd name="T18" fmla="*/ 79 h 79"/>
            </a:gdLst>
            <a:ahLst/>
            <a:cxnLst>
              <a:cxn ang="T10">
                <a:pos x="T0" y="T1"/>
              </a:cxn>
              <a:cxn ang="T11">
                <a:pos x="T2" y="T3"/>
              </a:cxn>
              <a:cxn ang="T12">
                <a:pos x="T4" y="T5"/>
              </a:cxn>
              <a:cxn ang="T13">
                <a:pos x="T6" y="T7"/>
              </a:cxn>
              <a:cxn ang="T14">
                <a:pos x="T8" y="T9"/>
              </a:cxn>
            </a:cxnLst>
            <a:rect l="T15" t="T16" r="T17" b="T18"/>
            <a:pathLst>
              <a:path w="81" h="79">
                <a:moveTo>
                  <a:pt x="0" y="41"/>
                </a:moveTo>
                <a:lnTo>
                  <a:pt x="41" y="0"/>
                </a:lnTo>
                <a:lnTo>
                  <a:pt x="81" y="41"/>
                </a:lnTo>
                <a:lnTo>
                  <a:pt x="41" y="79"/>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38943" name="Line 138"/>
          <p:cNvSpPr>
            <a:spLocks noChangeShapeType="1"/>
          </p:cNvSpPr>
          <p:nvPr/>
        </p:nvSpPr>
        <p:spPr bwMode="auto">
          <a:xfrm flipV="1">
            <a:off x="4030663" y="4117975"/>
            <a:ext cx="63500" cy="63500"/>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44" name="Line 139"/>
          <p:cNvSpPr>
            <a:spLocks noChangeShapeType="1"/>
          </p:cNvSpPr>
          <p:nvPr/>
        </p:nvSpPr>
        <p:spPr bwMode="auto">
          <a:xfrm>
            <a:off x="4094163" y="4117975"/>
            <a:ext cx="65087" cy="63500"/>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45" name="Line 140"/>
          <p:cNvSpPr>
            <a:spLocks noChangeShapeType="1"/>
          </p:cNvSpPr>
          <p:nvPr/>
        </p:nvSpPr>
        <p:spPr bwMode="auto">
          <a:xfrm flipH="1">
            <a:off x="4094163" y="4181475"/>
            <a:ext cx="65087" cy="61913"/>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46" name="Line 141"/>
          <p:cNvSpPr>
            <a:spLocks noChangeShapeType="1"/>
          </p:cNvSpPr>
          <p:nvPr/>
        </p:nvSpPr>
        <p:spPr bwMode="auto">
          <a:xfrm flipH="1" flipV="1">
            <a:off x="4030663" y="4181475"/>
            <a:ext cx="63500" cy="61913"/>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47" name="Freeform 142"/>
          <p:cNvSpPr>
            <a:spLocks/>
          </p:cNvSpPr>
          <p:nvPr/>
        </p:nvSpPr>
        <p:spPr bwMode="auto">
          <a:xfrm>
            <a:off x="4578350" y="4235450"/>
            <a:ext cx="125413" cy="130175"/>
          </a:xfrm>
          <a:custGeom>
            <a:avLst/>
            <a:gdLst>
              <a:gd name="T0" fmla="*/ 0 w 79"/>
              <a:gd name="T1" fmla="*/ 2147483646 h 82"/>
              <a:gd name="T2" fmla="*/ 2147483646 w 79"/>
              <a:gd name="T3" fmla="*/ 0 h 82"/>
              <a:gd name="T4" fmla="*/ 2147483646 w 79"/>
              <a:gd name="T5" fmla="*/ 2147483646 h 82"/>
              <a:gd name="T6" fmla="*/ 2147483646 w 79"/>
              <a:gd name="T7" fmla="*/ 2147483646 h 82"/>
              <a:gd name="T8" fmla="*/ 0 w 79"/>
              <a:gd name="T9" fmla="*/ 2147483646 h 82"/>
              <a:gd name="T10" fmla="*/ 0 60000 65536"/>
              <a:gd name="T11" fmla="*/ 0 60000 65536"/>
              <a:gd name="T12" fmla="*/ 0 60000 65536"/>
              <a:gd name="T13" fmla="*/ 0 60000 65536"/>
              <a:gd name="T14" fmla="*/ 0 60000 65536"/>
              <a:gd name="T15" fmla="*/ 0 w 79"/>
              <a:gd name="T16" fmla="*/ 0 h 82"/>
              <a:gd name="T17" fmla="*/ 79 w 79"/>
              <a:gd name="T18" fmla="*/ 82 h 82"/>
            </a:gdLst>
            <a:ahLst/>
            <a:cxnLst>
              <a:cxn ang="T10">
                <a:pos x="T0" y="T1"/>
              </a:cxn>
              <a:cxn ang="T11">
                <a:pos x="T2" y="T3"/>
              </a:cxn>
              <a:cxn ang="T12">
                <a:pos x="T4" y="T5"/>
              </a:cxn>
              <a:cxn ang="T13">
                <a:pos x="T6" y="T7"/>
              </a:cxn>
              <a:cxn ang="T14">
                <a:pos x="T8" y="T9"/>
              </a:cxn>
            </a:cxnLst>
            <a:rect l="T15" t="T16" r="T17" b="T18"/>
            <a:pathLst>
              <a:path w="79" h="82">
                <a:moveTo>
                  <a:pt x="0" y="41"/>
                </a:moveTo>
                <a:lnTo>
                  <a:pt x="41" y="0"/>
                </a:lnTo>
                <a:lnTo>
                  <a:pt x="79" y="41"/>
                </a:lnTo>
                <a:lnTo>
                  <a:pt x="41" y="82"/>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38948" name="Line 143"/>
          <p:cNvSpPr>
            <a:spLocks noChangeShapeType="1"/>
          </p:cNvSpPr>
          <p:nvPr/>
        </p:nvSpPr>
        <p:spPr bwMode="auto">
          <a:xfrm flipV="1">
            <a:off x="4586288" y="4243388"/>
            <a:ext cx="65087" cy="65087"/>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49" name="Line 144"/>
          <p:cNvSpPr>
            <a:spLocks noChangeShapeType="1"/>
          </p:cNvSpPr>
          <p:nvPr/>
        </p:nvSpPr>
        <p:spPr bwMode="auto">
          <a:xfrm>
            <a:off x="4651375" y="4243388"/>
            <a:ext cx="60325" cy="65087"/>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50" name="Line 145"/>
          <p:cNvSpPr>
            <a:spLocks noChangeShapeType="1"/>
          </p:cNvSpPr>
          <p:nvPr/>
        </p:nvSpPr>
        <p:spPr bwMode="auto">
          <a:xfrm flipH="1">
            <a:off x="4651375" y="4308475"/>
            <a:ext cx="60325" cy="63500"/>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51" name="Line 146"/>
          <p:cNvSpPr>
            <a:spLocks noChangeShapeType="1"/>
          </p:cNvSpPr>
          <p:nvPr/>
        </p:nvSpPr>
        <p:spPr bwMode="auto">
          <a:xfrm flipH="1" flipV="1">
            <a:off x="4586288" y="4308475"/>
            <a:ext cx="65087" cy="63500"/>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52" name="Freeform 147"/>
          <p:cNvSpPr>
            <a:spLocks/>
          </p:cNvSpPr>
          <p:nvPr/>
        </p:nvSpPr>
        <p:spPr bwMode="auto">
          <a:xfrm>
            <a:off x="5130800" y="4322763"/>
            <a:ext cx="130175" cy="125412"/>
          </a:xfrm>
          <a:custGeom>
            <a:avLst/>
            <a:gdLst>
              <a:gd name="T0" fmla="*/ 0 w 82"/>
              <a:gd name="T1" fmla="*/ 2147483646 h 79"/>
              <a:gd name="T2" fmla="*/ 2147483646 w 82"/>
              <a:gd name="T3" fmla="*/ 0 h 79"/>
              <a:gd name="T4" fmla="*/ 2147483646 w 82"/>
              <a:gd name="T5" fmla="*/ 2147483646 h 79"/>
              <a:gd name="T6" fmla="*/ 2147483646 w 82"/>
              <a:gd name="T7" fmla="*/ 2147483646 h 79"/>
              <a:gd name="T8" fmla="*/ 0 w 82"/>
              <a:gd name="T9" fmla="*/ 2147483646 h 79"/>
              <a:gd name="T10" fmla="*/ 0 60000 65536"/>
              <a:gd name="T11" fmla="*/ 0 60000 65536"/>
              <a:gd name="T12" fmla="*/ 0 60000 65536"/>
              <a:gd name="T13" fmla="*/ 0 60000 65536"/>
              <a:gd name="T14" fmla="*/ 0 60000 65536"/>
              <a:gd name="T15" fmla="*/ 0 w 82"/>
              <a:gd name="T16" fmla="*/ 0 h 79"/>
              <a:gd name="T17" fmla="*/ 82 w 82"/>
              <a:gd name="T18" fmla="*/ 79 h 79"/>
            </a:gdLst>
            <a:ahLst/>
            <a:cxnLst>
              <a:cxn ang="T10">
                <a:pos x="T0" y="T1"/>
              </a:cxn>
              <a:cxn ang="T11">
                <a:pos x="T2" y="T3"/>
              </a:cxn>
              <a:cxn ang="T12">
                <a:pos x="T4" y="T5"/>
              </a:cxn>
              <a:cxn ang="T13">
                <a:pos x="T6" y="T7"/>
              </a:cxn>
              <a:cxn ang="T14">
                <a:pos x="T8" y="T9"/>
              </a:cxn>
            </a:cxnLst>
            <a:rect l="T15" t="T16" r="T17" b="T18"/>
            <a:pathLst>
              <a:path w="82" h="79">
                <a:moveTo>
                  <a:pt x="0" y="41"/>
                </a:moveTo>
                <a:lnTo>
                  <a:pt x="41" y="0"/>
                </a:lnTo>
                <a:lnTo>
                  <a:pt x="82" y="41"/>
                </a:lnTo>
                <a:lnTo>
                  <a:pt x="41" y="79"/>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38953" name="Line 148"/>
          <p:cNvSpPr>
            <a:spLocks noChangeShapeType="1"/>
          </p:cNvSpPr>
          <p:nvPr/>
        </p:nvSpPr>
        <p:spPr bwMode="auto">
          <a:xfrm flipV="1">
            <a:off x="5138738" y="4330700"/>
            <a:ext cx="65087" cy="65088"/>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54" name="Line 149"/>
          <p:cNvSpPr>
            <a:spLocks noChangeShapeType="1"/>
          </p:cNvSpPr>
          <p:nvPr/>
        </p:nvSpPr>
        <p:spPr bwMode="auto">
          <a:xfrm>
            <a:off x="5203825" y="4330700"/>
            <a:ext cx="63500" cy="65088"/>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55" name="Line 150"/>
          <p:cNvSpPr>
            <a:spLocks noChangeShapeType="1"/>
          </p:cNvSpPr>
          <p:nvPr/>
        </p:nvSpPr>
        <p:spPr bwMode="auto">
          <a:xfrm flipH="1">
            <a:off x="5203825" y="4395788"/>
            <a:ext cx="63500" cy="60325"/>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56" name="Line 151"/>
          <p:cNvSpPr>
            <a:spLocks noChangeShapeType="1"/>
          </p:cNvSpPr>
          <p:nvPr/>
        </p:nvSpPr>
        <p:spPr bwMode="auto">
          <a:xfrm flipH="1" flipV="1">
            <a:off x="5138738" y="4395788"/>
            <a:ext cx="65087" cy="60325"/>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57" name="Freeform 152"/>
          <p:cNvSpPr>
            <a:spLocks/>
          </p:cNvSpPr>
          <p:nvPr/>
        </p:nvSpPr>
        <p:spPr bwMode="auto">
          <a:xfrm>
            <a:off x="5686425" y="4387850"/>
            <a:ext cx="130175" cy="125413"/>
          </a:xfrm>
          <a:custGeom>
            <a:avLst/>
            <a:gdLst>
              <a:gd name="T0" fmla="*/ 0 w 82"/>
              <a:gd name="T1" fmla="*/ 2147483646 h 79"/>
              <a:gd name="T2" fmla="*/ 2147483646 w 82"/>
              <a:gd name="T3" fmla="*/ 0 h 79"/>
              <a:gd name="T4" fmla="*/ 2147483646 w 82"/>
              <a:gd name="T5" fmla="*/ 2147483646 h 79"/>
              <a:gd name="T6" fmla="*/ 2147483646 w 82"/>
              <a:gd name="T7" fmla="*/ 2147483646 h 79"/>
              <a:gd name="T8" fmla="*/ 0 w 82"/>
              <a:gd name="T9" fmla="*/ 2147483646 h 79"/>
              <a:gd name="T10" fmla="*/ 0 60000 65536"/>
              <a:gd name="T11" fmla="*/ 0 60000 65536"/>
              <a:gd name="T12" fmla="*/ 0 60000 65536"/>
              <a:gd name="T13" fmla="*/ 0 60000 65536"/>
              <a:gd name="T14" fmla="*/ 0 60000 65536"/>
              <a:gd name="T15" fmla="*/ 0 w 82"/>
              <a:gd name="T16" fmla="*/ 0 h 79"/>
              <a:gd name="T17" fmla="*/ 82 w 82"/>
              <a:gd name="T18" fmla="*/ 79 h 79"/>
            </a:gdLst>
            <a:ahLst/>
            <a:cxnLst>
              <a:cxn ang="T10">
                <a:pos x="T0" y="T1"/>
              </a:cxn>
              <a:cxn ang="T11">
                <a:pos x="T2" y="T3"/>
              </a:cxn>
              <a:cxn ang="T12">
                <a:pos x="T4" y="T5"/>
              </a:cxn>
              <a:cxn ang="T13">
                <a:pos x="T6" y="T7"/>
              </a:cxn>
              <a:cxn ang="T14">
                <a:pos x="T8" y="T9"/>
              </a:cxn>
            </a:cxnLst>
            <a:rect l="T15" t="T16" r="T17" b="T18"/>
            <a:pathLst>
              <a:path w="82" h="79">
                <a:moveTo>
                  <a:pt x="0" y="38"/>
                </a:moveTo>
                <a:lnTo>
                  <a:pt x="41" y="0"/>
                </a:lnTo>
                <a:lnTo>
                  <a:pt x="82" y="38"/>
                </a:lnTo>
                <a:lnTo>
                  <a:pt x="41" y="79"/>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38958" name="Line 153"/>
          <p:cNvSpPr>
            <a:spLocks noChangeShapeType="1"/>
          </p:cNvSpPr>
          <p:nvPr/>
        </p:nvSpPr>
        <p:spPr bwMode="auto">
          <a:xfrm flipV="1">
            <a:off x="5694363" y="4395788"/>
            <a:ext cx="65087" cy="60325"/>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59" name="Line 154"/>
          <p:cNvSpPr>
            <a:spLocks noChangeShapeType="1"/>
          </p:cNvSpPr>
          <p:nvPr/>
        </p:nvSpPr>
        <p:spPr bwMode="auto">
          <a:xfrm>
            <a:off x="5759450" y="4395788"/>
            <a:ext cx="65088" cy="60325"/>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60" name="Line 155"/>
          <p:cNvSpPr>
            <a:spLocks noChangeShapeType="1"/>
          </p:cNvSpPr>
          <p:nvPr/>
        </p:nvSpPr>
        <p:spPr bwMode="auto">
          <a:xfrm flipH="1">
            <a:off x="5759450" y="4456113"/>
            <a:ext cx="65088" cy="65087"/>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61" name="Line 156"/>
          <p:cNvSpPr>
            <a:spLocks noChangeShapeType="1"/>
          </p:cNvSpPr>
          <p:nvPr/>
        </p:nvSpPr>
        <p:spPr bwMode="auto">
          <a:xfrm flipH="1" flipV="1">
            <a:off x="5694363" y="4456113"/>
            <a:ext cx="65087" cy="65087"/>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62" name="Freeform 157"/>
          <p:cNvSpPr>
            <a:spLocks/>
          </p:cNvSpPr>
          <p:nvPr/>
        </p:nvSpPr>
        <p:spPr bwMode="auto">
          <a:xfrm>
            <a:off x="6219825" y="4429125"/>
            <a:ext cx="130175" cy="127000"/>
          </a:xfrm>
          <a:custGeom>
            <a:avLst/>
            <a:gdLst>
              <a:gd name="T0" fmla="*/ 0 w 82"/>
              <a:gd name="T1" fmla="*/ 2147483646 h 80"/>
              <a:gd name="T2" fmla="*/ 2147483646 w 82"/>
              <a:gd name="T3" fmla="*/ 0 h 80"/>
              <a:gd name="T4" fmla="*/ 2147483646 w 82"/>
              <a:gd name="T5" fmla="*/ 2147483646 h 80"/>
              <a:gd name="T6" fmla="*/ 2147483646 w 82"/>
              <a:gd name="T7" fmla="*/ 2147483646 h 80"/>
              <a:gd name="T8" fmla="*/ 0 w 82"/>
              <a:gd name="T9" fmla="*/ 2147483646 h 80"/>
              <a:gd name="T10" fmla="*/ 0 60000 65536"/>
              <a:gd name="T11" fmla="*/ 0 60000 65536"/>
              <a:gd name="T12" fmla="*/ 0 60000 65536"/>
              <a:gd name="T13" fmla="*/ 0 60000 65536"/>
              <a:gd name="T14" fmla="*/ 0 60000 65536"/>
              <a:gd name="T15" fmla="*/ 0 w 82"/>
              <a:gd name="T16" fmla="*/ 0 h 80"/>
              <a:gd name="T17" fmla="*/ 82 w 82"/>
              <a:gd name="T18" fmla="*/ 80 h 80"/>
            </a:gdLst>
            <a:ahLst/>
            <a:cxnLst>
              <a:cxn ang="T10">
                <a:pos x="T0" y="T1"/>
              </a:cxn>
              <a:cxn ang="T11">
                <a:pos x="T2" y="T3"/>
              </a:cxn>
              <a:cxn ang="T12">
                <a:pos x="T4" y="T5"/>
              </a:cxn>
              <a:cxn ang="T13">
                <a:pos x="T6" y="T7"/>
              </a:cxn>
              <a:cxn ang="T14">
                <a:pos x="T8" y="T9"/>
              </a:cxn>
            </a:cxnLst>
            <a:rect l="T15" t="T16" r="T17" b="T18"/>
            <a:pathLst>
              <a:path w="82" h="80">
                <a:moveTo>
                  <a:pt x="0" y="41"/>
                </a:moveTo>
                <a:lnTo>
                  <a:pt x="41" y="0"/>
                </a:lnTo>
                <a:lnTo>
                  <a:pt x="82" y="41"/>
                </a:lnTo>
                <a:lnTo>
                  <a:pt x="41" y="80"/>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38963" name="Line 158"/>
          <p:cNvSpPr>
            <a:spLocks noChangeShapeType="1"/>
          </p:cNvSpPr>
          <p:nvPr/>
        </p:nvSpPr>
        <p:spPr bwMode="auto">
          <a:xfrm flipV="1">
            <a:off x="6227763" y="4437063"/>
            <a:ext cx="65087" cy="65087"/>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64" name="Line 159"/>
          <p:cNvSpPr>
            <a:spLocks noChangeShapeType="1"/>
          </p:cNvSpPr>
          <p:nvPr/>
        </p:nvSpPr>
        <p:spPr bwMode="auto">
          <a:xfrm>
            <a:off x="6292850" y="4437063"/>
            <a:ext cx="65088" cy="65087"/>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65" name="Line 160"/>
          <p:cNvSpPr>
            <a:spLocks noChangeShapeType="1"/>
          </p:cNvSpPr>
          <p:nvPr/>
        </p:nvSpPr>
        <p:spPr bwMode="auto">
          <a:xfrm flipH="1">
            <a:off x="6292850" y="4502150"/>
            <a:ext cx="65088" cy="60325"/>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66" name="Line 161"/>
          <p:cNvSpPr>
            <a:spLocks noChangeShapeType="1"/>
          </p:cNvSpPr>
          <p:nvPr/>
        </p:nvSpPr>
        <p:spPr bwMode="auto">
          <a:xfrm flipH="1" flipV="1">
            <a:off x="6227763" y="4502150"/>
            <a:ext cx="65087" cy="60325"/>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67" name="Freeform 162"/>
          <p:cNvSpPr>
            <a:spLocks/>
          </p:cNvSpPr>
          <p:nvPr/>
        </p:nvSpPr>
        <p:spPr bwMode="auto">
          <a:xfrm>
            <a:off x="6796088" y="4471988"/>
            <a:ext cx="128587" cy="128587"/>
          </a:xfrm>
          <a:custGeom>
            <a:avLst/>
            <a:gdLst>
              <a:gd name="T0" fmla="*/ 0 w 81"/>
              <a:gd name="T1" fmla="*/ 2147483646 h 81"/>
              <a:gd name="T2" fmla="*/ 2147483646 w 81"/>
              <a:gd name="T3" fmla="*/ 0 h 81"/>
              <a:gd name="T4" fmla="*/ 2147483646 w 81"/>
              <a:gd name="T5" fmla="*/ 2147483646 h 81"/>
              <a:gd name="T6" fmla="*/ 2147483646 w 81"/>
              <a:gd name="T7" fmla="*/ 2147483646 h 81"/>
              <a:gd name="T8" fmla="*/ 0 w 81"/>
              <a:gd name="T9" fmla="*/ 2147483646 h 81"/>
              <a:gd name="T10" fmla="*/ 0 60000 65536"/>
              <a:gd name="T11" fmla="*/ 0 60000 65536"/>
              <a:gd name="T12" fmla="*/ 0 60000 65536"/>
              <a:gd name="T13" fmla="*/ 0 60000 65536"/>
              <a:gd name="T14" fmla="*/ 0 60000 65536"/>
              <a:gd name="T15" fmla="*/ 0 w 81"/>
              <a:gd name="T16" fmla="*/ 0 h 81"/>
              <a:gd name="T17" fmla="*/ 81 w 81"/>
              <a:gd name="T18" fmla="*/ 81 h 81"/>
            </a:gdLst>
            <a:ahLst/>
            <a:cxnLst>
              <a:cxn ang="T10">
                <a:pos x="T0" y="T1"/>
              </a:cxn>
              <a:cxn ang="T11">
                <a:pos x="T2" y="T3"/>
              </a:cxn>
              <a:cxn ang="T12">
                <a:pos x="T4" y="T5"/>
              </a:cxn>
              <a:cxn ang="T13">
                <a:pos x="T6" y="T7"/>
              </a:cxn>
              <a:cxn ang="T14">
                <a:pos x="T8" y="T9"/>
              </a:cxn>
            </a:cxnLst>
            <a:rect l="T15" t="T16" r="T17" b="T18"/>
            <a:pathLst>
              <a:path w="81" h="81">
                <a:moveTo>
                  <a:pt x="0" y="41"/>
                </a:moveTo>
                <a:lnTo>
                  <a:pt x="40" y="0"/>
                </a:lnTo>
                <a:lnTo>
                  <a:pt x="81" y="41"/>
                </a:lnTo>
                <a:lnTo>
                  <a:pt x="40" y="81"/>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38968" name="Line 163"/>
          <p:cNvSpPr>
            <a:spLocks noChangeShapeType="1"/>
          </p:cNvSpPr>
          <p:nvPr/>
        </p:nvSpPr>
        <p:spPr bwMode="auto">
          <a:xfrm flipV="1">
            <a:off x="6802438" y="4479925"/>
            <a:ext cx="65087" cy="63500"/>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69" name="Line 164"/>
          <p:cNvSpPr>
            <a:spLocks noChangeShapeType="1"/>
          </p:cNvSpPr>
          <p:nvPr/>
        </p:nvSpPr>
        <p:spPr bwMode="auto">
          <a:xfrm>
            <a:off x="6867525" y="4479925"/>
            <a:ext cx="65088" cy="63500"/>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70" name="Line 165"/>
          <p:cNvSpPr>
            <a:spLocks noChangeShapeType="1"/>
          </p:cNvSpPr>
          <p:nvPr/>
        </p:nvSpPr>
        <p:spPr bwMode="auto">
          <a:xfrm flipH="1">
            <a:off x="6867525" y="4543425"/>
            <a:ext cx="65088" cy="65088"/>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71" name="Line 166"/>
          <p:cNvSpPr>
            <a:spLocks noChangeShapeType="1"/>
          </p:cNvSpPr>
          <p:nvPr/>
        </p:nvSpPr>
        <p:spPr bwMode="auto">
          <a:xfrm flipH="1" flipV="1">
            <a:off x="6802438" y="4543425"/>
            <a:ext cx="65087" cy="65088"/>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72" name="Freeform 167"/>
          <p:cNvSpPr>
            <a:spLocks/>
          </p:cNvSpPr>
          <p:nvPr/>
        </p:nvSpPr>
        <p:spPr bwMode="auto">
          <a:xfrm>
            <a:off x="7327900" y="4494213"/>
            <a:ext cx="130175" cy="125412"/>
          </a:xfrm>
          <a:custGeom>
            <a:avLst/>
            <a:gdLst>
              <a:gd name="T0" fmla="*/ 0 w 82"/>
              <a:gd name="T1" fmla="*/ 2147483646 h 79"/>
              <a:gd name="T2" fmla="*/ 2147483646 w 82"/>
              <a:gd name="T3" fmla="*/ 0 h 79"/>
              <a:gd name="T4" fmla="*/ 2147483646 w 82"/>
              <a:gd name="T5" fmla="*/ 2147483646 h 79"/>
              <a:gd name="T6" fmla="*/ 2147483646 w 82"/>
              <a:gd name="T7" fmla="*/ 2147483646 h 79"/>
              <a:gd name="T8" fmla="*/ 0 w 82"/>
              <a:gd name="T9" fmla="*/ 2147483646 h 79"/>
              <a:gd name="T10" fmla="*/ 0 60000 65536"/>
              <a:gd name="T11" fmla="*/ 0 60000 65536"/>
              <a:gd name="T12" fmla="*/ 0 60000 65536"/>
              <a:gd name="T13" fmla="*/ 0 60000 65536"/>
              <a:gd name="T14" fmla="*/ 0 60000 65536"/>
              <a:gd name="T15" fmla="*/ 0 w 82"/>
              <a:gd name="T16" fmla="*/ 0 h 79"/>
              <a:gd name="T17" fmla="*/ 82 w 82"/>
              <a:gd name="T18" fmla="*/ 79 h 79"/>
            </a:gdLst>
            <a:ahLst/>
            <a:cxnLst>
              <a:cxn ang="T10">
                <a:pos x="T0" y="T1"/>
              </a:cxn>
              <a:cxn ang="T11">
                <a:pos x="T2" y="T3"/>
              </a:cxn>
              <a:cxn ang="T12">
                <a:pos x="T4" y="T5"/>
              </a:cxn>
              <a:cxn ang="T13">
                <a:pos x="T6" y="T7"/>
              </a:cxn>
              <a:cxn ang="T14">
                <a:pos x="T8" y="T9"/>
              </a:cxn>
            </a:cxnLst>
            <a:rect l="T15" t="T16" r="T17" b="T18"/>
            <a:pathLst>
              <a:path w="82" h="79">
                <a:moveTo>
                  <a:pt x="0" y="39"/>
                </a:moveTo>
                <a:lnTo>
                  <a:pt x="41" y="0"/>
                </a:lnTo>
                <a:lnTo>
                  <a:pt x="82" y="39"/>
                </a:lnTo>
                <a:lnTo>
                  <a:pt x="41" y="79"/>
                </a:lnTo>
                <a:lnTo>
                  <a:pt x="0"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38973" name="Line 168"/>
          <p:cNvSpPr>
            <a:spLocks noChangeShapeType="1"/>
          </p:cNvSpPr>
          <p:nvPr/>
        </p:nvSpPr>
        <p:spPr bwMode="auto">
          <a:xfrm flipV="1">
            <a:off x="7335838" y="4502150"/>
            <a:ext cx="65087" cy="60325"/>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74" name="Line 169"/>
          <p:cNvSpPr>
            <a:spLocks noChangeShapeType="1"/>
          </p:cNvSpPr>
          <p:nvPr/>
        </p:nvSpPr>
        <p:spPr bwMode="auto">
          <a:xfrm>
            <a:off x="7400925" y="4502150"/>
            <a:ext cx="65088" cy="60325"/>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75" name="Line 170"/>
          <p:cNvSpPr>
            <a:spLocks noChangeShapeType="1"/>
          </p:cNvSpPr>
          <p:nvPr/>
        </p:nvSpPr>
        <p:spPr bwMode="auto">
          <a:xfrm flipH="1">
            <a:off x="7400925" y="4562475"/>
            <a:ext cx="65088" cy="65088"/>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76" name="Line 171"/>
          <p:cNvSpPr>
            <a:spLocks noChangeShapeType="1"/>
          </p:cNvSpPr>
          <p:nvPr/>
        </p:nvSpPr>
        <p:spPr bwMode="auto">
          <a:xfrm flipH="1" flipV="1">
            <a:off x="7335838" y="4562475"/>
            <a:ext cx="65087" cy="65088"/>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77" name="Line 172"/>
          <p:cNvSpPr>
            <a:spLocks noChangeShapeType="1"/>
          </p:cNvSpPr>
          <p:nvPr/>
        </p:nvSpPr>
        <p:spPr bwMode="auto">
          <a:xfrm>
            <a:off x="3059113" y="4129088"/>
            <a:ext cx="1587" cy="1587"/>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78" name="Line 173"/>
          <p:cNvSpPr>
            <a:spLocks noChangeShapeType="1"/>
          </p:cNvSpPr>
          <p:nvPr/>
        </p:nvSpPr>
        <p:spPr bwMode="auto">
          <a:xfrm>
            <a:off x="4148138" y="4597400"/>
            <a:ext cx="1587" cy="1588"/>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79" name="Line 174"/>
          <p:cNvSpPr>
            <a:spLocks noChangeShapeType="1"/>
          </p:cNvSpPr>
          <p:nvPr/>
        </p:nvSpPr>
        <p:spPr bwMode="auto">
          <a:xfrm>
            <a:off x="4681538" y="4703763"/>
            <a:ext cx="1587" cy="1587"/>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80" name="Line 175"/>
          <p:cNvSpPr>
            <a:spLocks noChangeShapeType="1"/>
          </p:cNvSpPr>
          <p:nvPr/>
        </p:nvSpPr>
        <p:spPr bwMode="auto">
          <a:xfrm>
            <a:off x="6878638" y="4916488"/>
            <a:ext cx="1587" cy="1587"/>
          </a:xfrm>
          <a:prstGeom prst="line">
            <a:avLst/>
          </a:prstGeom>
          <a:noFill/>
          <a:ln w="19050">
            <a:solidFill>
              <a:schemeClr val="bg2"/>
            </a:solidFill>
            <a:round/>
            <a:headEnd/>
            <a:tailEnd/>
          </a:ln>
          <a:extLst>
            <a:ext uri="{909E8E84-426E-40DD-AFC4-6F175D3DCCD1}">
              <a14:hiddenFill xmlns:a14="http://schemas.microsoft.com/office/drawing/2010/main">
                <a:noFill/>
              </a14:hiddenFill>
            </a:ext>
          </a:extLst>
        </p:spPr>
        <p:txBody>
          <a:bodyPr/>
          <a:lstStyle/>
          <a:p>
            <a:endParaRPr lang="it-IT"/>
          </a:p>
        </p:txBody>
      </p:sp>
      <p:grpSp>
        <p:nvGrpSpPr>
          <p:cNvPr id="38981" name="Group 176"/>
          <p:cNvGrpSpPr>
            <a:grpSpLocks/>
          </p:cNvGrpSpPr>
          <p:nvPr/>
        </p:nvGrpSpPr>
        <p:grpSpPr bwMode="auto">
          <a:xfrm>
            <a:off x="1477963" y="1287463"/>
            <a:ext cx="377825" cy="4311650"/>
            <a:chOff x="931" y="811"/>
            <a:chExt cx="238" cy="2716"/>
          </a:xfrm>
        </p:grpSpPr>
        <p:sp>
          <p:nvSpPr>
            <p:cNvPr id="39018" name="Rectangle 177"/>
            <p:cNvSpPr>
              <a:spLocks noChangeArrowheads="1"/>
            </p:cNvSpPr>
            <p:nvPr/>
          </p:nvSpPr>
          <p:spPr bwMode="auto">
            <a:xfrm>
              <a:off x="1085" y="3335"/>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Times" panose="02020603050405020304" pitchFamily="18" charset="0"/>
                </a:rPr>
                <a:t>0</a:t>
              </a:r>
              <a:endParaRPr lang="en-US" altLang="it-IT" sz="1600">
                <a:latin typeface="Arial" panose="020B0604020202020204" pitchFamily="34" charset="0"/>
              </a:endParaRPr>
            </a:p>
          </p:txBody>
        </p:sp>
        <p:sp>
          <p:nvSpPr>
            <p:cNvPr id="39019" name="Rectangle 178"/>
            <p:cNvSpPr>
              <a:spLocks noChangeArrowheads="1"/>
            </p:cNvSpPr>
            <p:nvPr/>
          </p:nvSpPr>
          <p:spPr bwMode="auto">
            <a:xfrm>
              <a:off x="1008" y="2826"/>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Times" panose="02020603050405020304" pitchFamily="18" charset="0"/>
                </a:rPr>
                <a:t>2</a:t>
              </a:r>
              <a:endParaRPr lang="en-US" altLang="it-IT" sz="1600">
                <a:latin typeface="Arial" panose="020B0604020202020204" pitchFamily="34" charset="0"/>
              </a:endParaRPr>
            </a:p>
          </p:txBody>
        </p:sp>
        <p:sp>
          <p:nvSpPr>
            <p:cNvPr id="39020" name="Rectangle 179"/>
            <p:cNvSpPr>
              <a:spLocks noChangeArrowheads="1"/>
            </p:cNvSpPr>
            <p:nvPr/>
          </p:nvSpPr>
          <p:spPr bwMode="auto">
            <a:xfrm>
              <a:off x="1087" y="2826"/>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Times" panose="02020603050405020304" pitchFamily="18" charset="0"/>
                </a:rPr>
                <a:t>0</a:t>
              </a:r>
              <a:endParaRPr lang="en-US" altLang="it-IT" sz="1600">
                <a:latin typeface="Arial" panose="020B0604020202020204" pitchFamily="34" charset="0"/>
              </a:endParaRPr>
            </a:p>
          </p:txBody>
        </p:sp>
        <p:sp>
          <p:nvSpPr>
            <p:cNvPr id="39021" name="Rectangle 180"/>
            <p:cNvSpPr>
              <a:spLocks noChangeArrowheads="1"/>
            </p:cNvSpPr>
            <p:nvPr/>
          </p:nvSpPr>
          <p:spPr bwMode="auto">
            <a:xfrm>
              <a:off x="1008" y="2327"/>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Times" panose="02020603050405020304" pitchFamily="18" charset="0"/>
                </a:rPr>
                <a:t>4</a:t>
              </a:r>
              <a:endParaRPr lang="en-US" altLang="it-IT" sz="1600">
                <a:latin typeface="Arial" panose="020B0604020202020204" pitchFamily="34" charset="0"/>
              </a:endParaRPr>
            </a:p>
          </p:txBody>
        </p:sp>
        <p:sp>
          <p:nvSpPr>
            <p:cNvPr id="39022" name="Rectangle 181"/>
            <p:cNvSpPr>
              <a:spLocks noChangeArrowheads="1"/>
            </p:cNvSpPr>
            <p:nvPr/>
          </p:nvSpPr>
          <p:spPr bwMode="auto">
            <a:xfrm>
              <a:off x="1087" y="2327"/>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Times" panose="02020603050405020304" pitchFamily="18" charset="0"/>
                </a:rPr>
                <a:t>0</a:t>
              </a:r>
              <a:endParaRPr lang="en-US" altLang="it-IT" sz="1600">
                <a:latin typeface="Arial" panose="020B0604020202020204" pitchFamily="34" charset="0"/>
              </a:endParaRPr>
            </a:p>
          </p:txBody>
        </p:sp>
        <p:sp>
          <p:nvSpPr>
            <p:cNvPr id="39023" name="Rectangle 182"/>
            <p:cNvSpPr>
              <a:spLocks noChangeArrowheads="1"/>
            </p:cNvSpPr>
            <p:nvPr/>
          </p:nvSpPr>
          <p:spPr bwMode="auto">
            <a:xfrm>
              <a:off x="1008" y="1819"/>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Times" panose="02020603050405020304" pitchFamily="18" charset="0"/>
                </a:rPr>
                <a:t>6</a:t>
              </a:r>
              <a:endParaRPr lang="en-US" altLang="it-IT" sz="1600">
                <a:latin typeface="Arial" panose="020B0604020202020204" pitchFamily="34" charset="0"/>
              </a:endParaRPr>
            </a:p>
          </p:txBody>
        </p:sp>
        <p:sp>
          <p:nvSpPr>
            <p:cNvPr id="39024" name="Rectangle 183"/>
            <p:cNvSpPr>
              <a:spLocks noChangeArrowheads="1"/>
            </p:cNvSpPr>
            <p:nvPr/>
          </p:nvSpPr>
          <p:spPr bwMode="auto">
            <a:xfrm>
              <a:off x="1087" y="1819"/>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Times" panose="02020603050405020304" pitchFamily="18" charset="0"/>
                </a:rPr>
                <a:t>0</a:t>
              </a:r>
              <a:endParaRPr lang="en-US" altLang="it-IT" sz="1600">
                <a:latin typeface="Arial" panose="020B0604020202020204" pitchFamily="34" charset="0"/>
              </a:endParaRPr>
            </a:p>
          </p:txBody>
        </p:sp>
        <p:sp>
          <p:nvSpPr>
            <p:cNvPr id="39025" name="Rectangle 184"/>
            <p:cNvSpPr>
              <a:spLocks noChangeArrowheads="1"/>
            </p:cNvSpPr>
            <p:nvPr/>
          </p:nvSpPr>
          <p:spPr bwMode="auto">
            <a:xfrm>
              <a:off x="1008" y="132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Times" panose="02020603050405020304" pitchFamily="18" charset="0"/>
                </a:rPr>
                <a:t>8</a:t>
              </a:r>
              <a:endParaRPr lang="en-US" altLang="it-IT" sz="1600">
                <a:latin typeface="Arial" panose="020B0604020202020204" pitchFamily="34" charset="0"/>
              </a:endParaRPr>
            </a:p>
          </p:txBody>
        </p:sp>
        <p:sp>
          <p:nvSpPr>
            <p:cNvPr id="39026" name="Rectangle 185"/>
            <p:cNvSpPr>
              <a:spLocks noChangeArrowheads="1"/>
            </p:cNvSpPr>
            <p:nvPr/>
          </p:nvSpPr>
          <p:spPr bwMode="auto">
            <a:xfrm>
              <a:off x="1087" y="1320"/>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Times" panose="02020603050405020304" pitchFamily="18" charset="0"/>
                </a:rPr>
                <a:t>0</a:t>
              </a:r>
              <a:endParaRPr lang="en-US" altLang="it-IT" sz="1600">
                <a:latin typeface="Arial" panose="020B0604020202020204" pitchFamily="34" charset="0"/>
              </a:endParaRPr>
            </a:p>
          </p:txBody>
        </p:sp>
        <p:sp>
          <p:nvSpPr>
            <p:cNvPr id="39027" name="Rectangle 186"/>
            <p:cNvSpPr>
              <a:spLocks noChangeArrowheads="1"/>
            </p:cNvSpPr>
            <p:nvPr/>
          </p:nvSpPr>
          <p:spPr bwMode="auto">
            <a:xfrm>
              <a:off x="931" y="81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Times" panose="02020603050405020304" pitchFamily="18" charset="0"/>
                </a:rPr>
                <a:t>1</a:t>
              </a:r>
              <a:endParaRPr lang="en-US" altLang="it-IT" sz="1600">
                <a:latin typeface="Arial" panose="020B0604020202020204" pitchFamily="34" charset="0"/>
              </a:endParaRPr>
            </a:p>
          </p:txBody>
        </p:sp>
        <p:sp>
          <p:nvSpPr>
            <p:cNvPr id="39028" name="Rectangle 187"/>
            <p:cNvSpPr>
              <a:spLocks noChangeArrowheads="1"/>
            </p:cNvSpPr>
            <p:nvPr/>
          </p:nvSpPr>
          <p:spPr bwMode="auto">
            <a:xfrm>
              <a:off x="1010" y="81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Times" panose="02020603050405020304" pitchFamily="18" charset="0"/>
                </a:rPr>
                <a:t>0</a:t>
              </a:r>
              <a:endParaRPr lang="en-US" altLang="it-IT" sz="1600">
                <a:latin typeface="Arial" panose="020B0604020202020204" pitchFamily="34" charset="0"/>
              </a:endParaRPr>
            </a:p>
          </p:txBody>
        </p:sp>
        <p:sp>
          <p:nvSpPr>
            <p:cNvPr id="39029" name="Rectangle 188"/>
            <p:cNvSpPr>
              <a:spLocks noChangeArrowheads="1"/>
            </p:cNvSpPr>
            <p:nvPr/>
          </p:nvSpPr>
          <p:spPr bwMode="auto">
            <a:xfrm>
              <a:off x="1089" y="811"/>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Times" panose="02020603050405020304" pitchFamily="18" charset="0"/>
                </a:rPr>
                <a:t>0</a:t>
              </a:r>
              <a:endParaRPr lang="en-US" altLang="it-IT" sz="1600">
                <a:latin typeface="Arial" panose="020B0604020202020204" pitchFamily="34" charset="0"/>
              </a:endParaRPr>
            </a:p>
          </p:txBody>
        </p:sp>
      </p:grpSp>
      <p:grpSp>
        <p:nvGrpSpPr>
          <p:cNvPr id="38982" name="Group 189"/>
          <p:cNvGrpSpPr>
            <a:grpSpLocks/>
          </p:cNvGrpSpPr>
          <p:nvPr/>
        </p:nvGrpSpPr>
        <p:grpSpPr bwMode="auto">
          <a:xfrm>
            <a:off x="1935163" y="5568950"/>
            <a:ext cx="5908675" cy="304800"/>
            <a:chOff x="1219" y="3508"/>
            <a:chExt cx="3722" cy="192"/>
          </a:xfrm>
        </p:grpSpPr>
        <p:sp>
          <p:nvSpPr>
            <p:cNvPr id="39003" name="Rectangle 190"/>
            <p:cNvSpPr>
              <a:spLocks noChangeArrowheads="1"/>
            </p:cNvSpPr>
            <p:nvPr/>
          </p:nvSpPr>
          <p:spPr bwMode="auto">
            <a:xfrm>
              <a:off x="1219" y="3508"/>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Times" panose="02020603050405020304" pitchFamily="18" charset="0"/>
                </a:rPr>
                <a:t>0</a:t>
              </a:r>
              <a:endParaRPr lang="en-US" altLang="it-IT" sz="1600">
                <a:latin typeface="Arial" panose="020B0604020202020204" pitchFamily="34" charset="0"/>
              </a:endParaRPr>
            </a:p>
          </p:txBody>
        </p:sp>
        <p:sp>
          <p:nvSpPr>
            <p:cNvPr id="39004" name="Rectangle 191"/>
            <p:cNvSpPr>
              <a:spLocks noChangeArrowheads="1"/>
            </p:cNvSpPr>
            <p:nvPr/>
          </p:nvSpPr>
          <p:spPr bwMode="auto">
            <a:xfrm>
              <a:off x="1891" y="3508"/>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Times" panose="02020603050405020304" pitchFamily="18" charset="0"/>
                </a:rPr>
                <a:t>5</a:t>
              </a:r>
              <a:endParaRPr lang="en-US" altLang="it-IT" sz="1600">
                <a:latin typeface="Arial" panose="020B0604020202020204" pitchFamily="34" charset="0"/>
              </a:endParaRPr>
            </a:p>
          </p:txBody>
        </p:sp>
        <p:sp>
          <p:nvSpPr>
            <p:cNvPr id="39005" name="Rectangle 192"/>
            <p:cNvSpPr>
              <a:spLocks noChangeArrowheads="1"/>
            </p:cNvSpPr>
            <p:nvPr/>
          </p:nvSpPr>
          <p:spPr bwMode="auto">
            <a:xfrm>
              <a:off x="1970" y="3508"/>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Times" panose="02020603050405020304" pitchFamily="18" charset="0"/>
                </a:rPr>
                <a:t>0</a:t>
              </a:r>
              <a:endParaRPr lang="en-US" altLang="it-IT" sz="1600">
                <a:latin typeface="Arial" panose="020B0604020202020204" pitchFamily="34" charset="0"/>
              </a:endParaRPr>
            </a:p>
          </p:txBody>
        </p:sp>
        <p:sp>
          <p:nvSpPr>
            <p:cNvPr id="39006" name="Rectangle 193"/>
            <p:cNvSpPr>
              <a:spLocks noChangeArrowheads="1"/>
            </p:cNvSpPr>
            <p:nvPr/>
          </p:nvSpPr>
          <p:spPr bwMode="auto">
            <a:xfrm>
              <a:off x="2563" y="3508"/>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Times" panose="02020603050405020304" pitchFamily="18" charset="0"/>
                </a:rPr>
                <a:t>1</a:t>
              </a:r>
              <a:endParaRPr lang="en-US" altLang="it-IT" sz="1600">
                <a:latin typeface="Arial" panose="020B0604020202020204" pitchFamily="34" charset="0"/>
              </a:endParaRPr>
            </a:p>
          </p:txBody>
        </p:sp>
        <p:sp>
          <p:nvSpPr>
            <p:cNvPr id="39007" name="Rectangle 194"/>
            <p:cNvSpPr>
              <a:spLocks noChangeArrowheads="1"/>
            </p:cNvSpPr>
            <p:nvPr/>
          </p:nvSpPr>
          <p:spPr bwMode="auto">
            <a:xfrm>
              <a:off x="2642" y="3508"/>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Times" panose="02020603050405020304" pitchFamily="18" charset="0"/>
                </a:rPr>
                <a:t>0</a:t>
              </a:r>
              <a:endParaRPr lang="en-US" altLang="it-IT" sz="1600">
                <a:latin typeface="Arial" panose="020B0604020202020204" pitchFamily="34" charset="0"/>
              </a:endParaRPr>
            </a:p>
          </p:txBody>
        </p:sp>
        <p:sp>
          <p:nvSpPr>
            <p:cNvPr id="39008" name="Rectangle 195"/>
            <p:cNvSpPr>
              <a:spLocks noChangeArrowheads="1"/>
            </p:cNvSpPr>
            <p:nvPr/>
          </p:nvSpPr>
          <p:spPr bwMode="auto">
            <a:xfrm>
              <a:off x="2721" y="3508"/>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Times" panose="02020603050405020304" pitchFamily="18" charset="0"/>
                </a:rPr>
                <a:t>0</a:t>
              </a:r>
              <a:endParaRPr lang="en-US" altLang="it-IT" sz="1600">
                <a:latin typeface="Arial" panose="020B0604020202020204" pitchFamily="34" charset="0"/>
              </a:endParaRPr>
            </a:p>
          </p:txBody>
        </p:sp>
        <p:sp>
          <p:nvSpPr>
            <p:cNvPr id="39009" name="Rectangle 196"/>
            <p:cNvSpPr>
              <a:spLocks noChangeArrowheads="1"/>
            </p:cNvSpPr>
            <p:nvPr/>
          </p:nvSpPr>
          <p:spPr bwMode="auto">
            <a:xfrm>
              <a:off x="3282" y="3508"/>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Times" panose="02020603050405020304" pitchFamily="18" charset="0"/>
                </a:rPr>
                <a:t>1</a:t>
              </a:r>
              <a:endParaRPr lang="en-US" altLang="it-IT" sz="1600">
                <a:latin typeface="Arial" panose="020B0604020202020204" pitchFamily="34" charset="0"/>
              </a:endParaRPr>
            </a:p>
          </p:txBody>
        </p:sp>
        <p:sp>
          <p:nvSpPr>
            <p:cNvPr id="39010" name="Rectangle 197"/>
            <p:cNvSpPr>
              <a:spLocks noChangeArrowheads="1"/>
            </p:cNvSpPr>
            <p:nvPr/>
          </p:nvSpPr>
          <p:spPr bwMode="auto">
            <a:xfrm>
              <a:off x="3362" y="3508"/>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Times" panose="02020603050405020304" pitchFamily="18" charset="0"/>
                </a:rPr>
                <a:t>5</a:t>
              </a:r>
              <a:endParaRPr lang="en-US" altLang="it-IT" sz="1600">
                <a:latin typeface="Arial" panose="020B0604020202020204" pitchFamily="34" charset="0"/>
              </a:endParaRPr>
            </a:p>
          </p:txBody>
        </p:sp>
        <p:sp>
          <p:nvSpPr>
            <p:cNvPr id="39011" name="Rectangle 198"/>
            <p:cNvSpPr>
              <a:spLocks noChangeArrowheads="1"/>
            </p:cNvSpPr>
            <p:nvPr/>
          </p:nvSpPr>
          <p:spPr bwMode="auto">
            <a:xfrm>
              <a:off x="3441" y="3508"/>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Times" panose="02020603050405020304" pitchFamily="18" charset="0"/>
                </a:rPr>
                <a:t>0</a:t>
              </a:r>
              <a:endParaRPr lang="en-US" altLang="it-IT" sz="1600">
                <a:latin typeface="Arial" panose="020B0604020202020204" pitchFamily="34" charset="0"/>
              </a:endParaRPr>
            </a:p>
          </p:txBody>
        </p:sp>
        <p:sp>
          <p:nvSpPr>
            <p:cNvPr id="39012" name="Rectangle 199"/>
            <p:cNvSpPr>
              <a:spLocks noChangeArrowheads="1"/>
            </p:cNvSpPr>
            <p:nvPr/>
          </p:nvSpPr>
          <p:spPr bwMode="auto">
            <a:xfrm>
              <a:off x="3993" y="3508"/>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Times" panose="02020603050405020304" pitchFamily="18" charset="0"/>
                </a:rPr>
                <a:t>2</a:t>
              </a:r>
              <a:endParaRPr lang="en-US" altLang="it-IT" sz="1600">
                <a:latin typeface="Arial" panose="020B0604020202020204" pitchFamily="34" charset="0"/>
              </a:endParaRPr>
            </a:p>
          </p:txBody>
        </p:sp>
        <p:sp>
          <p:nvSpPr>
            <p:cNvPr id="39013" name="Rectangle 200"/>
            <p:cNvSpPr>
              <a:spLocks noChangeArrowheads="1"/>
            </p:cNvSpPr>
            <p:nvPr/>
          </p:nvSpPr>
          <p:spPr bwMode="auto">
            <a:xfrm>
              <a:off x="4072" y="3508"/>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Times" panose="02020603050405020304" pitchFamily="18" charset="0"/>
                </a:rPr>
                <a:t>0</a:t>
              </a:r>
              <a:endParaRPr lang="en-US" altLang="it-IT" sz="1600">
                <a:latin typeface="Arial" panose="020B0604020202020204" pitchFamily="34" charset="0"/>
              </a:endParaRPr>
            </a:p>
          </p:txBody>
        </p:sp>
        <p:sp>
          <p:nvSpPr>
            <p:cNvPr id="39014" name="Rectangle 201"/>
            <p:cNvSpPr>
              <a:spLocks noChangeArrowheads="1"/>
            </p:cNvSpPr>
            <p:nvPr/>
          </p:nvSpPr>
          <p:spPr bwMode="auto">
            <a:xfrm>
              <a:off x="4151" y="3508"/>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Times" panose="02020603050405020304" pitchFamily="18" charset="0"/>
                </a:rPr>
                <a:t>0</a:t>
              </a:r>
              <a:endParaRPr lang="en-US" altLang="it-IT" sz="1600">
                <a:latin typeface="Arial" panose="020B0604020202020204" pitchFamily="34" charset="0"/>
              </a:endParaRPr>
            </a:p>
          </p:txBody>
        </p:sp>
        <p:sp>
          <p:nvSpPr>
            <p:cNvPr id="39015" name="Rectangle 202"/>
            <p:cNvSpPr>
              <a:spLocks noChangeArrowheads="1"/>
            </p:cNvSpPr>
            <p:nvPr/>
          </p:nvSpPr>
          <p:spPr bwMode="auto">
            <a:xfrm>
              <a:off x="4703" y="3508"/>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Times" panose="02020603050405020304" pitchFamily="18" charset="0"/>
                </a:rPr>
                <a:t>2</a:t>
              </a:r>
              <a:endParaRPr lang="en-US" altLang="it-IT" sz="1600">
                <a:latin typeface="Arial" panose="020B0604020202020204" pitchFamily="34" charset="0"/>
              </a:endParaRPr>
            </a:p>
          </p:txBody>
        </p:sp>
        <p:sp>
          <p:nvSpPr>
            <p:cNvPr id="39016" name="Rectangle 203"/>
            <p:cNvSpPr>
              <a:spLocks noChangeArrowheads="1"/>
            </p:cNvSpPr>
            <p:nvPr/>
          </p:nvSpPr>
          <p:spPr bwMode="auto">
            <a:xfrm>
              <a:off x="4782" y="3508"/>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Times" panose="02020603050405020304" pitchFamily="18" charset="0"/>
                </a:rPr>
                <a:t>5</a:t>
              </a:r>
              <a:endParaRPr lang="en-US" altLang="it-IT" sz="1600">
                <a:latin typeface="Arial" panose="020B0604020202020204" pitchFamily="34" charset="0"/>
              </a:endParaRPr>
            </a:p>
          </p:txBody>
        </p:sp>
        <p:sp>
          <p:nvSpPr>
            <p:cNvPr id="39017" name="Rectangle 204"/>
            <p:cNvSpPr>
              <a:spLocks noChangeArrowheads="1"/>
            </p:cNvSpPr>
            <p:nvPr/>
          </p:nvSpPr>
          <p:spPr bwMode="auto">
            <a:xfrm>
              <a:off x="4861" y="3508"/>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latin typeface="Times" panose="02020603050405020304" pitchFamily="18" charset="0"/>
                </a:rPr>
                <a:t>0</a:t>
              </a:r>
              <a:endParaRPr lang="en-US" altLang="it-IT" sz="1600">
                <a:latin typeface="Arial" panose="020B0604020202020204" pitchFamily="34" charset="0"/>
              </a:endParaRPr>
            </a:p>
          </p:txBody>
        </p:sp>
      </p:grpSp>
      <p:sp>
        <p:nvSpPr>
          <p:cNvPr id="38983" name="Line 205"/>
          <p:cNvSpPr>
            <a:spLocks noChangeShapeType="1"/>
          </p:cNvSpPr>
          <p:nvPr/>
        </p:nvSpPr>
        <p:spPr bwMode="auto">
          <a:xfrm>
            <a:off x="5653088" y="1747838"/>
            <a:ext cx="723900" cy="1587"/>
          </a:xfrm>
          <a:prstGeom prst="line">
            <a:avLst/>
          </a:prstGeom>
          <a:noFill/>
          <a:ln w="41275">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84" name="Freeform 206"/>
          <p:cNvSpPr>
            <a:spLocks/>
          </p:cNvSpPr>
          <p:nvPr/>
        </p:nvSpPr>
        <p:spPr bwMode="auto">
          <a:xfrm>
            <a:off x="5942013" y="1676400"/>
            <a:ext cx="130175" cy="128588"/>
          </a:xfrm>
          <a:custGeom>
            <a:avLst/>
            <a:gdLst>
              <a:gd name="T0" fmla="*/ 0 w 82"/>
              <a:gd name="T1" fmla="*/ 2147483646 h 81"/>
              <a:gd name="T2" fmla="*/ 2147483646 w 82"/>
              <a:gd name="T3" fmla="*/ 0 h 81"/>
              <a:gd name="T4" fmla="*/ 2147483646 w 82"/>
              <a:gd name="T5" fmla="*/ 2147483646 h 81"/>
              <a:gd name="T6" fmla="*/ 2147483646 w 82"/>
              <a:gd name="T7" fmla="*/ 2147483646 h 81"/>
              <a:gd name="T8" fmla="*/ 0 w 82"/>
              <a:gd name="T9" fmla="*/ 2147483646 h 81"/>
              <a:gd name="T10" fmla="*/ 0 60000 65536"/>
              <a:gd name="T11" fmla="*/ 0 60000 65536"/>
              <a:gd name="T12" fmla="*/ 0 60000 65536"/>
              <a:gd name="T13" fmla="*/ 0 60000 65536"/>
              <a:gd name="T14" fmla="*/ 0 60000 65536"/>
              <a:gd name="T15" fmla="*/ 0 w 82"/>
              <a:gd name="T16" fmla="*/ 0 h 81"/>
              <a:gd name="T17" fmla="*/ 82 w 82"/>
              <a:gd name="T18" fmla="*/ 81 h 81"/>
            </a:gdLst>
            <a:ahLst/>
            <a:cxnLst>
              <a:cxn ang="T10">
                <a:pos x="T0" y="T1"/>
              </a:cxn>
              <a:cxn ang="T11">
                <a:pos x="T2" y="T3"/>
              </a:cxn>
              <a:cxn ang="T12">
                <a:pos x="T4" y="T5"/>
              </a:cxn>
              <a:cxn ang="T13">
                <a:pos x="T6" y="T7"/>
              </a:cxn>
              <a:cxn ang="T14">
                <a:pos x="T8" y="T9"/>
              </a:cxn>
            </a:cxnLst>
            <a:rect l="T15" t="T16" r="T17" b="T18"/>
            <a:pathLst>
              <a:path w="82" h="81">
                <a:moveTo>
                  <a:pt x="0" y="41"/>
                </a:moveTo>
                <a:lnTo>
                  <a:pt x="41" y="0"/>
                </a:lnTo>
                <a:lnTo>
                  <a:pt x="82" y="41"/>
                </a:lnTo>
                <a:lnTo>
                  <a:pt x="41" y="81"/>
                </a:lnTo>
                <a:lnTo>
                  <a:pt x="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38985" name="Line 207"/>
          <p:cNvSpPr>
            <a:spLocks noChangeShapeType="1"/>
          </p:cNvSpPr>
          <p:nvPr/>
        </p:nvSpPr>
        <p:spPr bwMode="auto">
          <a:xfrm flipV="1">
            <a:off x="5949950" y="1684338"/>
            <a:ext cx="65088" cy="63500"/>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86" name="Line 208"/>
          <p:cNvSpPr>
            <a:spLocks noChangeShapeType="1"/>
          </p:cNvSpPr>
          <p:nvPr/>
        </p:nvSpPr>
        <p:spPr bwMode="auto">
          <a:xfrm>
            <a:off x="6015038" y="1684338"/>
            <a:ext cx="63500" cy="63500"/>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87" name="Line 209"/>
          <p:cNvSpPr>
            <a:spLocks noChangeShapeType="1"/>
          </p:cNvSpPr>
          <p:nvPr/>
        </p:nvSpPr>
        <p:spPr bwMode="auto">
          <a:xfrm flipH="1">
            <a:off x="6015038" y="1747838"/>
            <a:ext cx="63500" cy="65087"/>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88" name="Line 210"/>
          <p:cNvSpPr>
            <a:spLocks noChangeShapeType="1"/>
          </p:cNvSpPr>
          <p:nvPr/>
        </p:nvSpPr>
        <p:spPr bwMode="auto">
          <a:xfrm flipH="1" flipV="1">
            <a:off x="5949950" y="1747838"/>
            <a:ext cx="65088" cy="65087"/>
          </a:xfrm>
          <a:prstGeom prst="line">
            <a:avLst/>
          </a:prstGeom>
          <a:noFill/>
          <a:ln w="26988">
            <a:solidFill>
              <a:srgbClr val="0000D4"/>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8989" name="Rectangle 211"/>
          <p:cNvSpPr>
            <a:spLocks noChangeArrowheads="1"/>
          </p:cNvSpPr>
          <p:nvPr/>
        </p:nvSpPr>
        <p:spPr bwMode="auto">
          <a:xfrm>
            <a:off x="6445250" y="1576388"/>
            <a:ext cx="69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solidFill>
                  <a:schemeClr val="bg2"/>
                </a:solidFill>
                <a:latin typeface="Times" panose="02020603050405020304" pitchFamily="18" charset="0"/>
              </a:rPr>
              <a:t>i</a:t>
            </a:r>
            <a:endParaRPr lang="en-US" altLang="it-IT" sz="1600">
              <a:solidFill>
                <a:schemeClr val="bg2"/>
              </a:solidFill>
              <a:latin typeface="Arial" panose="020B0604020202020204" pitchFamily="34" charset="0"/>
            </a:endParaRPr>
          </a:p>
        </p:txBody>
      </p:sp>
      <p:sp>
        <p:nvSpPr>
          <p:cNvPr id="38990" name="Rectangle 212"/>
          <p:cNvSpPr>
            <a:spLocks noChangeArrowheads="1"/>
          </p:cNvSpPr>
          <p:nvPr/>
        </p:nvSpPr>
        <p:spPr bwMode="auto">
          <a:xfrm>
            <a:off x="6513513" y="1576388"/>
            <a:ext cx="127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solidFill>
                  <a:schemeClr val="bg2"/>
                </a:solidFill>
                <a:latin typeface="Times" panose="02020603050405020304" pitchFamily="18" charset="0"/>
              </a:rPr>
              <a:t>d</a:t>
            </a:r>
            <a:endParaRPr lang="en-US" altLang="it-IT" sz="1600">
              <a:solidFill>
                <a:schemeClr val="bg2"/>
              </a:solidFill>
              <a:latin typeface="Arial" panose="020B0604020202020204" pitchFamily="34" charset="0"/>
            </a:endParaRPr>
          </a:p>
        </p:txBody>
      </p:sp>
      <p:sp>
        <p:nvSpPr>
          <p:cNvPr id="38991" name="Rectangle 213"/>
          <p:cNvSpPr>
            <a:spLocks noChangeArrowheads="1"/>
          </p:cNvSpPr>
          <p:nvPr/>
        </p:nvSpPr>
        <p:spPr bwMode="auto">
          <a:xfrm>
            <a:off x="6638925" y="1576388"/>
            <a:ext cx="1127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solidFill>
                  <a:schemeClr val="bg2"/>
                </a:solidFill>
                <a:latin typeface="Times" panose="02020603050405020304" pitchFamily="18" charset="0"/>
              </a:rPr>
              <a:t>e</a:t>
            </a:r>
            <a:endParaRPr lang="en-US" altLang="it-IT" sz="1600">
              <a:solidFill>
                <a:schemeClr val="bg2"/>
              </a:solidFill>
              <a:latin typeface="Arial" panose="020B0604020202020204" pitchFamily="34" charset="0"/>
            </a:endParaRPr>
          </a:p>
        </p:txBody>
      </p:sp>
      <p:sp>
        <p:nvSpPr>
          <p:cNvPr id="38992" name="Rectangle 214"/>
          <p:cNvSpPr>
            <a:spLocks noChangeArrowheads="1"/>
          </p:cNvSpPr>
          <p:nvPr/>
        </p:nvSpPr>
        <p:spPr bwMode="auto">
          <a:xfrm>
            <a:off x="6750050" y="1576388"/>
            <a:ext cx="127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solidFill>
                  <a:schemeClr val="bg2"/>
                </a:solidFill>
                <a:latin typeface="Times" panose="02020603050405020304" pitchFamily="18" charset="0"/>
              </a:rPr>
              <a:t>n</a:t>
            </a:r>
            <a:endParaRPr lang="en-US" altLang="it-IT" sz="1600">
              <a:solidFill>
                <a:schemeClr val="bg2"/>
              </a:solidFill>
              <a:latin typeface="Arial" panose="020B0604020202020204" pitchFamily="34" charset="0"/>
            </a:endParaRPr>
          </a:p>
        </p:txBody>
      </p:sp>
      <p:sp>
        <p:nvSpPr>
          <p:cNvPr id="38993" name="Rectangle 215"/>
          <p:cNvSpPr>
            <a:spLocks noChangeArrowheads="1"/>
          </p:cNvSpPr>
          <p:nvPr/>
        </p:nvSpPr>
        <p:spPr bwMode="auto">
          <a:xfrm>
            <a:off x="6875463" y="1576388"/>
            <a:ext cx="69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solidFill>
                  <a:schemeClr val="bg2"/>
                </a:solidFill>
                <a:latin typeface="Times" panose="02020603050405020304" pitchFamily="18" charset="0"/>
              </a:rPr>
              <a:t>t</a:t>
            </a:r>
            <a:endParaRPr lang="en-US" altLang="it-IT" sz="1600">
              <a:solidFill>
                <a:schemeClr val="bg2"/>
              </a:solidFill>
              <a:latin typeface="Arial" panose="020B0604020202020204" pitchFamily="34" charset="0"/>
            </a:endParaRPr>
          </a:p>
        </p:txBody>
      </p:sp>
      <p:sp>
        <p:nvSpPr>
          <p:cNvPr id="38994" name="Rectangle 216"/>
          <p:cNvSpPr>
            <a:spLocks noChangeArrowheads="1"/>
          </p:cNvSpPr>
          <p:nvPr/>
        </p:nvSpPr>
        <p:spPr bwMode="auto">
          <a:xfrm>
            <a:off x="6943725" y="1576388"/>
            <a:ext cx="69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solidFill>
                  <a:schemeClr val="bg2"/>
                </a:solidFill>
                <a:latin typeface="Times" panose="02020603050405020304" pitchFamily="18" charset="0"/>
              </a:rPr>
              <a:t>i</a:t>
            </a:r>
            <a:endParaRPr lang="en-US" altLang="it-IT" sz="1600">
              <a:solidFill>
                <a:schemeClr val="bg2"/>
              </a:solidFill>
              <a:latin typeface="Arial" panose="020B0604020202020204" pitchFamily="34" charset="0"/>
            </a:endParaRPr>
          </a:p>
        </p:txBody>
      </p:sp>
      <p:sp>
        <p:nvSpPr>
          <p:cNvPr id="38995" name="Rectangle 217"/>
          <p:cNvSpPr>
            <a:spLocks noChangeArrowheads="1"/>
          </p:cNvSpPr>
          <p:nvPr/>
        </p:nvSpPr>
        <p:spPr bwMode="auto">
          <a:xfrm>
            <a:off x="7011988" y="1576388"/>
            <a:ext cx="69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solidFill>
                  <a:schemeClr val="bg2"/>
                </a:solidFill>
                <a:latin typeface="Times" panose="02020603050405020304" pitchFamily="18" charset="0"/>
              </a:rPr>
              <a:t>t</a:t>
            </a:r>
            <a:endParaRPr lang="en-US" altLang="it-IT" sz="1600">
              <a:solidFill>
                <a:schemeClr val="bg2"/>
              </a:solidFill>
              <a:latin typeface="Arial" panose="020B0604020202020204" pitchFamily="34" charset="0"/>
            </a:endParaRPr>
          </a:p>
        </p:txBody>
      </p:sp>
      <p:sp>
        <p:nvSpPr>
          <p:cNvPr id="38996" name="Rectangle 218"/>
          <p:cNvSpPr>
            <a:spLocks noChangeArrowheads="1"/>
          </p:cNvSpPr>
          <p:nvPr/>
        </p:nvSpPr>
        <p:spPr bwMode="auto">
          <a:xfrm>
            <a:off x="7081838" y="1576388"/>
            <a:ext cx="127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000">
                <a:solidFill>
                  <a:schemeClr val="bg2"/>
                </a:solidFill>
                <a:latin typeface="Times" panose="02020603050405020304" pitchFamily="18" charset="0"/>
              </a:rPr>
              <a:t>y</a:t>
            </a:r>
            <a:endParaRPr lang="en-US" altLang="it-IT" sz="1600">
              <a:solidFill>
                <a:schemeClr val="bg2"/>
              </a:solidFill>
              <a:latin typeface="Arial" panose="020B0604020202020204" pitchFamily="34" charset="0"/>
            </a:endParaRPr>
          </a:p>
        </p:txBody>
      </p:sp>
      <p:sp>
        <p:nvSpPr>
          <p:cNvPr id="38997" name="Rectangle 219"/>
          <p:cNvSpPr>
            <a:spLocks noChangeArrowheads="1"/>
          </p:cNvSpPr>
          <p:nvPr/>
        </p:nvSpPr>
        <p:spPr bwMode="auto">
          <a:xfrm>
            <a:off x="3838575" y="6035675"/>
            <a:ext cx="2120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600">
                <a:latin typeface="Comic Sans MS" panose="030F0702030302020204" pitchFamily="66" charset="0"/>
              </a:rPr>
              <a:t>No of aligned residues</a:t>
            </a:r>
          </a:p>
        </p:txBody>
      </p:sp>
      <p:sp>
        <p:nvSpPr>
          <p:cNvPr id="38998" name="Rectangle 220"/>
          <p:cNvSpPr>
            <a:spLocks noChangeArrowheads="1"/>
          </p:cNvSpPr>
          <p:nvPr/>
        </p:nvSpPr>
        <p:spPr bwMode="auto">
          <a:xfrm rot="-5400000">
            <a:off x="376238" y="3221037"/>
            <a:ext cx="2082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600">
                <a:latin typeface="Comic Sans MS" panose="030F0702030302020204" pitchFamily="66" charset="0"/>
              </a:rPr>
              <a:t>Sequence identity (%)</a:t>
            </a:r>
          </a:p>
        </p:txBody>
      </p:sp>
      <p:sp>
        <p:nvSpPr>
          <p:cNvPr id="38999" name="Text Box 223"/>
          <p:cNvSpPr txBox="1">
            <a:spLocks noChangeArrowheads="1"/>
          </p:cNvSpPr>
          <p:nvPr/>
        </p:nvSpPr>
        <p:spPr bwMode="auto">
          <a:xfrm>
            <a:off x="3505200" y="2711450"/>
            <a:ext cx="4343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a:solidFill>
                  <a:srgbClr val="FF0000"/>
                </a:solidFill>
                <a:latin typeface="Comic Sans MS" panose="030F0702030302020204" pitchFamily="66" charset="0"/>
              </a:rPr>
              <a:t>Sequence identity imply structural identity</a:t>
            </a:r>
          </a:p>
        </p:txBody>
      </p:sp>
      <p:sp>
        <p:nvSpPr>
          <p:cNvPr id="39000" name="Text Box 233"/>
          <p:cNvSpPr txBox="1">
            <a:spLocks noChangeArrowheads="1"/>
          </p:cNvSpPr>
          <p:nvPr/>
        </p:nvSpPr>
        <p:spPr bwMode="auto">
          <a:xfrm>
            <a:off x="2057400" y="4041775"/>
            <a:ext cx="49530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a:solidFill>
                  <a:srgbClr val="FF0000"/>
                </a:solidFill>
                <a:latin typeface="Comic Sans MS" panose="030F0702030302020204" pitchFamily="66" charset="0"/>
              </a:rPr>
              <a:t>Sequence</a:t>
            </a:r>
          </a:p>
          <a:p>
            <a:pPr>
              <a:spcBef>
                <a:spcPct val="0"/>
              </a:spcBef>
              <a:buFontTx/>
              <a:buNone/>
            </a:pPr>
            <a:r>
              <a:rPr lang="en-US" altLang="it-IT" sz="2400">
                <a:solidFill>
                  <a:srgbClr val="FF0000"/>
                </a:solidFill>
                <a:latin typeface="Comic Sans MS" panose="030F0702030302020204" pitchFamily="66" charset="0"/>
              </a:rPr>
              <a:t>identity DO NOT</a:t>
            </a:r>
          </a:p>
          <a:p>
            <a:pPr>
              <a:spcBef>
                <a:spcPct val="0"/>
              </a:spcBef>
              <a:buFontTx/>
              <a:buNone/>
            </a:pPr>
            <a:r>
              <a:rPr lang="en-US" altLang="it-IT" sz="2400">
                <a:solidFill>
                  <a:srgbClr val="FF0000"/>
                </a:solidFill>
                <a:latin typeface="Comic Sans MS" panose="030F0702030302020204" pitchFamily="66" charset="0"/>
              </a:rPr>
              <a:t>Imply structural similarity </a:t>
            </a:r>
          </a:p>
        </p:txBody>
      </p:sp>
      <p:sp>
        <p:nvSpPr>
          <p:cNvPr id="39001" name="Rectangle 234"/>
          <p:cNvSpPr>
            <a:spLocks noChangeArrowheads="1"/>
          </p:cNvSpPr>
          <p:nvPr/>
        </p:nvSpPr>
        <p:spPr bwMode="auto">
          <a:xfrm>
            <a:off x="609600" y="6324600"/>
            <a:ext cx="8534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ts val="500"/>
              </a:spcBef>
              <a:spcAft>
                <a:spcPts val="500"/>
              </a:spcAft>
              <a:buFontTx/>
              <a:buNone/>
            </a:pPr>
            <a:r>
              <a:rPr lang="it-IT" altLang="it-IT" sz="1600">
                <a:hlinkClick r:id="rId4"/>
              </a:rPr>
              <a:t>Rost B (1999). The twilight zone of protein alignments. </a:t>
            </a:r>
            <a:r>
              <a:rPr lang="it-IT" altLang="it-IT" sz="1600" i="1">
                <a:hlinkClick r:id="rId4"/>
              </a:rPr>
              <a:t>Protein Engineering</a:t>
            </a:r>
            <a:r>
              <a:rPr lang="it-IT" altLang="it-IT" sz="1600">
                <a:hlinkClick r:id="rId4"/>
              </a:rPr>
              <a:t> </a:t>
            </a:r>
            <a:r>
              <a:rPr lang="it-IT" altLang="it-IT" sz="1600" b="1">
                <a:hlinkClick r:id="rId4"/>
              </a:rPr>
              <a:t>12</a:t>
            </a:r>
            <a:r>
              <a:rPr lang="it-IT" altLang="it-IT" sz="1600">
                <a:hlinkClick r:id="rId4"/>
              </a:rPr>
              <a:t>, 85-94. </a:t>
            </a:r>
          </a:p>
        </p:txBody>
      </p:sp>
      <p:sp>
        <p:nvSpPr>
          <p:cNvPr id="224" name="Rectangle 34"/>
          <p:cNvSpPr>
            <a:spLocks noChangeArrowheads="1"/>
          </p:cNvSpPr>
          <p:nvPr/>
        </p:nvSpPr>
        <p:spPr bwMode="auto">
          <a:xfrm>
            <a:off x="0" y="609600"/>
            <a:ext cx="74991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b="1" i="1" dirty="0">
                <a:solidFill>
                  <a:schemeClr val="accent2"/>
                </a:solidFill>
                <a:latin typeface="Comic Sans MS" panose="030F0702030302020204" pitchFamily="66" charset="0"/>
              </a:rPr>
              <a:t>By structurally aligning a large set of </a:t>
            </a:r>
            <a:r>
              <a:rPr lang="en-US" altLang="it-IT" sz="2400" b="1" i="1" dirty="0" err="1">
                <a:solidFill>
                  <a:schemeClr val="accent2"/>
                </a:solidFill>
                <a:latin typeface="Comic Sans MS" panose="030F0702030302020204" pitchFamily="66" charset="0"/>
              </a:rPr>
              <a:t>strucures</a:t>
            </a:r>
            <a:r>
              <a:rPr lang="en-US" altLang="it-IT" sz="2400" b="1" i="1" dirty="0">
                <a:solidFill>
                  <a:schemeClr val="accent2"/>
                </a:solidFill>
                <a:latin typeface="Comic Sans MS" panose="030F0702030302020204" pitchFamily="66" charset="0"/>
              </a:rPr>
              <a:t>:</a:t>
            </a:r>
          </a:p>
        </p:txBody>
      </p:sp>
      <p:sp>
        <p:nvSpPr>
          <p:cNvPr id="225" name="Text Box 5"/>
          <p:cNvSpPr txBox="1">
            <a:spLocks noChangeArrowheads="1"/>
          </p:cNvSpPr>
          <p:nvPr/>
        </p:nvSpPr>
        <p:spPr bwMode="auto">
          <a:xfrm>
            <a:off x="406970" y="3522"/>
            <a:ext cx="8541197" cy="523220"/>
          </a:xfrm>
          <a:prstGeom prst="rect">
            <a:avLst/>
          </a:prstGeom>
          <a:noFill/>
          <a:ln w="9525">
            <a:noFill/>
            <a:miter lim="800000"/>
            <a:headEnd/>
            <a:tailEnd/>
          </a:ln>
          <a:effectLst/>
        </p:spPr>
        <p:txBody>
          <a:bodyPr wrap="square">
            <a:spAutoFit/>
          </a:bodyPr>
          <a:lstStyle/>
          <a:p>
            <a:pPr algn="ctr" eaLnBrk="0" fontAlgn="base" hangingPunct="0">
              <a:spcBef>
                <a:spcPct val="0"/>
              </a:spcBef>
              <a:spcAft>
                <a:spcPct val="0"/>
              </a:spcAft>
              <a:defRPr/>
            </a:pPr>
            <a:r>
              <a:rPr lang="en-US" sz="2800" b="1" dirty="0">
                <a:solidFill>
                  <a:srgbClr val="CC0000"/>
                </a:solidFill>
                <a:effectLst>
                  <a:outerShdw blurRad="38100" dist="38100" dir="2700000" algn="tl">
                    <a:srgbClr val="C0C0C0"/>
                  </a:outerShdw>
                </a:effectLst>
                <a:latin typeface="Comic Sans MS" pitchFamily="66" charset="0"/>
              </a:rPr>
              <a:t>Sequence-to-structure relation</a:t>
            </a:r>
          </a:p>
        </p:txBody>
      </p:sp>
    </p:spTree>
    <p:extLst>
      <p:ext uri="{BB962C8B-B14F-4D97-AF65-F5344CB8AC3E}">
        <p14:creationId xmlns:p14="http://schemas.microsoft.com/office/powerpoint/2010/main" val="3515518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598488" y="1458913"/>
            <a:ext cx="3175" cy="1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100">
                <a:latin typeface="Times" panose="02020603050405020304" pitchFamily="18" charset="0"/>
              </a:rPr>
              <a:t>.</a:t>
            </a:r>
            <a:endParaRPr lang="en-US" altLang="it-IT" sz="1600">
              <a:latin typeface="Arial" panose="020B0604020202020204" pitchFamily="34" charset="0"/>
            </a:endParaRPr>
          </a:p>
        </p:txBody>
      </p:sp>
      <p:sp>
        <p:nvSpPr>
          <p:cNvPr id="39939" name="Rectangle 224"/>
          <p:cNvSpPr>
            <a:spLocks noChangeArrowheads="1"/>
          </p:cNvSpPr>
          <p:nvPr/>
        </p:nvSpPr>
        <p:spPr bwMode="auto">
          <a:xfrm>
            <a:off x="0" y="762000"/>
            <a:ext cx="91440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n-US" altLang="it-IT" sz="2400" b="1" i="1" dirty="0">
                <a:solidFill>
                  <a:schemeClr val="accent2"/>
                </a:solidFill>
                <a:latin typeface="Comic Sans MS" panose="030F0702030302020204" pitchFamily="66" charset="0"/>
              </a:rPr>
              <a:t>Sequences longer than 100 residues and sharing more the 30% of similar residues have similar structures</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b="1" i="1" dirty="0">
                <a:solidFill>
                  <a:schemeClr val="accent2"/>
                </a:solidFill>
                <a:latin typeface="Comic Sans MS" panose="030F0702030302020204" pitchFamily="66" charset="0"/>
              </a:rPr>
              <a:t>For shorter sequences the level of identity must be higher</a:t>
            </a:r>
          </a:p>
          <a:p>
            <a:pPr algn="just">
              <a:spcBef>
                <a:spcPct val="0"/>
              </a:spcBef>
              <a:buFontTx/>
              <a:buNone/>
            </a:pPr>
            <a:endParaRPr lang="en-US" altLang="it-IT" sz="2400" b="1" i="1" dirty="0">
              <a:solidFill>
                <a:schemeClr val="accent2"/>
              </a:solidFill>
              <a:latin typeface="Comic Sans MS" panose="030F0702030302020204" pitchFamily="66" charset="0"/>
            </a:endParaRPr>
          </a:p>
          <a:p>
            <a:pPr algn="just">
              <a:spcBef>
                <a:spcPct val="0"/>
              </a:spcBef>
              <a:buFontTx/>
              <a:buNone/>
            </a:pPr>
            <a:endParaRPr lang="en-US" altLang="it-IT" sz="2400" b="1" i="1" dirty="0">
              <a:solidFill>
                <a:schemeClr val="accent2"/>
              </a:solidFill>
              <a:latin typeface="Comic Sans MS" panose="030F0702030302020204" pitchFamily="66" charset="0"/>
            </a:endParaRPr>
          </a:p>
          <a:p>
            <a:pPr algn="just">
              <a:spcBef>
                <a:spcPct val="0"/>
              </a:spcBef>
              <a:buFontTx/>
              <a:buNone/>
            </a:pPr>
            <a:r>
              <a:rPr lang="en-US" altLang="it-IT" sz="2400" b="1" i="1" dirty="0">
                <a:solidFill>
                  <a:schemeClr val="accent2"/>
                </a:solidFill>
                <a:latin typeface="Comic Sans MS" panose="030F0702030302020204" pitchFamily="66" charset="0"/>
              </a:rPr>
              <a:t>This DO NOT mean that sequences sharing lower identity MUST have different structures</a:t>
            </a:r>
          </a:p>
          <a:p>
            <a:pPr algn="just">
              <a:spcBef>
                <a:spcPct val="0"/>
              </a:spcBef>
              <a:buFontTx/>
              <a:buNone/>
            </a:pPr>
            <a:endParaRPr lang="en-US" altLang="it-IT" sz="2400" b="1" i="1" dirty="0">
              <a:solidFill>
                <a:schemeClr val="accent2"/>
              </a:solidFill>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Example: Sperm Whale </a:t>
            </a:r>
            <a:r>
              <a:rPr lang="en-US" altLang="it-IT" sz="2400" dirty="0" err="1">
                <a:latin typeface="Comic Sans MS" panose="030F0702030302020204" pitchFamily="66" charset="0"/>
              </a:rPr>
              <a:t>Mioglobin</a:t>
            </a:r>
            <a:r>
              <a:rPr lang="en-US" altLang="it-IT" sz="2400" dirty="0">
                <a:latin typeface="Comic Sans MS" panose="030F0702030302020204" pitchFamily="66" charset="0"/>
              </a:rPr>
              <a:t> and bacterial </a:t>
            </a:r>
            <a:r>
              <a:rPr lang="en-US" altLang="it-IT" sz="2400" dirty="0" err="1">
                <a:latin typeface="Comic Sans MS" panose="030F0702030302020204" pitchFamily="66" charset="0"/>
              </a:rPr>
              <a:t>Emoglobin</a:t>
            </a:r>
            <a:r>
              <a:rPr lang="en-US" altLang="it-IT" sz="2400" dirty="0">
                <a:latin typeface="Comic Sans MS" panose="030F0702030302020204" pitchFamily="66" charset="0"/>
              </a:rPr>
              <a:t> </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	RMSD = 0.19 nm, Identity: 14%</a:t>
            </a:r>
          </a:p>
        </p:txBody>
      </p:sp>
      <p:pic>
        <p:nvPicPr>
          <p:cNvPr id="39940" name="Picture 225"/>
          <p:cNvPicPr>
            <a:picLocks noChangeAspect="1" noChangeArrowheads="1"/>
          </p:cNvPicPr>
          <p:nvPr/>
        </p:nvPicPr>
        <p:blipFill>
          <a:blip r:embed="rId2">
            <a:extLst>
              <a:ext uri="{28A0092B-C50C-407E-A947-70E740481C1C}">
                <a14:useLocalDpi xmlns:a14="http://schemas.microsoft.com/office/drawing/2010/main" val="0"/>
              </a:ext>
            </a:extLst>
          </a:blip>
          <a:srcRect l="29688" t="27083" r="30469" b="34375"/>
          <a:stretch>
            <a:fillRect/>
          </a:stretch>
        </p:blipFill>
        <p:spPr bwMode="auto">
          <a:xfrm>
            <a:off x="5791200" y="4592638"/>
            <a:ext cx="3124200" cy="226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Text Box 5"/>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US" b="1" dirty="0">
                <a:solidFill>
                  <a:srgbClr val="CC0000"/>
                </a:solidFill>
                <a:effectLst>
                  <a:outerShdw blurRad="38100" dist="38100" dir="2700000" algn="tl">
                    <a:srgbClr val="C0C0C0"/>
                  </a:outerShdw>
                </a:effectLst>
                <a:latin typeface="Comic Sans MS" pitchFamily="66" charset="0"/>
              </a:rPr>
              <a:t>Sequence identity and structural similarity</a:t>
            </a:r>
          </a:p>
        </p:txBody>
      </p:sp>
    </p:spTree>
    <p:extLst>
      <p:ext uri="{BB962C8B-B14F-4D97-AF65-F5344CB8AC3E}">
        <p14:creationId xmlns:p14="http://schemas.microsoft.com/office/powerpoint/2010/main" val="3917819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US" b="1" dirty="0">
                <a:solidFill>
                  <a:srgbClr val="CC0000"/>
                </a:solidFill>
                <a:effectLst>
                  <a:outerShdw blurRad="38100" dist="38100" dir="2700000" algn="tl">
                    <a:srgbClr val="C0C0C0"/>
                  </a:outerShdw>
                </a:effectLst>
                <a:latin typeface="Comic Sans MS" pitchFamily="66" charset="0"/>
              </a:rPr>
              <a:t>Evolution did it (?)</a:t>
            </a:r>
          </a:p>
        </p:txBody>
      </p:sp>
      <p:sp>
        <p:nvSpPr>
          <p:cNvPr id="17411" name="Rectangle 3"/>
          <p:cNvSpPr>
            <a:spLocks noChangeArrowheads="1"/>
          </p:cNvSpPr>
          <p:nvPr/>
        </p:nvSpPr>
        <p:spPr bwMode="auto">
          <a:xfrm>
            <a:off x="0" y="428625"/>
            <a:ext cx="91440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it-IT" b="1" i="1" dirty="0">
                <a:solidFill>
                  <a:schemeClr val="accent2"/>
                </a:solidFill>
                <a:latin typeface="Comic Sans MS" panose="030F0702030302020204" pitchFamily="66" charset="0"/>
              </a:rPr>
              <a:t>Evolution: Variability and Natural Selection</a:t>
            </a:r>
          </a:p>
          <a:p>
            <a:endParaRPr lang="en-US" altLang="it-IT" b="1" i="1" dirty="0">
              <a:solidFill>
                <a:schemeClr val="accent2"/>
              </a:solidFill>
              <a:latin typeface="Comic Sans MS" panose="030F0702030302020204" pitchFamily="66" charset="0"/>
            </a:endParaRPr>
          </a:p>
          <a:p>
            <a:r>
              <a:rPr lang="en-US" altLang="it-IT" dirty="0">
                <a:latin typeface="Comic Sans MS" panose="030F0702030302020204" pitchFamily="66" charset="0"/>
              </a:rPr>
              <a:t>Sequences of living organisms have evolved from ancestral sequences</a:t>
            </a:r>
          </a:p>
          <a:p>
            <a:endParaRPr lang="en-US" altLang="it-IT" dirty="0">
              <a:latin typeface="Comic Sans MS" panose="030F0702030302020204" pitchFamily="66" charset="0"/>
            </a:endParaRPr>
          </a:p>
          <a:p>
            <a:r>
              <a:rPr lang="en-US" altLang="it-IT" dirty="0">
                <a:latin typeface="Comic Sans MS" panose="030F0702030302020204" pitchFamily="66" charset="0"/>
              </a:rPr>
              <a:t>Genomic sequences are continually changing at random</a:t>
            </a:r>
          </a:p>
          <a:p>
            <a:endParaRPr lang="en-US" altLang="it-IT" dirty="0">
              <a:latin typeface="Comic Sans MS" panose="030F0702030302020204" pitchFamily="66" charset="0"/>
            </a:endParaRPr>
          </a:p>
          <a:p>
            <a:r>
              <a:rPr lang="en-US" altLang="it-IT" dirty="0">
                <a:latin typeface="Comic Sans MS" panose="030F0702030302020204" pitchFamily="66" charset="0"/>
              </a:rPr>
              <a:t>The environment operates a selection of the individuals on the basis of the fitness of their phenotypes</a:t>
            </a:r>
          </a:p>
        </p:txBody>
      </p:sp>
      <p:sp>
        <p:nvSpPr>
          <p:cNvPr id="17412" name="Rectangle 4"/>
          <p:cNvSpPr>
            <a:spLocks noChangeArrowheads="1"/>
          </p:cNvSpPr>
          <p:nvPr/>
        </p:nvSpPr>
        <p:spPr bwMode="auto">
          <a:xfrm>
            <a:off x="152400" y="4062413"/>
            <a:ext cx="86106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it-IT" dirty="0">
                <a:latin typeface="Comic Sans MS" panose="030F0702030302020204" pitchFamily="66" charset="0"/>
              </a:rPr>
              <a:t>When the products of the modified gene (the proteins, the structural RNAs ….) fit worse with the environment than the original ones, the individual has a lower probability of surviving and the mutation has lower probability to be transmitted</a:t>
            </a:r>
          </a:p>
        </p:txBody>
      </p:sp>
      <p:sp>
        <p:nvSpPr>
          <p:cNvPr id="17413" name="AutoShape 6"/>
          <p:cNvSpPr>
            <a:spLocks noChangeArrowheads="1"/>
          </p:cNvSpPr>
          <p:nvPr/>
        </p:nvSpPr>
        <p:spPr bwMode="auto">
          <a:xfrm>
            <a:off x="4038600" y="3757613"/>
            <a:ext cx="1447800" cy="304800"/>
          </a:xfrm>
          <a:prstGeom prst="downArrow">
            <a:avLst>
              <a:gd name="adj1" fmla="val 50000"/>
              <a:gd name="adj2" fmla="val 25000"/>
            </a:avLst>
          </a:prstGeom>
          <a:solidFill>
            <a:srgbClr val="FFFF00"/>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it-IT"/>
          </a:p>
        </p:txBody>
      </p:sp>
      <p:sp>
        <p:nvSpPr>
          <p:cNvPr id="17414" name="Rectangle 7"/>
          <p:cNvSpPr>
            <a:spLocks noChangeArrowheads="1"/>
          </p:cNvSpPr>
          <p:nvPr/>
        </p:nvSpPr>
        <p:spPr bwMode="auto">
          <a:xfrm>
            <a:off x="228600" y="6140450"/>
            <a:ext cx="891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it-IT" sz="1800">
                <a:latin typeface="Comic Sans MS" panose="030F0702030302020204" pitchFamily="66" charset="0"/>
              </a:rPr>
              <a:t>NB. Are mutation always random? Not, at least when the mutation rate is taken into consideration (Radman polymerases) </a:t>
            </a:r>
          </a:p>
        </p:txBody>
      </p:sp>
    </p:spTree>
    <p:extLst>
      <p:ext uri="{BB962C8B-B14F-4D97-AF65-F5344CB8AC3E}">
        <p14:creationId xmlns:p14="http://schemas.microsoft.com/office/powerpoint/2010/main" val="3679126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ChangeArrowheads="1"/>
          </p:cNvSpPr>
          <p:nvPr/>
        </p:nvSpPr>
        <p:spPr bwMode="auto">
          <a:xfrm>
            <a:off x="0" y="685800"/>
            <a:ext cx="91440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it-IT" b="1" i="1">
                <a:solidFill>
                  <a:schemeClr val="accent2"/>
                </a:solidFill>
                <a:latin typeface="Comic Sans MS" panose="030F0702030302020204" pitchFamily="66" charset="0"/>
              </a:rPr>
              <a:t>Homology</a:t>
            </a:r>
          </a:p>
          <a:p>
            <a:endParaRPr lang="en-US" altLang="it-IT" b="1" i="1">
              <a:solidFill>
                <a:schemeClr val="accent2"/>
              </a:solidFill>
              <a:latin typeface="Comic Sans MS" panose="030F0702030302020204" pitchFamily="66" charset="0"/>
            </a:endParaRPr>
          </a:p>
          <a:p>
            <a:r>
              <a:rPr lang="en-US" altLang="it-IT">
                <a:latin typeface="Comic Sans MS" panose="030F0702030302020204" pitchFamily="66" charset="0"/>
              </a:rPr>
              <a:t>Sequences are homologous when they derive from a common ancestor 	</a:t>
            </a:r>
          </a:p>
          <a:p>
            <a:r>
              <a:rPr lang="en-US" altLang="it-IT">
                <a:latin typeface="Comic Sans MS" panose="030F0702030302020204" pitchFamily="66" charset="0"/>
              </a:rPr>
              <a:t>	</a:t>
            </a:r>
          </a:p>
          <a:p>
            <a:r>
              <a:rPr lang="en-US" altLang="it-IT">
                <a:latin typeface="Comic Sans MS" panose="030F0702030302020204" pitchFamily="66" charset="0"/>
              </a:rPr>
              <a:t>	Orthologous when they belong to different species</a:t>
            </a:r>
          </a:p>
          <a:p>
            <a:r>
              <a:rPr lang="en-US" altLang="it-IT">
                <a:latin typeface="Comic Sans MS" panose="030F0702030302020204" pitchFamily="66" charset="0"/>
              </a:rPr>
              <a:t>	Paralogous when they are present into the same species (duplication)</a:t>
            </a:r>
          </a:p>
          <a:p>
            <a:endParaRPr lang="en-US" altLang="it-IT">
              <a:latin typeface="Comic Sans MS" panose="030F0702030302020204" pitchFamily="66" charset="0"/>
            </a:endParaRPr>
          </a:p>
          <a:p>
            <a:r>
              <a:rPr lang="en-US" altLang="it-IT" b="1" i="1">
                <a:solidFill>
                  <a:schemeClr val="accent2"/>
                </a:solidFill>
                <a:latin typeface="Comic Sans MS" panose="030F0702030302020204" pitchFamily="66" charset="0"/>
              </a:rPr>
              <a:t>Similarity</a:t>
            </a:r>
          </a:p>
          <a:p>
            <a:endParaRPr lang="en-US" altLang="it-IT" b="1" i="1">
              <a:solidFill>
                <a:schemeClr val="accent2"/>
              </a:solidFill>
              <a:latin typeface="Comic Sans MS" panose="030F0702030302020204" pitchFamily="66" charset="0"/>
            </a:endParaRPr>
          </a:p>
          <a:p>
            <a:r>
              <a:rPr lang="en-US" altLang="it-IT">
                <a:latin typeface="Comic Sans MS" panose="030F0702030302020204" pitchFamily="66" charset="0"/>
              </a:rPr>
              <a:t>Sequences are similar if they share a large amount of residues along the sequence: it is a comparative criterion, not an evolutionary one. </a:t>
            </a:r>
          </a:p>
        </p:txBody>
      </p:sp>
      <p:sp>
        <p:nvSpPr>
          <p:cNvPr id="4" name="Text Box 2"/>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US" b="1" dirty="0">
                <a:solidFill>
                  <a:srgbClr val="CC0000"/>
                </a:solidFill>
                <a:effectLst>
                  <a:outerShdw blurRad="38100" dist="38100" dir="2700000" algn="tl">
                    <a:srgbClr val="C0C0C0"/>
                  </a:outerShdw>
                </a:effectLst>
                <a:latin typeface="Comic Sans MS" pitchFamily="66" charset="0"/>
              </a:rPr>
              <a:t>Homology vs sequence similarity</a:t>
            </a:r>
          </a:p>
        </p:txBody>
      </p:sp>
    </p:spTree>
    <p:extLst>
      <p:ext uri="{BB962C8B-B14F-4D97-AF65-F5344CB8AC3E}">
        <p14:creationId xmlns:p14="http://schemas.microsoft.com/office/powerpoint/2010/main" val="3899725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US" b="1" dirty="0">
                <a:solidFill>
                  <a:srgbClr val="CC0000"/>
                </a:solidFill>
                <a:effectLst>
                  <a:outerShdw blurRad="38100" dist="38100" dir="2700000" algn="tl">
                    <a:srgbClr val="C0C0C0"/>
                  </a:outerShdw>
                </a:effectLst>
                <a:latin typeface="Comic Sans MS" pitchFamily="66" charset="0"/>
              </a:rPr>
              <a:t>Homology vs Sequence Similarity</a:t>
            </a:r>
          </a:p>
        </p:txBody>
      </p:sp>
      <p:sp>
        <p:nvSpPr>
          <p:cNvPr id="19459" name="Rectangle 3"/>
          <p:cNvSpPr>
            <a:spLocks noChangeArrowheads="1"/>
          </p:cNvSpPr>
          <p:nvPr/>
        </p:nvSpPr>
        <p:spPr bwMode="auto">
          <a:xfrm>
            <a:off x="0" y="558800"/>
            <a:ext cx="91440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it-IT" b="1" i="1" dirty="0">
                <a:solidFill>
                  <a:schemeClr val="accent2"/>
                </a:solidFill>
                <a:latin typeface="Comic Sans MS" panose="030F0702030302020204" pitchFamily="66" charset="0"/>
              </a:rPr>
              <a:t>Are homologous sequences always similar?</a:t>
            </a:r>
          </a:p>
          <a:p>
            <a:r>
              <a:rPr lang="en-US" altLang="it-IT" dirty="0">
                <a:latin typeface="Comic Sans MS" panose="030F0702030302020204" pitchFamily="66" charset="0"/>
              </a:rPr>
              <a:t>It depends on how much did they separated after the divergence.</a:t>
            </a:r>
          </a:p>
          <a:p>
            <a:endParaRPr lang="en-US" altLang="it-IT" dirty="0">
              <a:latin typeface="Comic Sans MS" panose="030F0702030302020204" pitchFamily="66" charset="0"/>
            </a:endParaRPr>
          </a:p>
          <a:p>
            <a:r>
              <a:rPr lang="en-US" altLang="it-IT" b="1" i="1" dirty="0">
                <a:solidFill>
                  <a:schemeClr val="accent2"/>
                </a:solidFill>
                <a:latin typeface="Comic Sans MS" panose="030F0702030302020204" pitchFamily="66" charset="0"/>
              </a:rPr>
              <a:t>Are similar sequences always homologous? </a:t>
            </a:r>
          </a:p>
          <a:p>
            <a:r>
              <a:rPr lang="en-US" altLang="it-IT" dirty="0">
                <a:latin typeface="Comic Sans MS" panose="030F0702030302020204" pitchFamily="66" charset="0"/>
              </a:rPr>
              <a:t>Different sequences could be evolved in a convergent way towards similar sequences. (Similarly to wings, independently evolved in insects, birds and bats) </a:t>
            </a:r>
          </a:p>
          <a:p>
            <a:endParaRPr lang="en-US" altLang="it-IT" dirty="0">
              <a:latin typeface="Comic Sans MS" panose="030F0702030302020204" pitchFamily="66" charset="0"/>
            </a:endParaRPr>
          </a:p>
          <a:p>
            <a:r>
              <a:rPr lang="en-US" altLang="it-IT" b="1" i="1" dirty="0">
                <a:solidFill>
                  <a:schemeClr val="accent2"/>
                </a:solidFill>
                <a:latin typeface="Comic Sans MS" panose="030F0702030302020204" pitchFamily="66" charset="0"/>
              </a:rPr>
              <a:t>In principle, homology and similarity are different concepts. However, sequences sharing high similarity are likely to be homologous. </a:t>
            </a:r>
          </a:p>
          <a:p>
            <a:endParaRPr lang="en-US" altLang="it-IT" b="1" i="1" dirty="0">
              <a:solidFill>
                <a:schemeClr val="accent2"/>
              </a:solidFill>
              <a:latin typeface="Comic Sans MS" panose="030F0702030302020204" pitchFamily="66" charset="0"/>
            </a:endParaRPr>
          </a:p>
          <a:p>
            <a:r>
              <a:rPr lang="en-US" altLang="it-IT" dirty="0">
                <a:latin typeface="Comic Sans MS" panose="030F0702030302020204" pitchFamily="66" charset="0"/>
              </a:rPr>
              <a:t>Similarity can be measured as the degree of identity</a:t>
            </a:r>
          </a:p>
        </p:txBody>
      </p:sp>
    </p:spTree>
    <p:extLst>
      <p:ext uri="{BB962C8B-B14F-4D97-AF65-F5344CB8AC3E}">
        <p14:creationId xmlns:p14="http://schemas.microsoft.com/office/powerpoint/2010/main" val="1875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228600" y="0"/>
            <a:ext cx="8610600" cy="584775"/>
          </a:xfrm>
          <a:prstGeom prst="rect">
            <a:avLst/>
          </a:prstGeom>
          <a:noFill/>
          <a:ln w="9525">
            <a:noFill/>
            <a:miter lim="800000"/>
            <a:headEnd/>
            <a:tailEnd/>
          </a:ln>
          <a:effectLst/>
        </p:spPr>
        <p:txBody>
          <a:bodyPr>
            <a:spAutoFit/>
          </a:bodyPr>
          <a:lstStyle/>
          <a:p>
            <a:pPr algn="ctr">
              <a:defRPr/>
            </a:pPr>
            <a:r>
              <a:rPr lang="en-US" sz="3200" b="1" dirty="0">
                <a:solidFill>
                  <a:srgbClr val="CC0000"/>
                </a:solidFill>
                <a:effectLst>
                  <a:outerShdw blurRad="38100" dist="38100" dir="2700000" algn="tl">
                    <a:srgbClr val="C0C0C0"/>
                  </a:outerShdw>
                </a:effectLst>
                <a:latin typeface="Comic Sans MS" pitchFamily="66" charset="0"/>
              </a:rPr>
              <a:t>Sequence alignment</a:t>
            </a:r>
          </a:p>
        </p:txBody>
      </p:sp>
      <p:sp>
        <p:nvSpPr>
          <p:cNvPr id="41987" name="Rectangle 3"/>
          <p:cNvSpPr>
            <a:spLocks noChangeArrowheads="1"/>
          </p:cNvSpPr>
          <p:nvPr/>
        </p:nvSpPr>
        <p:spPr bwMode="auto">
          <a:xfrm>
            <a:off x="-62096" y="1340768"/>
            <a:ext cx="89154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n-US" altLang="it-IT" sz="2400" b="1" i="1" dirty="0">
                <a:solidFill>
                  <a:schemeClr val="accent2"/>
                </a:solidFill>
                <a:latin typeface="Comic Sans MS" panose="030F0702030302020204" pitchFamily="66" charset="0"/>
              </a:rPr>
              <a:t>Comparing sequences (without structures) can give information about the structural similarity among two proteins</a:t>
            </a:r>
          </a:p>
          <a:p>
            <a:pPr algn="just">
              <a:spcBef>
                <a:spcPct val="0"/>
              </a:spcBef>
              <a:buFontTx/>
              <a:buNone/>
            </a:pPr>
            <a:endParaRPr lang="en-US" altLang="it-IT" sz="2400" b="1" i="1" dirty="0">
              <a:solidFill>
                <a:schemeClr val="accent2"/>
              </a:solidFill>
              <a:latin typeface="Comic Sans MS" panose="030F0702030302020204" pitchFamily="66" charset="0"/>
            </a:endParaRPr>
          </a:p>
          <a:p>
            <a:pPr algn="just">
              <a:spcBef>
                <a:spcPct val="0"/>
              </a:spcBef>
              <a:buFontTx/>
              <a:buNone/>
            </a:pPr>
            <a:r>
              <a:rPr lang="en-US" altLang="it-IT" sz="2400" b="1" i="1" dirty="0">
                <a:solidFill>
                  <a:schemeClr val="accent2"/>
                </a:solidFill>
                <a:latin typeface="Comic Sans MS" panose="030F0702030302020204" pitchFamily="66" charset="0"/>
              </a:rPr>
              <a:t>Sequence comparison = sequence alignment</a:t>
            </a:r>
          </a:p>
          <a:p>
            <a:pPr algn="just">
              <a:spcBef>
                <a:spcPct val="0"/>
              </a:spcBef>
              <a:buFontTx/>
              <a:buNone/>
            </a:pPr>
            <a:endParaRPr lang="en-US" altLang="it-IT" sz="2400" b="1" i="1" dirty="0">
              <a:solidFill>
                <a:schemeClr val="accent2"/>
              </a:solidFill>
              <a:latin typeface="Comic Sans MS" panose="030F0702030302020204" pitchFamily="66" charset="0"/>
            </a:endParaRPr>
          </a:p>
          <a:p>
            <a:pPr algn="just">
              <a:spcBef>
                <a:spcPct val="0"/>
              </a:spcBef>
              <a:buFontTx/>
              <a:buNone/>
            </a:pPr>
            <a:endParaRPr lang="en-US" altLang="it-IT" sz="2400" b="1" i="1" dirty="0">
              <a:solidFill>
                <a:schemeClr val="accent2"/>
              </a:solidFill>
              <a:latin typeface="Comic Sans MS" panose="030F0702030302020204" pitchFamily="66" charset="0"/>
            </a:endParaRPr>
          </a:p>
          <a:p>
            <a:pPr algn="just">
              <a:spcBef>
                <a:spcPct val="0"/>
              </a:spcBef>
              <a:buFontTx/>
              <a:buNone/>
            </a:pPr>
            <a:endParaRPr lang="en-US" altLang="it-IT" sz="2400" b="1" i="1" dirty="0">
              <a:solidFill>
                <a:schemeClr val="accent2"/>
              </a:solidFill>
              <a:latin typeface="Comic Sans MS" panose="030F0702030302020204" pitchFamily="66" charset="0"/>
            </a:endParaRPr>
          </a:p>
          <a:p>
            <a:pPr algn="just">
              <a:spcBef>
                <a:spcPct val="0"/>
              </a:spcBef>
              <a:buFontTx/>
              <a:buNone/>
            </a:pPr>
            <a:endParaRPr lang="en-US" altLang="it-IT" sz="2400" b="1" i="1" dirty="0">
              <a:solidFill>
                <a:schemeClr val="accent2"/>
              </a:solidFill>
              <a:latin typeface="Comic Sans MS" panose="030F0702030302020204" pitchFamily="6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090692D4-6F8D-4A3F-9447-9372F8C4F2F5}"/>
              </a:ext>
            </a:extLst>
          </p:cNvPr>
          <p:cNvPicPr>
            <a:picLocks noChangeAspect="1"/>
          </p:cNvPicPr>
          <p:nvPr/>
        </p:nvPicPr>
        <p:blipFill>
          <a:blip r:embed="rId2"/>
          <a:stretch>
            <a:fillRect/>
          </a:stretch>
        </p:blipFill>
        <p:spPr>
          <a:xfrm>
            <a:off x="0" y="-12619"/>
            <a:ext cx="9143999" cy="6883237"/>
          </a:xfrm>
          <a:prstGeom prst="rect">
            <a:avLst/>
          </a:prstGeom>
        </p:spPr>
      </p:pic>
    </p:spTree>
    <p:extLst>
      <p:ext uri="{BB962C8B-B14F-4D97-AF65-F5344CB8AC3E}">
        <p14:creationId xmlns:p14="http://schemas.microsoft.com/office/powerpoint/2010/main" val="3946391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2"/>
          <p:cNvSpPr txBox="1">
            <a:spLocks noChangeArrowheads="1"/>
          </p:cNvSpPr>
          <p:nvPr/>
        </p:nvSpPr>
        <p:spPr bwMode="auto">
          <a:xfrm>
            <a:off x="347663" y="4960938"/>
            <a:ext cx="8567737" cy="161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it-IT" sz="2000" b="1"/>
              <a:t>Alignment </a:t>
            </a:r>
            <a:br>
              <a:rPr lang="en-US" altLang="it-IT" sz="2000"/>
            </a:br>
            <a:r>
              <a:rPr lang="en-US" altLang="it-IT" sz="2000"/>
              <a:t>The process of lining up two or more sequences to achieve maximal levels of identity (and conservation, in the case of amino acid sequences) for the purpose of assessing the degree of similarity and the possibility of homology.</a:t>
            </a:r>
          </a:p>
        </p:txBody>
      </p:sp>
      <p:sp>
        <p:nvSpPr>
          <p:cNvPr id="7171" name="Text Box 3"/>
          <p:cNvSpPr txBox="1">
            <a:spLocks noChangeArrowheads="1"/>
          </p:cNvSpPr>
          <p:nvPr/>
        </p:nvSpPr>
        <p:spPr bwMode="auto">
          <a:xfrm>
            <a:off x="2598738" y="735013"/>
            <a:ext cx="61642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it-IT" sz="3200">
                <a:latin typeface="Courier New" panose="02070309020205020404" pitchFamily="49" charset="0"/>
                <a:cs typeface="Courier New" panose="02070309020205020404" pitchFamily="49" charset="0"/>
              </a:rPr>
              <a:t>EEELTKPRLLWALYFNMRDALSSG</a:t>
            </a:r>
            <a:r>
              <a:rPr lang="en-US" altLang="it-IT" sz="3200"/>
              <a:t> </a:t>
            </a:r>
          </a:p>
        </p:txBody>
      </p:sp>
      <p:sp>
        <p:nvSpPr>
          <p:cNvPr id="7172" name="Text Box 4"/>
          <p:cNvSpPr txBox="1">
            <a:spLocks noChangeArrowheads="1"/>
          </p:cNvSpPr>
          <p:nvPr/>
        </p:nvSpPr>
        <p:spPr bwMode="auto">
          <a:xfrm>
            <a:off x="774700" y="1562100"/>
            <a:ext cx="5318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it-IT" sz="3200">
                <a:latin typeface="Courier New" panose="02070309020205020404" pitchFamily="49" charset="0"/>
                <a:cs typeface="Courier New" panose="02070309020205020404" pitchFamily="49" charset="0"/>
              </a:rPr>
              <a:t>VEKPRILYALYFNMRDSSDE </a:t>
            </a:r>
          </a:p>
        </p:txBody>
      </p:sp>
      <p:sp>
        <p:nvSpPr>
          <p:cNvPr id="7173" name="AutoShape 5"/>
          <p:cNvSpPr>
            <a:spLocks noChangeArrowheads="1"/>
          </p:cNvSpPr>
          <p:nvPr/>
        </p:nvSpPr>
        <p:spPr bwMode="auto">
          <a:xfrm>
            <a:off x="4257675" y="2403475"/>
            <a:ext cx="781050" cy="990600"/>
          </a:xfrm>
          <a:prstGeom prst="downArrow">
            <a:avLst>
              <a:gd name="adj1" fmla="val 50000"/>
              <a:gd name="adj2" fmla="val 31707"/>
            </a:avLst>
          </a:prstGeom>
          <a:solidFill>
            <a:srgbClr val="33CC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7174" name="Text Box 6"/>
          <p:cNvSpPr txBox="1">
            <a:spLocks noChangeArrowheads="1"/>
          </p:cNvSpPr>
          <p:nvPr/>
        </p:nvSpPr>
        <p:spPr bwMode="auto">
          <a:xfrm>
            <a:off x="1085850" y="3865563"/>
            <a:ext cx="62960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it-IT" sz="3200">
                <a:latin typeface="Courier New" panose="02070309020205020404" pitchFamily="49" charset="0"/>
                <a:cs typeface="Courier New" panose="02070309020205020404" pitchFamily="49" charset="0"/>
              </a:rPr>
              <a:t>EEELT</a:t>
            </a:r>
            <a:r>
              <a:rPr lang="en-US" altLang="it-IT" sz="3200">
                <a:solidFill>
                  <a:srgbClr val="CC0000"/>
                </a:solidFill>
                <a:latin typeface="Courier New" panose="02070309020205020404" pitchFamily="49" charset="0"/>
                <a:cs typeface="Courier New" panose="02070309020205020404" pitchFamily="49" charset="0"/>
              </a:rPr>
              <a:t>KPR</a:t>
            </a:r>
            <a:r>
              <a:rPr lang="en-US" altLang="it-IT" sz="3200">
                <a:solidFill>
                  <a:schemeClr val="hlink"/>
                </a:solidFill>
                <a:latin typeface="Courier New" panose="02070309020205020404" pitchFamily="49" charset="0"/>
                <a:cs typeface="Courier New" panose="02070309020205020404" pitchFamily="49" charset="0"/>
              </a:rPr>
              <a:t>L</a:t>
            </a:r>
            <a:r>
              <a:rPr lang="en-US" altLang="it-IT" sz="3200">
                <a:solidFill>
                  <a:srgbClr val="CC0000"/>
                </a:solidFill>
                <a:latin typeface="Courier New" panose="02070309020205020404" pitchFamily="49" charset="0"/>
                <a:cs typeface="Courier New" panose="02070309020205020404" pitchFamily="49" charset="0"/>
              </a:rPr>
              <a:t>L</a:t>
            </a:r>
            <a:r>
              <a:rPr lang="en-US" altLang="it-IT" sz="3200">
                <a:latin typeface="Courier New" panose="02070309020205020404" pitchFamily="49" charset="0"/>
                <a:cs typeface="Courier New" panose="02070309020205020404" pitchFamily="49" charset="0"/>
              </a:rPr>
              <a:t>W</a:t>
            </a:r>
            <a:r>
              <a:rPr lang="en-US" altLang="it-IT" sz="3200">
                <a:solidFill>
                  <a:srgbClr val="CC0000"/>
                </a:solidFill>
                <a:latin typeface="Courier New" panose="02070309020205020404" pitchFamily="49" charset="0"/>
                <a:cs typeface="Courier New" panose="02070309020205020404" pitchFamily="49" charset="0"/>
              </a:rPr>
              <a:t>ALYFNMRD</a:t>
            </a:r>
            <a:r>
              <a:rPr lang="en-US" altLang="it-IT" sz="3200">
                <a:latin typeface="Courier New" panose="02070309020205020404" pitchFamily="49" charset="0"/>
                <a:cs typeface="Courier New" panose="02070309020205020404" pitchFamily="49" charset="0"/>
              </a:rPr>
              <a:t>AL</a:t>
            </a:r>
            <a:r>
              <a:rPr lang="en-US" altLang="it-IT" sz="3200">
                <a:solidFill>
                  <a:srgbClr val="CC0000"/>
                </a:solidFill>
                <a:latin typeface="Courier New" panose="02070309020205020404" pitchFamily="49" charset="0"/>
                <a:cs typeface="Courier New" panose="02070309020205020404" pitchFamily="49" charset="0"/>
              </a:rPr>
              <a:t>SS</a:t>
            </a:r>
            <a:r>
              <a:rPr lang="en-US" altLang="it-IT" sz="3200">
                <a:latin typeface="Courier New" panose="02070309020205020404" pitchFamily="49" charset="0"/>
                <a:cs typeface="Courier New" panose="02070309020205020404" pitchFamily="49" charset="0"/>
              </a:rPr>
              <a:t>G</a:t>
            </a:r>
            <a:r>
              <a:rPr lang="en-US" altLang="it-IT" sz="3200">
                <a:solidFill>
                  <a:srgbClr val="006600"/>
                </a:solidFill>
                <a:latin typeface="Courier New" panose="02070309020205020404" pitchFamily="49" charset="0"/>
                <a:cs typeface="Courier New" panose="02070309020205020404" pitchFamily="49" charset="0"/>
              </a:rPr>
              <a:t>-</a:t>
            </a:r>
            <a:endParaRPr lang="en-US" altLang="it-IT" sz="2800">
              <a:solidFill>
                <a:srgbClr val="006600"/>
              </a:solidFill>
            </a:endParaRPr>
          </a:p>
        </p:txBody>
      </p:sp>
      <p:sp>
        <p:nvSpPr>
          <p:cNvPr id="7175" name="Text Box 7"/>
          <p:cNvSpPr txBox="1">
            <a:spLocks noChangeArrowheads="1"/>
          </p:cNvSpPr>
          <p:nvPr/>
        </p:nvSpPr>
        <p:spPr bwMode="auto">
          <a:xfrm>
            <a:off x="1089025" y="4402138"/>
            <a:ext cx="65405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it-IT" sz="3200">
                <a:solidFill>
                  <a:srgbClr val="006600"/>
                </a:solidFill>
                <a:latin typeface="Courier New" panose="02070309020205020404" pitchFamily="49" charset="0"/>
                <a:cs typeface="Courier New" panose="02070309020205020404" pitchFamily="49" charset="0"/>
              </a:rPr>
              <a:t>---</a:t>
            </a:r>
            <a:r>
              <a:rPr lang="en-US" altLang="it-IT" sz="3200">
                <a:latin typeface="Courier New" panose="02070309020205020404" pitchFamily="49" charset="0"/>
                <a:cs typeface="Courier New" panose="02070309020205020404" pitchFamily="49" charset="0"/>
              </a:rPr>
              <a:t>VE</a:t>
            </a:r>
            <a:r>
              <a:rPr lang="en-US" altLang="it-IT" sz="3200">
                <a:solidFill>
                  <a:srgbClr val="CC0000"/>
                </a:solidFill>
                <a:latin typeface="Courier New" panose="02070309020205020404" pitchFamily="49" charset="0"/>
                <a:cs typeface="Courier New" panose="02070309020205020404" pitchFamily="49" charset="0"/>
              </a:rPr>
              <a:t>KPR</a:t>
            </a:r>
            <a:r>
              <a:rPr lang="en-US" altLang="it-IT" sz="3200">
                <a:solidFill>
                  <a:schemeClr val="hlink"/>
                </a:solidFill>
                <a:latin typeface="Courier New" panose="02070309020205020404" pitchFamily="49" charset="0"/>
                <a:cs typeface="Courier New" panose="02070309020205020404" pitchFamily="49" charset="0"/>
              </a:rPr>
              <a:t>I</a:t>
            </a:r>
            <a:r>
              <a:rPr lang="en-US" altLang="it-IT" sz="3200">
                <a:solidFill>
                  <a:srgbClr val="CC0000"/>
                </a:solidFill>
                <a:latin typeface="Courier New" panose="02070309020205020404" pitchFamily="49" charset="0"/>
                <a:cs typeface="Courier New" panose="02070309020205020404" pitchFamily="49" charset="0"/>
              </a:rPr>
              <a:t>L</a:t>
            </a:r>
            <a:r>
              <a:rPr lang="en-US" altLang="it-IT" sz="3200">
                <a:latin typeface="Courier New" panose="02070309020205020404" pitchFamily="49" charset="0"/>
                <a:cs typeface="Courier New" panose="02070309020205020404" pitchFamily="49" charset="0"/>
              </a:rPr>
              <a:t>Y</a:t>
            </a:r>
            <a:r>
              <a:rPr lang="en-US" altLang="it-IT" sz="3200">
                <a:solidFill>
                  <a:srgbClr val="CC0000"/>
                </a:solidFill>
                <a:latin typeface="Courier New" panose="02070309020205020404" pitchFamily="49" charset="0"/>
                <a:cs typeface="Courier New" panose="02070309020205020404" pitchFamily="49" charset="0"/>
              </a:rPr>
              <a:t>ALYFNMRD</a:t>
            </a:r>
            <a:r>
              <a:rPr lang="en-US" altLang="it-IT" sz="3200">
                <a:solidFill>
                  <a:srgbClr val="006600"/>
                </a:solidFill>
                <a:latin typeface="Courier New" panose="02070309020205020404" pitchFamily="49" charset="0"/>
                <a:cs typeface="Courier New" panose="02070309020205020404" pitchFamily="49" charset="0"/>
              </a:rPr>
              <a:t>--</a:t>
            </a:r>
            <a:r>
              <a:rPr lang="en-US" altLang="it-IT" sz="3200">
                <a:solidFill>
                  <a:srgbClr val="CC0000"/>
                </a:solidFill>
                <a:latin typeface="Courier New" panose="02070309020205020404" pitchFamily="49" charset="0"/>
                <a:cs typeface="Courier New" panose="02070309020205020404" pitchFamily="49" charset="0"/>
              </a:rPr>
              <a:t>SS</a:t>
            </a:r>
            <a:r>
              <a:rPr lang="en-US" altLang="it-IT" sz="3200">
                <a:latin typeface="Courier New" panose="02070309020205020404" pitchFamily="49" charset="0"/>
                <a:cs typeface="Courier New" panose="02070309020205020404" pitchFamily="49" charset="0"/>
              </a:rPr>
              <a:t>DE </a:t>
            </a:r>
          </a:p>
        </p:txBody>
      </p:sp>
      <p:sp>
        <p:nvSpPr>
          <p:cNvPr id="7176" name="Rectangle 8"/>
          <p:cNvSpPr>
            <a:spLocks noChangeArrowheads="1"/>
          </p:cNvSpPr>
          <p:nvPr/>
        </p:nvSpPr>
        <p:spPr bwMode="auto">
          <a:xfrm>
            <a:off x="422275" y="0"/>
            <a:ext cx="7772400"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cs typeface="Arial" panose="020B0604020202020204" pitchFamily="34" charset="0"/>
              </a:defRPr>
            </a:lvl1pPr>
            <a:lvl2pPr algn="ctr">
              <a:defRPr sz="4400">
                <a:solidFill>
                  <a:schemeClr val="tx2"/>
                </a:solidFill>
                <a:latin typeface="Arial" panose="020B0604020202020204" pitchFamily="34" charset="0"/>
                <a:cs typeface="Arial" panose="020B0604020202020204" pitchFamily="34" charset="0"/>
              </a:defRPr>
            </a:lvl2pPr>
            <a:lvl3pPr algn="ctr">
              <a:defRPr sz="4400">
                <a:solidFill>
                  <a:schemeClr val="tx2"/>
                </a:solidFill>
                <a:latin typeface="Arial" panose="020B0604020202020204" pitchFamily="34" charset="0"/>
                <a:cs typeface="Arial" panose="020B0604020202020204" pitchFamily="34" charset="0"/>
              </a:defRPr>
            </a:lvl3pPr>
            <a:lvl4pPr algn="ctr">
              <a:defRPr sz="4400">
                <a:solidFill>
                  <a:schemeClr val="tx2"/>
                </a:solidFill>
                <a:latin typeface="Arial" panose="020B0604020202020204" pitchFamily="34" charset="0"/>
                <a:cs typeface="Arial" panose="020B0604020202020204" pitchFamily="34" charset="0"/>
              </a:defRPr>
            </a:lvl4pPr>
            <a:lvl5pPr algn="ctr">
              <a:defRPr sz="4400">
                <a:solidFill>
                  <a:schemeClr val="tx2"/>
                </a:solidFill>
                <a:latin typeface="Arial" panose="020B0604020202020204" pitchFamily="34" charset="0"/>
                <a:cs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r>
              <a:rPr lang="en-US" altLang="it-IT" sz="3200" b="1" dirty="0">
                <a:solidFill>
                  <a:srgbClr val="FF0000"/>
                </a:solidFill>
                <a:latin typeface="Comic Sans MS" panose="030F0702030302020204" pitchFamily="66" charset="0"/>
              </a:rPr>
              <a:t>Pairwise Sequence Alignment</a:t>
            </a:r>
          </a:p>
        </p:txBody>
      </p:sp>
      <p:sp>
        <p:nvSpPr>
          <p:cNvPr id="7177" name="Text Box 9"/>
          <p:cNvSpPr txBox="1">
            <a:spLocks noChangeArrowheads="1"/>
          </p:cNvSpPr>
          <p:nvPr/>
        </p:nvSpPr>
        <p:spPr bwMode="auto">
          <a:xfrm>
            <a:off x="0" y="6596063"/>
            <a:ext cx="286226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it-IT" sz="1200">
                <a:solidFill>
                  <a:schemeClr val="accent2"/>
                </a:solidFill>
              </a:rPr>
              <a:t>Slide by Vered Caspi, BGU. 21.12.2005</a:t>
            </a:r>
          </a:p>
        </p:txBody>
      </p:sp>
    </p:spTree>
    <p:extLst>
      <p:ext uri="{BB962C8B-B14F-4D97-AF65-F5344CB8AC3E}">
        <p14:creationId xmlns:p14="http://schemas.microsoft.com/office/powerpoint/2010/main" val="406004065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2598738" y="735013"/>
            <a:ext cx="61642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it-IT" sz="3200">
                <a:latin typeface="Courier New" panose="02070309020205020404" pitchFamily="49" charset="0"/>
                <a:cs typeface="Courier New" panose="02070309020205020404" pitchFamily="49" charset="0"/>
              </a:rPr>
              <a:t>EEELTKPRLLWALYFNMRDALSSG</a:t>
            </a:r>
            <a:r>
              <a:rPr lang="en-US" altLang="it-IT" sz="3200"/>
              <a:t> </a:t>
            </a:r>
          </a:p>
        </p:txBody>
      </p:sp>
      <p:sp>
        <p:nvSpPr>
          <p:cNvPr id="9219" name="Text Box 3"/>
          <p:cNvSpPr txBox="1">
            <a:spLocks noChangeArrowheads="1"/>
          </p:cNvSpPr>
          <p:nvPr/>
        </p:nvSpPr>
        <p:spPr bwMode="auto">
          <a:xfrm>
            <a:off x="774700" y="1562100"/>
            <a:ext cx="5318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it-IT" sz="3200">
                <a:latin typeface="Courier New" panose="02070309020205020404" pitchFamily="49" charset="0"/>
                <a:cs typeface="Courier New" panose="02070309020205020404" pitchFamily="49" charset="0"/>
              </a:rPr>
              <a:t>VEKPRILYALYFNMRDSSDE </a:t>
            </a:r>
          </a:p>
        </p:txBody>
      </p:sp>
      <p:sp>
        <p:nvSpPr>
          <p:cNvPr id="9220" name="AutoShape 4"/>
          <p:cNvSpPr>
            <a:spLocks noChangeArrowheads="1"/>
          </p:cNvSpPr>
          <p:nvPr/>
        </p:nvSpPr>
        <p:spPr bwMode="auto">
          <a:xfrm>
            <a:off x="4257675" y="2403475"/>
            <a:ext cx="781050" cy="990600"/>
          </a:xfrm>
          <a:prstGeom prst="downArrow">
            <a:avLst>
              <a:gd name="adj1" fmla="val 50000"/>
              <a:gd name="adj2" fmla="val 31707"/>
            </a:avLst>
          </a:prstGeom>
          <a:solidFill>
            <a:srgbClr val="33CCCC"/>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9221" name="Text Box 5"/>
          <p:cNvSpPr txBox="1">
            <a:spLocks noChangeArrowheads="1"/>
          </p:cNvSpPr>
          <p:nvPr/>
        </p:nvSpPr>
        <p:spPr bwMode="auto">
          <a:xfrm>
            <a:off x="1085850" y="3865563"/>
            <a:ext cx="62960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it-IT" sz="3200">
                <a:latin typeface="Courier New" panose="02070309020205020404" pitchFamily="49" charset="0"/>
                <a:cs typeface="Courier New" panose="02070309020205020404" pitchFamily="49" charset="0"/>
              </a:rPr>
              <a:t>EEELT</a:t>
            </a:r>
            <a:r>
              <a:rPr lang="en-US" altLang="it-IT" sz="3200">
                <a:solidFill>
                  <a:srgbClr val="CC0000"/>
                </a:solidFill>
                <a:latin typeface="Courier New" panose="02070309020205020404" pitchFamily="49" charset="0"/>
                <a:cs typeface="Courier New" panose="02070309020205020404" pitchFamily="49" charset="0"/>
              </a:rPr>
              <a:t>KPR</a:t>
            </a:r>
            <a:r>
              <a:rPr lang="en-US" altLang="it-IT" sz="3200">
                <a:solidFill>
                  <a:schemeClr val="hlink"/>
                </a:solidFill>
                <a:latin typeface="Courier New" panose="02070309020205020404" pitchFamily="49" charset="0"/>
                <a:cs typeface="Courier New" panose="02070309020205020404" pitchFamily="49" charset="0"/>
              </a:rPr>
              <a:t>L</a:t>
            </a:r>
            <a:r>
              <a:rPr lang="en-US" altLang="it-IT" sz="3200">
                <a:solidFill>
                  <a:srgbClr val="CC0000"/>
                </a:solidFill>
                <a:latin typeface="Courier New" panose="02070309020205020404" pitchFamily="49" charset="0"/>
                <a:cs typeface="Courier New" panose="02070309020205020404" pitchFamily="49" charset="0"/>
              </a:rPr>
              <a:t>L</a:t>
            </a:r>
            <a:r>
              <a:rPr lang="en-US" altLang="it-IT" sz="3200">
                <a:latin typeface="Courier New" panose="02070309020205020404" pitchFamily="49" charset="0"/>
                <a:cs typeface="Courier New" panose="02070309020205020404" pitchFamily="49" charset="0"/>
              </a:rPr>
              <a:t>W</a:t>
            </a:r>
            <a:r>
              <a:rPr lang="en-US" altLang="it-IT" sz="3200">
                <a:solidFill>
                  <a:srgbClr val="CC0000"/>
                </a:solidFill>
                <a:latin typeface="Courier New" panose="02070309020205020404" pitchFamily="49" charset="0"/>
                <a:cs typeface="Courier New" panose="02070309020205020404" pitchFamily="49" charset="0"/>
              </a:rPr>
              <a:t>ALYFNMRD</a:t>
            </a:r>
            <a:r>
              <a:rPr lang="en-US" altLang="it-IT" sz="3200">
                <a:latin typeface="Courier New" panose="02070309020205020404" pitchFamily="49" charset="0"/>
                <a:cs typeface="Courier New" panose="02070309020205020404" pitchFamily="49" charset="0"/>
              </a:rPr>
              <a:t>AL</a:t>
            </a:r>
            <a:r>
              <a:rPr lang="en-US" altLang="it-IT" sz="3200">
                <a:solidFill>
                  <a:srgbClr val="CC0000"/>
                </a:solidFill>
                <a:latin typeface="Courier New" panose="02070309020205020404" pitchFamily="49" charset="0"/>
                <a:cs typeface="Courier New" panose="02070309020205020404" pitchFamily="49" charset="0"/>
              </a:rPr>
              <a:t>SS</a:t>
            </a:r>
            <a:r>
              <a:rPr lang="en-US" altLang="it-IT" sz="3200">
                <a:latin typeface="Courier New" panose="02070309020205020404" pitchFamily="49" charset="0"/>
                <a:cs typeface="Courier New" panose="02070309020205020404" pitchFamily="49" charset="0"/>
              </a:rPr>
              <a:t>G</a:t>
            </a:r>
            <a:r>
              <a:rPr lang="en-US" altLang="it-IT" sz="3200">
                <a:solidFill>
                  <a:srgbClr val="006600"/>
                </a:solidFill>
                <a:latin typeface="Courier New" panose="02070309020205020404" pitchFamily="49" charset="0"/>
                <a:cs typeface="Courier New" panose="02070309020205020404" pitchFamily="49" charset="0"/>
              </a:rPr>
              <a:t>-</a:t>
            </a:r>
            <a:endParaRPr lang="en-US" altLang="it-IT" sz="2800">
              <a:solidFill>
                <a:srgbClr val="006600"/>
              </a:solidFill>
            </a:endParaRPr>
          </a:p>
        </p:txBody>
      </p:sp>
      <p:sp>
        <p:nvSpPr>
          <p:cNvPr id="9222" name="Text Box 6"/>
          <p:cNvSpPr txBox="1">
            <a:spLocks noChangeArrowheads="1"/>
          </p:cNvSpPr>
          <p:nvPr/>
        </p:nvSpPr>
        <p:spPr bwMode="auto">
          <a:xfrm>
            <a:off x="1089025" y="4402138"/>
            <a:ext cx="65405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it-IT" sz="3200">
                <a:solidFill>
                  <a:srgbClr val="006600"/>
                </a:solidFill>
                <a:latin typeface="Courier New" panose="02070309020205020404" pitchFamily="49" charset="0"/>
                <a:cs typeface="Courier New" panose="02070309020205020404" pitchFamily="49" charset="0"/>
              </a:rPr>
              <a:t>---</a:t>
            </a:r>
            <a:r>
              <a:rPr lang="en-US" altLang="it-IT" sz="3200">
                <a:latin typeface="Courier New" panose="02070309020205020404" pitchFamily="49" charset="0"/>
                <a:cs typeface="Courier New" panose="02070309020205020404" pitchFamily="49" charset="0"/>
              </a:rPr>
              <a:t>VE</a:t>
            </a:r>
            <a:r>
              <a:rPr lang="en-US" altLang="it-IT" sz="3200">
                <a:solidFill>
                  <a:srgbClr val="CC0000"/>
                </a:solidFill>
                <a:latin typeface="Courier New" panose="02070309020205020404" pitchFamily="49" charset="0"/>
                <a:cs typeface="Courier New" panose="02070309020205020404" pitchFamily="49" charset="0"/>
              </a:rPr>
              <a:t>KPR</a:t>
            </a:r>
            <a:r>
              <a:rPr lang="en-US" altLang="it-IT" sz="3200">
                <a:solidFill>
                  <a:schemeClr val="hlink"/>
                </a:solidFill>
                <a:latin typeface="Courier New" panose="02070309020205020404" pitchFamily="49" charset="0"/>
                <a:cs typeface="Courier New" panose="02070309020205020404" pitchFamily="49" charset="0"/>
              </a:rPr>
              <a:t>I</a:t>
            </a:r>
            <a:r>
              <a:rPr lang="en-US" altLang="it-IT" sz="3200">
                <a:solidFill>
                  <a:srgbClr val="CC0000"/>
                </a:solidFill>
                <a:latin typeface="Courier New" panose="02070309020205020404" pitchFamily="49" charset="0"/>
                <a:cs typeface="Courier New" panose="02070309020205020404" pitchFamily="49" charset="0"/>
              </a:rPr>
              <a:t>L</a:t>
            </a:r>
            <a:r>
              <a:rPr lang="en-US" altLang="it-IT" sz="3200">
                <a:latin typeface="Courier New" panose="02070309020205020404" pitchFamily="49" charset="0"/>
                <a:cs typeface="Courier New" panose="02070309020205020404" pitchFamily="49" charset="0"/>
              </a:rPr>
              <a:t>Y</a:t>
            </a:r>
            <a:r>
              <a:rPr lang="en-US" altLang="it-IT" sz="3200">
                <a:solidFill>
                  <a:srgbClr val="CC0000"/>
                </a:solidFill>
                <a:latin typeface="Courier New" panose="02070309020205020404" pitchFamily="49" charset="0"/>
                <a:cs typeface="Courier New" panose="02070309020205020404" pitchFamily="49" charset="0"/>
              </a:rPr>
              <a:t>ALYFNMRD</a:t>
            </a:r>
            <a:r>
              <a:rPr lang="en-US" altLang="it-IT" sz="3200">
                <a:solidFill>
                  <a:srgbClr val="006600"/>
                </a:solidFill>
                <a:latin typeface="Courier New" panose="02070309020205020404" pitchFamily="49" charset="0"/>
                <a:cs typeface="Courier New" panose="02070309020205020404" pitchFamily="49" charset="0"/>
              </a:rPr>
              <a:t>--</a:t>
            </a:r>
            <a:r>
              <a:rPr lang="en-US" altLang="it-IT" sz="3200">
                <a:solidFill>
                  <a:srgbClr val="CC0000"/>
                </a:solidFill>
                <a:latin typeface="Courier New" panose="02070309020205020404" pitchFamily="49" charset="0"/>
                <a:cs typeface="Courier New" panose="02070309020205020404" pitchFamily="49" charset="0"/>
              </a:rPr>
              <a:t>SS</a:t>
            </a:r>
            <a:r>
              <a:rPr lang="en-US" altLang="it-IT" sz="3200">
                <a:latin typeface="Courier New" panose="02070309020205020404" pitchFamily="49" charset="0"/>
                <a:cs typeface="Courier New" panose="02070309020205020404" pitchFamily="49" charset="0"/>
              </a:rPr>
              <a:t>DE </a:t>
            </a:r>
          </a:p>
        </p:txBody>
      </p:sp>
      <p:sp>
        <p:nvSpPr>
          <p:cNvPr id="9223" name="Text Box 7"/>
          <p:cNvSpPr txBox="1">
            <a:spLocks noChangeArrowheads="1"/>
          </p:cNvSpPr>
          <p:nvPr/>
        </p:nvSpPr>
        <p:spPr bwMode="auto">
          <a:xfrm>
            <a:off x="647700" y="5045075"/>
            <a:ext cx="147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it-IT" sz="2800">
                <a:solidFill>
                  <a:srgbClr val="006600"/>
                </a:solidFill>
              </a:rPr>
              <a:t>end gap</a:t>
            </a:r>
          </a:p>
        </p:txBody>
      </p:sp>
      <p:sp>
        <p:nvSpPr>
          <p:cNvPr id="9224" name="Text Box 8"/>
          <p:cNvSpPr txBox="1">
            <a:spLocks noChangeArrowheads="1"/>
          </p:cNvSpPr>
          <p:nvPr/>
        </p:nvSpPr>
        <p:spPr bwMode="auto">
          <a:xfrm>
            <a:off x="763588" y="5670550"/>
            <a:ext cx="1708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it-IT" sz="2800"/>
              <a:t>mismatch</a:t>
            </a:r>
          </a:p>
        </p:txBody>
      </p:sp>
      <p:sp>
        <p:nvSpPr>
          <p:cNvPr id="9225" name="Text Box 9"/>
          <p:cNvSpPr txBox="1">
            <a:spLocks noChangeArrowheads="1"/>
          </p:cNvSpPr>
          <p:nvPr/>
        </p:nvSpPr>
        <p:spPr bwMode="auto">
          <a:xfrm>
            <a:off x="2157413" y="6076950"/>
            <a:ext cx="11541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it-IT" sz="2800">
                <a:solidFill>
                  <a:srgbClr val="CC0000"/>
                </a:solidFill>
              </a:rPr>
              <a:t>match</a:t>
            </a:r>
          </a:p>
        </p:txBody>
      </p:sp>
      <p:sp>
        <p:nvSpPr>
          <p:cNvPr id="9226" name="Text Box 10"/>
          <p:cNvSpPr txBox="1">
            <a:spLocks noChangeArrowheads="1"/>
          </p:cNvSpPr>
          <p:nvPr/>
        </p:nvSpPr>
        <p:spPr bwMode="auto">
          <a:xfrm>
            <a:off x="3041650" y="5192713"/>
            <a:ext cx="1985963"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it-IT" sz="2800">
                <a:solidFill>
                  <a:schemeClr val="hlink"/>
                </a:solidFill>
              </a:rPr>
              <a:t>conserved</a:t>
            </a:r>
          </a:p>
          <a:p>
            <a:r>
              <a:rPr lang="en-US" altLang="it-IT" sz="2800">
                <a:solidFill>
                  <a:schemeClr val="hlink"/>
                </a:solidFill>
              </a:rPr>
              <a:t>substitution</a:t>
            </a:r>
          </a:p>
        </p:txBody>
      </p:sp>
      <p:sp>
        <p:nvSpPr>
          <p:cNvPr id="9227" name="Text Box 11"/>
          <p:cNvSpPr txBox="1">
            <a:spLocks noChangeArrowheads="1"/>
          </p:cNvSpPr>
          <p:nvPr/>
        </p:nvSpPr>
        <p:spPr bwMode="auto">
          <a:xfrm>
            <a:off x="5699125" y="5178425"/>
            <a:ext cx="7794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it-IT" sz="2800">
                <a:solidFill>
                  <a:srgbClr val="006600"/>
                </a:solidFill>
              </a:rPr>
              <a:t>gap</a:t>
            </a:r>
          </a:p>
        </p:txBody>
      </p:sp>
      <p:sp>
        <p:nvSpPr>
          <p:cNvPr id="9228" name="AutoShape 12"/>
          <p:cNvSpPr>
            <a:spLocks noChangeArrowheads="1"/>
          </p:cNvSpPr>
          <p:nvPr/>
        </p:nvSpPr>
        <p:spPr bwMode="auto">
          <a:xfrm>
            <a:off x="2176463" y="4873625"/>
            <a:ext cx="203200" cy="855663"/>
          </a:xfrm>
          <a:prstGeom prst="upArrow">
            <a:avLst>
              <a:gd name="adj1" fmla="val 50000"/>
              <a:gd name="adj2" fmla="val 105273"/>
            </a:avLst>
          </a:prstGeom>
          <a:solidFill>
            <a:schemeClr val="tx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9229" name="AutoShape 13"/>
          <p:cNvSpPr>
            <a:spLocks noChangeArrowheads="1"/>
          </p:cNvSpPr>
          <p:nvPr/>
        </p:nvSpPr>
        <p:spPr bwMode="auto">
          <a:xfrm>
            <a:off x="2698750" y="4873625"/>
            <a:ext cx="188913" cy="1233488"/>
          </a:xfrm>
          <a:prstGeom prst="upArrow">
            <a:avLst>
              <a:gd name="adj1" fmla="val 50000"/>
              <a:gd name="adj2" fmla="val 163235"/>
            </a:avLst>
          </a:prstGeom>
          <a:solidFill>
            <a:srgbClr val="CC0000"/>
          </a:solidFill>
          <a:ln w="9525" algn="ctr">
            <a:solidFill>
              <a:srgbClr val="CC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9230" name="AutoShape 14"/>
          <p:cNvSpPr>
            <a:spLocks noChangeArrowheads="1"/>
          </p:cNvSpPr>
          <p:nvPr/>
        </p:nvSpPr>
        <p:spPr bwMode="auto">
          <a:xfrm>
            <a:off x="3190875" y="4873625"/>
            <a:ext cx="233363" cy="420688"/>
          </a:xfrm>
          <a:prstGeom prst="upArrow">
            <a:avLst>
              <a:gd name="adj1" fmla="val 50000"/>
              <a:gd name="adj2" fmla="val 45068"/>
            </a:avLst>
          </a:prstGeom>
          <a:solidFill>
            <a:schemeClr val="hlink"/>
          </a:solidFill>
          <a:ln w="9525" algn="ctr">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9231" name="AutoShape 15"/>
          <p:cNvSpPr>
            <a:spLocks noChangeArrowheads="1"/>
          </p:cNvSpPr>
          <p:nvPr/>
        </p:nvSpPr>
        <p:spPr bwMode="auto">
          <a:xfrm>
            <a:off x="5845175" y="4873625"/>
            <a:ext cx="247650" cy="392113"/>
          </a:xfrm>
          <a:prstGeom prst="upArrow">
            <a:avLst>
              <a:gd name="adj1" fmla="val 50000"/>
              <a:gd name="adj2" fmla="val 39583"/>
            </a:avLst>
          </a:prstGeom>
          <a:solidFill>
            <a:srgbClr val="008000"/>
          </a:solidFill>
          <a:ln w="9525" algn="ctr">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9232" name="AutoShape 16"/>
          <p:cNvSpPr>
            <a:spLocks noChangeArrowheads="1"/>
          </p:cNvSpPr>
          <p:nvPr/>
        </p:nvSpPr>
        <p:spPr bwMode="auto">
          <a:xfrm>
            <a:off x="1431925" y="4900613"/>
            <a:ext cx="203200" cy="217487"/>
          </a:xfrm>
          <a:prstGeom prst="upArrow">
            <a:avLst>
              <a:gd name="adj1" fmla="val 50000"/>
              <a:gd name="adj2" fmla="val 26758"/>
            </a:avLst>
          </a:prstGeom>
          <a:solidFill>
            <a:srgbClr val="008000"/>
          </a:solidFill>
          <a:ln w="9525" algn="ctr">
            <a:solidFill>
              <a:srgbClr val="00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9233" name="Rectangle 17"/>
          <p:cNvSpPr>
            <a:spLocks noChangeArrowheads="1"/>
          </p:cNvSpPr>
          <p:nvPr/>
        </p:nvSpPr>
        <p:spPr bwMode="auto">
          <a:xfrm>
            <a:off x="422275" y="0"/>
            <a:ext cx="7772400"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cs typeface="Arial" panose="020B0604020202020204" pitchFamily="34" charset="0"/>
              </a:defRPr>
            </a:lvl1pPr>
            <a:lvl2pPr algn="ctr">
              <a:defRPr sz="4400">
                <a:solidFill>
                  <a:schemeClr val="tx2"/>
                </a:solidFill>
                <a:latin typeface="Arial" panose="020B0604020202020204" pitchFamily="34" charset="0"/>
                <a:cs typeface="Arial" panose="020B0604020202020204" pitchFamily="34" charset="0"/>
              </a:defRPr>
            </a:lvl2pPr>
            <a:lvl3pPr algn="ctr">
              <a:defRPr sz="4400">
                <a:solidFill>
                  <a:schemeClr val="tx2"/>
                </a:solidFill>
                <a:latin typeface="Arial" panose="020B0604020202020204" pitchFamily="34" charset="0"/>
                <a:cs typeface="Arial" panose="020B0604020202020204" pitchFamily="34" charset="0"/>
              </a:defRPr>
            </a:lvl3pPr>
            <a:lvl4pPr algn="ctr">
              <a:defRPr sz="4400">
                <a:solidFill>
                  <a:schemeClr val="tx2"/>
                </a:solidFill>
                <a:latin typeface="Arial" panose="020B0604020202020204" pitchFamily="34" charset="0"/>
                <a:cs typeface="Arial" panose="020B0604020202020204" pitchFamily="34" charset="0"/>
              </a:defRPr>
            </a:lvl4pPr>
            <a:lvl5pPr algn="ctr">
              <a:defRPr sz="4400">
                <a:solidFill>
                  <a:schemeClr val="tx2"/>
                </a:solidFill>
                <a:latin typeface="Arial" panose="020B0604020202020204" pitchFamily="34" charset="0"/>
                <a:cs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r>
              <a:rPr lang="en-US" altLang="it-IT" sz="3200" b="1" dirty="0">
                <a:solidFill>
                  <a:srgbClr val="FF0000"/>
                </a:solidFill>
                <a:latin typeface="Comic Sans MS" panose="030F0702030302020204" pitchFamily="66" charset="0"/>
              </a:rPr>
              <a:t>Pairwise Sequence Alignment</a:t>
            </a:r>
          </a:p>
        </p:txBody>
      </p:sp>
      <p:sp>
        <p:nvSpPr>
          <p:cNvPr id="9234" name="Text Box 18"/>
          <p:cNvSpPr txBox="1">
            <a:spLocks noChangeArrowheads="1"/>
          </p:cNvSpPr>
          <p:nvPr/>
        </p:nvSpPr>
        <p:spPr bwMode="auto">
          <a:xfrm>
            <a:off x="0" y="6583363"/>
            <a:ext cx="286226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it-IT" sz="1200">
                <a:solidFill>
                  <a:schemeClr val="accent2"/>
                </a:solidFill>
              </a:rPr>
              <a:t>Slide by Vered Caspi, BGU. 21.12.2005</a:t>
            </a:r>
          </a:p>
        </p:txBody>
      </p:sp>
    </p:spTree>
    <p:extLst>
      <p:ext uri="{BB962C8B-B14F-4D97-AF65-F5344CB8AC3E}">
        <p14:creationId xmlns:p14="http://schemas.microsoft.com/office/powerpoint/2010/main" val="328875291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228600" y="0"/>
            <a:ext cx="8610600" cy="584775"/>
          </a:xfrm>
          <a:prstGeom prst="rect">
            <a:avLst/>
          </a:prstGeom>
          <a:noFill/>
          <a:ln w="9525">
            <a:noFill/>
            <a:miter lim="800000"/>
            <a:headEnd/>
            <a:tailEnd/>
          </a:ln>
          <a:effectLst/>
        </p:spPr>
        <p:txBody>
          <a:bodyPr>
            <a:spAutoFit/>
          </a:bodyPr>
          <a:lstStyle/>
          <a:p>
            <a:pPr algn="ctr">
              <a:defRPr/>
            </a:pPr>
            <a:r>
              <a:rPr lang="en-US" sz="3200" b="1" dirty="0">
                <a:solidFill>
                  <a:srgbClr val="CC0000"/>
                </a:solidFill>
                <a:effectLst>
                  <a:outerShdw blurRad="38100" dist="38100" dir="2700000" algn="tl">
                    <a:srgbClr val="C0C0C0"/>
                  </a:outerShdw>
                </a:effectLst>
                <a:latin typeface="Comic Sans MS" pitchFamily="66" charset="0"/>
              </a:rPr>
              <a:t>Sequence alignment</a:t>
            </a:r>
          </a:p>
        </p:txBody>
      </p:sp>
      <p:sp>
        <p:nvSpPr>
          <p:cNvPr id="41987" name="Rectangle 3"/>
          <p:cNvSpPr>
            <a:spLocks noChangeArrowheads="1"/>
          </p:cNvSpPr>
          <p:nvPr/>
        </p:nvSpPr>
        <p:spPr bwMode="auto">
          <a:xfrm>
            <a:off x="-62096" y="1340768"/>
            <a:ext cx="891540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n-US" altLang="it-IT" sz="2400" b="1" i="1" dirty="0">
                <a:solidFill>
                  <a:schemeClr val="accent2"/>
                </a:solidFill>
                <a:latin typeface="Comic Sans MS" panose="030F0702030302020204" pitchFamily="66" charset="0"/>
              </a:rPr>
              <a:t>In order to define a sequence alignment procedures we must:</a:t>
            </a:r>
          </a:p>
          <a:p>
            <a:pPr algn="just">
              <a:spcBef>
                <a:spcPct val="0"/>
              </a:spcBef>
              <a:buFontTx/>
              <a:buNone/>
            </a:pPr>
            <a:endParaRPr lang="en-US" altLang="it-IT" sz="2400" b="1" i="1" dirty="0">
              <a:solidFill>
                <a:schemeClr val="accent2"/>
              </a:solidFill>
              <a:latin typeface="Comic Sans MS" panose="030F0702030302020204" pitchFamily="66" charset="0"/>
            </a:endParaRPr>
          </a:p>
          <a:p>
            <a:pPr algn="just">
              <a:spcBef>
                <a:spcPct val="0"/>
              </a:spcBef>
              <a:buFontTx/>
              <a:buNone/>
            </a:pPr>
            <a:endParaRPr lang="en-US" altLang="it-IT" sz="2400" b="1" i="1" dirty="0">
              <a:solidFill>
                <a:schemeClr val="accent2"/>
              </a:solidFill>
              <a:latin typeface="Comic Sans MS" panose="030F0702030302020204" pitchFamily="66" charset="0"/>
            </a:endParaRPr>
          </a:p>
          <a:p>
            <a:pPr algn="just">
              <a:spcBef>
                <a:spcPct val="0"/>
              </a:spcBef>
            </a:pPr>
            <a:r>
              <a:rPr lang="en-US" altLang="it-IT" sz="2400" dirty="0">
                <a:latin typeface="Comic Sans MS" panose="030F0702030302020204" pitchFamily="66" charset="0"/>
              </a:rPr>
              <a:t>To define a </a:t>
            </a:r>
            <a:r>
              <a:rPr lang="en-US" altLang="it-IT" sz="2400" b="1" dirty="0">
                <a:latin typeface="Comic Sans MS" panose="030F0702030302020204" pitchFamily="66" charset="0"/>
              </a:rPr>
              <a:t>score</a:t>
            </a:r>
            <a:r>
              <a:rPr lang="en-US" altLang="it-IT" sz="2400" dirty="0">
                <a:latin typeface="Comic Sans MS" panose="030F0702030302020204" pitchFamily="66" charset="0"/>
              </a:rPr>
              <a:t> (or a </a:t>
            </a:r>
            <a:r>
              <a:rPr lang="en-US" altLang="it-IT" sz="2400" b="1" dirty="0">
                <a:latin typeface="Comic Sans MS" panose="030F0702030302020204" pitchFamily="66" charset="0"/>
              </a:rPr>
              <a:t>distance)</a:t>
            </a:r>
            <a:r>
              <a:rPr lang="en-US" altLang="it-IT" sz="2400" dirty="0">
                <a:latin typeface="Comic Sans MS" panose="030F0702030302020204" pitchFamily="66" charset="0"/>
              </a:rPr>
              <a:t> between two aligned sequences</a:t>
            </a:r>
          </a:p>
          <a:p>
            <a:pPr algn="just">
              <a:spcBef>
                <a:spcPct val="0"/>
              </a:spcBef>
            </a:pPr>
            <a:endParaRPr lang="en-US" altLang="it-IT" sz="2400" dirty="0">
              <a:latin typeface="Comic Sans MS" panose="030F0702030302020204" pitchFamily="66" charset="0"/>
            </a:endParaRPr>
          </a:p>
          <a:p>
            <a:pPr algn="just">
              <a:spcBef>
                <a:spcPct val="0"/>
              </a:spcBef>
            </a:pPr>
            <a:r>
              <a:rPr lang="en-US" altLang="it-IT" sz="2400" dirty="0">
                <a:latin typeface="Comic Sans MS" panose="030F0702030302020204" pitchFamily="66" charset="0"/>
              </a:rPr>
              <a:t>To find an </a:t>
            </a:r>
            <a:r>
              <a:rPr lang="en-US" altLang="it-IT" sz="2400" b="1" dirty="0">
                <a:latin typeface="Comic Sans MS" panose="030F0702030302020204" pitchFamily="66" charset="0"/>
              </a:rPr>
              <a:t>algorithm</a:t>
            </a:r>
            <a:r>
              <a:rPr lang="en-US" altLang="it-IT" sz="2400" dirty="0">
                <a:latin typeface="Comic Sans MS" panose="030F0702030302020204" pitchFamily="66" charset="0"/>
              </a:rPr>
              <a:t> for finding the alignment with maximum score (or minimal distance)</a:t>
            </a:r>
          </a:p>
          <a:p>
            <a:pPr algn="just">
              <a:spcBef>
                <a:spcPct val="0"/>
              </a:spcBef>
            </a:pPr>
            <a:endParaRPr lang="en-US" altLang="it-IT" sz="2400" dirty="0">
              <a:latin typeface="Comic Sans MS" panose="030F0702030302020204" pitchFamily="66" charset="0"/>
            </a:endParaRPr>
          </a:p>
          <a:p>
            <a:pPr algn="just">
              <a:spcBef>
                <a:spcPct val="0"/>
              </a:spcBef>
            </a:pPr>
            <a:r>
              <a:rPr lang="en-US" altLang="it-IT" sz="2400" dirty="0">
                <a:latin typeface="Comic Sans MS" panose="030F0702030302020204" pitchFamily="66" charset="0"/>
              </a:rPr>
              <a:t>To </a:t>
            </a:r>
            <a:r>
              <a:rPr lang="en-US" altLang="it-IT" sz="2400" b="1" dirty="0">
                <a:latin typeface="Comic Sans MS" panose="030F0702030302020204" pitchFamily="66" charset="0"/>
              </a:rPr>
              <a:t>statistically evaluate </a:t>
            </a:r>
            <a:r>
              <a:rPr lang="en-US" altLang="it-IT" sz="2400" dirty="0">
                <a:latin typeface="Comic Sans MS" panose="030F0702030302020204" pitchFamily="66" charset="0"/>
              </a:rPr>
              <a:t>the significance of the alignment</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endParaRPr lang="en-US" altLang="it-IT" sz="2400" dirty="0">
              <a:latin typeface="Comic Sans MS" panose="030F0702030302020204" pitchFamily="66" charset="0"/>
            </a:endParaRPr>
          </a:p>
        </p:txBody>
      </p:sp>
    </p:spTree>
    <p:extLst>
      <p:ext uri="{BB962C8B-B14F-4D97-AF65-F5344CB8AC3E}">
        <p14:creationId xmlns:p14="http://schemas.microsoft.com/office/powerpoint/2010/main" val="557923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228600" y="0"/>
            <a:ext cx="8610600" cy="584775"/>
          </a:xfrm>
          <a:prstGeom prst="rect">
            <a:avLst/>
          </a:prstGeom>
          <a:noFill/>
          <a:ln w="9525">
            <a:noFill/>
            <a:miter lim="800000"/>
            <a:headEnd/>
            <a:tailEnd/>
          </a:ln>
          <a:effectLst/>
        </p:spPr>
        <p:txBody>
          <a:bodyPr>
            <a:spAutoFit/>
          </a:bodyPr>
          <a:lstStyle/>
          <a:p>
            <a:pPr algn="ctr">
              <a:defRPr/>
            </a:pPr>
            <a:r>
              <a:rPr lang="en-US" sz="3200" b="1" dirty="0">
                <a:solidFill>
                  <a:srgbClr val="CC0000"/>
                </a:solidFill>
                <a:effectLst>
                  <a:outerShdw blurRad="38100" dist="38100" dir="2700000" algn="tl">
                    <a:srgbClr val="C0C0C0"/>
                  </a:outerShdw>
                </a:effectLst>
                <a:latin typeface="Comic Sans MS" pitchFamily="66" charset="0"/>
              </a:rPr>
              <a:t>Sequence alignment</a:t>
            </a:r>
          </a:p>
        </p:txBody>
      </p:sp>
      <p:sp>
        <p:nvSpPr>
          <p:cNvPr id="41987" name="Rectangle 3"/>
          <p:cNvSpPr>
            <a:spLocks noChangeArrowheads="1"/>
          </p:cNvSpPr>
          <p:nvPr/>
        </p:nvSpPr>
        <p:spPr bwMode="auto">
          <a:xfrm>
            <a:off x="-62096" y="1340768"/>
            <a:ext cx="891540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n-US" altLang="it-IT" sz="2400" b="1" i="1" dirty="0">
                <a:solidFill>
                  <a:schemeClr val="accent2"/>
                </a:solidFill>
                <a:latin typeface="Comic Sans MS" panose="030F0702030302020204" pitchFamily="66" charset="0"/>
              </a:rPr>
              <a:t>In order to define a sequence alignment procedures we must:</a:t>
            </a:r>
          </a:p>
          <a:p>
            <a:pPr algn="just">
              <a:spcBef>
                <a:spcPct val="0"/>
              </a:spcBef>
              <a:buFontTx/>
              <a:buNone/>
            </a:pPr>
            <a:endParaRPr lang="en-US" altLang="it-IT" sz="2400" b="1" i="1" dirty="0">
              <a:solidFill>
                <a:schemeClr val="accent2"/>
              </a:solidFill>
              <a:latin typeface="Comic Sans MS" panose="030F0702030302020204" pitchFamily="66" charset="0"/>
            </a:endParaRPr>
          </a:p>
          <a:p>
            <a:pPr algn="just">
              <a:spcBef>
                <a:spcPct val="0"/>
              </a:spcBef>
              <a:buFontTx/>
              <a:buNone/>
            </a:pPr>
            <a:endParaRPr lang="en-US" altLang="it-IT" sz="2400" b="1" i="1" dirty="0">
              <a:solidFill>
                <a:schemeClr val="accent2"/>
              </a:solidFill>
              <a:latin typeface="Comic Sans MS" panose="030F0702030302020204" pitchFamily="66" charset="0"/>
            </a:endParaRPr>
          </a:p>
          <a:p>
            <a:pPr algn="just">
              <a:spcBef>
                <a:spcPct val="0"/>
              </a:spcBef>
            </a:pPr>
            <a:r>
              <a:rPr lang="en-US" altLang="it-IT" sz="2400" dirty="0">
                <a:solidFill>
                  <a:srgbClr val="FF0000"/>
                </a:solidFill>
                <a:latin typeface="Comic Sans MS" panose="030F0702030302020204" pitchFamily="66" charset="0"/>
              </a:rPr>
              <a:t>To define a </a:t>
            </a:r>
            <a:r>
              <a:rPr lang="en-US" altLang="it-IT" sz="2400" b="1" dirty="0">
                <a:solidFill>
                  <a:srgbClr val="FF0000"/>
                </a:solidFill>
                <a:latin typeface="Comic Sans MS" panose="030F0702030302020204" pitchFamily="66" charset="0"/>
              </a:rPr>
              <a:t>score</a:t>
            </a:r>
            <a:r>
              <a:rPr lang="en-US" altLang="it-IT" sz="2400" dirty="0">
                <a:solidFill>
                  <a:srgbClr val="FF0000"/>
                </a:solidFill>
                <a:latin typeface="Comic Sans MS" panose="030F0702030302020204" pitchFamily="66" charset="0"/>
              </a:rPr>
              <a:t> (or a </a:t>
            </a:r>
            <a:r>
              <a:rPr lang="en-US" altLang="it-IT" sz="2400" b="1" dirty="0">
                <a:solidFill>
                  <a:srgbClr val="FF0000"/>
                </a:solidFill>
                <a:latin typeface="Comic Sans MS" panose="030F0702030302020204" pitchFamily="66" charset="0"/>
              </a:rPr>
              <a:t>distance)</a:t>
            </a:r>
            <a:r>
              <a:rPr lang="en-US" altLang="it-IT" sz="2400" dirty="0">
                <a:solidFill>
                  <a:srgbClr val="FF0000"/>
                </a:solidFill>
                <a:latin typeface="Comic Sans MS" panose="030F0702030302020204" pitchFamily="66" charset="0"/>
              </a:rPr>
              <a:t> between two </a:t>
            </a:r>
            <a:r>
              <a:rPr lang="en-US" altLang="it-IT" sz="2400" u="sng" dirty="0">
                <a:solidFill>
                  <a:srgbClr val="FF0000"/>
                </a:solidFill>
                <a:latin typeface="Comic Sans MS" panose="030F0702030302020204" pitchFamily="66" charset="0"/>
              </a:rPr>
              <a:t>aligned</a:t>
            </a:r>
            <a:r>
              <a:rPr lang="en-US" altLang="it-IT" sz="2400" dirty="0">
                <a:solidFill>
                  <a:srgbClr val="FF0000"/>
                </a:solidFill>
                <a:latin typeface="Comic Sans MS" panose="030F0702030302020204" pitchFamily="66" charset="0"/>
              </a:rPr>
              <a:t> sequences </a:t>
            </a:r>
          </a:p>
          <a:p>
            <a:pPr algn="just">
              <a:spcBef>
                <a:spcPct val="0"/>
              </a:spcBef>
            </a:pPr>
            <a:endParaRPr lang="en-US" altLang="it-IT" sz="2400" dirty="0">
              <a:latin typeface="Comic Sans MS" panose="030F0702030302020204" pitchFamily="66" charset="0"/>
            </a:endParaRPr>
          </a:p>
          <a:p>
            <a:pPr algn="just">
              <a:spcBef>
                <a:spcPct val="0"/>
              </a:spcBef>
            </a:pPr>
            <a:r>
              <a:rPr lang="en-US" altLang="it-IT" sz="2400" dirty="0">
                <a:latin typeface="Comic Sans MS" panose="030F0702030302020204" pitchFamily="66" charset="0"/>
              </a:rPr>
              <a:t>To find an </a:t>
            </a:r>
            <a:r>
              <a:rPr lang="en-US" altLang="it-IT" sz="2400" b="1" dirty="0">
                <a:latin typeface="Comic Sans MS" panose="030F0702030302020204" pitchFamily="66" charset="0"/>
              </a:rPr>
              <a:t>algorithm</a:t>
            </a:r>
            <a:r>
              <a:rPr lang="en-US" altLang="it-IT" sz="2400" dirty="0">
                <a:latin typeface="Comic Sans MS" panose="030F0702030302020204" pitchFamily="66" charset="0"/>
              </a:rPr>
              <a:t> for finding the alignment with maximum score (or minimal distance)</a:t>
            </a:r>
          </a:p>
          <a:p>
            <a:pPr algn="just">
              <a:spcBef>
                <a:spcPct val="0"/>
              </a:spcBef>
            </a:pPr>
            <a:endParaRPr lang="en-US" altLang="it-IT" sz="2400" dirty="0">
              <a:latin typeface="Comic Sans MS" panose="030F0702030302020204" pitchFamily="66" charset="0"/>
            </a:endParaRPr>
          </a:p>
          <a:p>
            <a:pPr algn="just">
              <a:spcBef>
                <a:spcPct val="0"/>
              </a:spcBef>
            </a:pPr>
            <a:r>
              <a:rPr lang="en-US" altLang="it-IT" sz="2400" dirty="0">
                <a:latin typeface="Comic Sans MS" panose="030F0702030302020204" pitchFamily="66" charset="0"/>
              </a:rPr>
              <a:t>To </a:t>
            </a:r>
            <a:r>
              <a:rPr lang="en-US" altLang="it-IT" sz="2400" b="1" dirty="0">
                <a:latin typeface="Comic Sans MS" panose="030F0702030302020204" pitchFamily="66" charset="0"/>
              </a:rPr>
              <a:t>statistically evaluate </a:t>
            </a:r>
            <a:r>
              <a:rPr lang="en-US" altLang="it-IT" sz="2400" dirty="0">
                <a:latin typeface="Comic Sans MS" panose="030F0702030302020204" pitchFamily="66" charset="0"/>
              </a:rPr>
              <a:t>the significance of the alignment</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endParaRPr lang="en-US" altLang="it-IT" sz="2400" dirty="0">
              <a:latin typeface="Comic Sans MS" panose="030F0702030302020204" pitchFamily="66" charset="0"/>
            </a:endParaRPr>
          </a:p>
        </p:txBody>
      </p:sp>
    </p:spTree>
    <p:extLst>
      <p:ext uri="{BB962C8B-B14F-4D97-AF65-F5344CB8AC3E}">
        <p14:creationId xmlns:p14="http://schemas.microsoft.com/office/powerpoint/2010/main" val="3547026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US" b="1" dirty="0">
                <a:solidFill>
                  <a:srgbClr val="CC0000"/>
                </a:solidFill>
                <a:effectLst>
                  <a:outerShdw blurRad="38100" dist="38100" dir="2700000" algn="tl">
                    <a:srgbClr val="C0C0C0"/>
                  </a:outerShdw>
                </a:effectLst>
                <a:latin typeface="Comic Sans MS" pitchFamily="66" charset="0"/>
              </a:rPr>
              <a:t>Distance between aligned sequences</a:t>
            </a:r>
          </a:p>
        </p:txBody>
      </p:sp>
      <p:sp>
        <p:nvSpPr>
          <p:cNvPr id="43011" name="Rectangle 3"/>
          <p:cNvSpPr>
            <a:spLocks noChangeArrowheads="1"/>
          </p:cNvSpPr>
          <p:nvPr/>
        </p:nvSpPr>
        <p:spPr bwMode="auto">
          <a:xfrm>
            <a:off x="0" y="620688"/>
            <a:ext cx="8915400"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n-US" altLang="it-IT" sz="2400" b="1" i="1" dirty="0">
                <a:solidFill>
                  <a:schemeClr val="accent2"/>
                </a:solidFill>
                <a:latin typeface="Comic Sans MS" panose="030F0702030302020204" pitchFamily="66" charset="0"/>
              </a:rPr>
              <a:t>Alignment without gaps</a:t>
            </a:r>
          </a:p>
          <a:p>
            <a:pPr algn="just">
              <a:spcBef>
                <a:spcPct val="0"/>
              </a:spcBef>
              <a:buFontTx/>
              <a:buNone/>
            </a:pPr>
            <a:endParaRPr lang="en-US" altLang="it-IT" sz="2400" b="1" i="1" dirty="0">
              <a:solidFill>
                <a:schemeClr val="accent2"/>
              </a:solidFill>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		A:	</a:t>
            </a:r>
            <a:r>
              <a:rPr lang="en-US" altLang="it-IT" sz="2400" dirty="0">
                <a:latin typeface="Courier New" panose="02070309020205020404" pitchFamily="49" charset="0"/>
              </a:rPr>
              <a:t>ALASVLIRLITRLYP </a:t>
            </a:r>
          </a:p>
          <a:p>
            <a:pPr algn="just">
              <a:spcBef>
                <a:spcPct val="0"/>
              </a:spcBef>
              <a:buFontTx/>
              <a:buNone/>
            </a:pPr>
            <a:r>
              <a:rPr lang="en-US" altLang="it-IT" sz="2400" dirty="0">
                <a:latin typeface="Courier New" panose="02070309020205020404" pitchFamily="49" charset="0"/>
              </a:rPr>
              <a:t>		</a:t>
            </a:r>
            <a:r>
              <a:rPr lang="en-US" altLang="it-IT" sz="2400" dirty="0">
                <a:latin typeface="Comic Sans MS" panose="030F0702030302020204" pitchFamily="66" charset="0"/>
              </a:rPr>
              <a:t>B:</a:t>
            </a:r>
            <a:r>
              <a:rPr lang="en-US" altLang="it-IT" sz="2400" dirty="0">
                <a:latin typeface="Courier New" panose="02070309020205020404" pitchFamily="49" charset="0"/>
              </a:rPr>
              <a:t>	ASAVHLNRLITRLYP</a:t>
            </a:r>
          </a:p>
          <a:p>
            <a:pPr algn="just">
              <a:spcBef>
                <a:spcPct val="0"/>
              </a:spcBef>
              <a:buFontTx/>
              <a:buNone/>
            </a:pPr>
            <a:endParaRPr lang="en-US" altLang="it-IT" sz="2400" b="1" i="1" dirty="0">
              <a:solidFill>
                <a:schemeClr val="accent2"/>
              </a:solidFill>
              <a:latin typeface="Comic Sans MS" panose="030F0702030302020204" pitchFamily="66" charset="0"/>
            </a:endParaRPr>
          </a:p>
          <a:p>
            <a:pPr algn="just">
              <a:spcBef>
                <a:spcPct val="0"/>
              </a:spcBef>
              <a:buFontTx/>
              <a:buNone/>
            </a:pPr>
            <a:r>
              <a:rPr lang="en-US" altLang="it-IT" sz="2400" b="1" i="1" dirty="0">
                <a:solidFill>
                  <a:schemeClr val="accent2"/>
                </a:solidFill>
                <a:latin typeface="Comic Sans MS" panose="030F0702030302020204" pitchFamily="66" charset="0"/>
              </a:rPr>
              <a:t>The alignment consists of a sequence of paired residues</a:t>
            </a:r>
            <a:endParaRPr lang="en-US" altLang="it-IT" sz="2400" dirty="0">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Defining a score for the substitution of residue </a:t>
            </a:r>
            <a:r>
              <a:rPr lang="en-US" altLang="it-IT" sz="2400" i="1" dirty="0" err="1">
                <a:latin typeface="Comic Sans MS" panose="030F0702030302020204" pitchFamily="66" charset="0"/>
              </a:rPr>
              <a:t>i</a:t>
            </a:r>
            <a:r>
              <a:rPr lang="en-US" altLang="it-IT" sz="2400" dirty="0">
                <a:latin typeface="Comic Sans MS" panose="030F0702030302020204" pitchFamily="66" charset="0"/>
              </a:rPr>
              <a:t> with residue </a:t>
            </a:r>
            <a:r>
              <a:rPr lang="en-US" altLang="it-IT" sz="2400" i="1" dirty="0">
                <a:latin typeface="Comic Sans MS" panose="030F0702030302020204" pitchFamily="66" charset="0"/>
              </a:rPr>
              <a:t>j: s(</a:t>
            </a:r>
            <a:r>
              <a:rPr lang="en-US" altLang="it-IT" sz="2400" i="1" dirty="0" err="1">
                <a:latin typeface="Comic Sans MS" panose="030F0702030302020204" pitchFamily="66" charset="0"/>
              </a:rPr>
              <a:t>i,j</a:t>
            </a:r>
            <a:r>
              <a:rPr lang="en-US" altLang="it-IT" sz="2400" i="1" dirty="0">
                <a:latin typeface="Comic Sans MS" panose="030F0702030302020204" pitchFamily="66" charset="0"/>
              </a:rPr>
              <a:t>) </a:t>
            </a:r>
            <a:r>
              <a:rPr lang="en-US" altLang="it-IT" sz="2400" dirty="0">
                <a:latin typeface="Comic Sans MS" panose="030F0702030302020204" pitchFamily="66" charset="0"/>
              </a:rPr>
              <a:t>[Substitution matrix] ,</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the score of the two aligned sequences can be computed as the sum of substitution scores over the alignment length</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NB: it assume strong independence among the alignment positions</a:t>
            </a:r>
          </a:p>
        </p:txBody>
      </p:sp>
      <p:graphicFrame>
        <p:nvGraphicFramePr>
          <p:cNvPr id="43012" name="Object 4"/>
          <p:cNvGraphicFramePr>
            <a:graphicFrameLocks noChangeAspect="1"/>
          </p:cNvGraphicFramePr>
          <p:nvPr>
            <p:extLst>
              <p:ext uri="{D42A27DB-BD31-4B8C-83A1-F6EECF244321}">
                <p14:modId xmlns:p14="http://schemas.microsoft.com/office/powerpoint/2010/main" val="3320521545"/>
              </p:ext>
            </p:extLst>
          </p:nvPr>
        </p:nvGraphicFramePr>
        <p:xfrm>
          <a:off x="1136650" y="5135563"/>
          <a:ext cx="5686425" cy="817562"/>
        </p:xfrm>
        <a:graphic>
          <a:graphicData uri="http://schemas.openxmlformats.org/presentationml/2006/ole">
            <mc:AlternateContent xmlns:mc="http://schemas.openxmlformats.org/markup-compatibility/2006">
              <mc:Choice xmlns:v="urn:schemas-microsoft-com:vml" Requires="v">
                <p:oleObj spid="_x0000_s43035" name="Equazione" r:id="rId3" imgW="2476440" imgH="355320" progId="Equation.3">
                  <p:embed/>
                </p:oleObj>
              </mc:Choice>
              <mc:Fallback>
                <p:oleObj name="Equazione" r:id="rId3" imgW="2476440" imgH="355320" progId="Equation.3">
                  <p:embed/>
                  <p:pic>
                    <p:nvPicPr>
                      <p:cNvPr id="0" name="Object 4"/>
                      <p:cNvPicPr>
                        <a:picLocks noChangeAspect="1" noChangeArrowheads="1"/>
                      </p:cNvPicPr>
                      <p:nvPr/>
                    </p:nvPicPr>
                    <p:blipFill>
                      <a:blip r:embed="rId4"/>
                      <a:srcRect/>
                      <a:stretch>
                        <a:fillRect/>
                      </a:stretch>
                    </p:blipFill>
                    <p:spPr bwMode="auto">
                      <a:xfrm>
                        <a:off x="1136650" y="5135563"/>
                        <a:ext cx="5686425" cy="8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228600" y="0"/>
            <a:ext cx="8610600" cy="830997"/>
          </a:xfrm>
          <a:prstGeom prst="rect">
            <a:avLst/>
          </a:prstGeom>
          <a:noFill/>
          <a:ln w="9525">
            <a:noFill/>
            <a:miter lim="800000"/>
            <a:headEnd/>
            <a:tailEnd/>
          </a:ln>
          <a:effectLst/>
        </p:spPr>
        <p:txBody>
          <a:bodyPr>
            <a:spAutoFit/>
          </a:bodyPr>
          <a:lstStyle/>
          <a:p>
            <a:pPr algn="ctr">
              <a:defRPr/>
            </a:pPr>
            <a:r>
              <a:rPr lang="en-US" b="1" dirty="0">
                <a:solidFill>
                  <a:srgbClr val="CC0000"/>
                </a:solidFill>
                <a:effectLst>
                  <a:outerShdw blurRad="38100" dist="38100" dir="2700000" algn="tl">
                    <a:srgbClr val="C0C0C0"/>
                  </a:outerShdw>
                </a:effectLst>
                <a:latin typeface="Comic Sans MS" pitchFamily="66" charset="0"/>
              </a:rPr>
              <a:t>How to derive substitution scores?</a:t>
            </a:r>
          </a:p>
          <a:p>
            <a:pPr algn="ctr">
              <a:defRPr/>
            </a:pPr>
            <a:r>
              <a:rPr lang="en-US" b="1" dirty="0">
                <a:solidFill>
                  <a:srgbClr val="CC0000"/>
                </a:solidFill>
                <a:effectLst>
                  <a:outerShdw blurRad="38100" dist="38100" dir="2700000" algn="tl">
                    <a:srgbClr val="C0C0C0"/>
                  </a:outerShdw>
                </a:effectLst>
                <a:latin typeface="Comic Sans MS" pitchFamily="66" charset="0"/>
              </a:rPr>
              <a:t>1) Identity matrix</a:t>
            </a:r>
          </a:p>
        </p:txBody>
      </p:sp>
      <p:sp>
        <p:nvSpPr>
          <p:cNvPr id="2" name="Rettangolo 1"/>
          <p:cNvSpPr/>
          <p:nvPr/>
        </p:nvSpPr>
        <p:spPr>
          <a:xfrm>
            <a:off x="1115616" y="1556792"/>
            <a:ext cx="2173993" cy="1200329"/>
          </a:xfrm>
          <a:prstGeom prst="rect">
            <a:avLst/>
          </a:prstGeom>
        </p:spPr>
        <p:txBody>
          <a:bodyPr wrap="none">
            <a:spAutoFit/>
          </a:bodyPr>
          <a:lstStyle/>
          <a:p>
            <a:r>
              <a:rPr lang="en-US" altLang="it-IT" i="1" dirty="0">
                <a:latin typeface="Comic Sans MS" panose="030F0702030302020204" pitchFamily="66" charset="0"/>
              </a:rPr>
              <a:t>s(</a:t>
            </a:r>
            <a:r>
              <a:rPr lang="en-US" altLang="it-IT" i="1" dirty="0" err="1">
                <a:latin typeface="Comic Sans MS" panose="030F0702030302020204" pitchFamily="66" charset="0"/>
              </a:rPr>
              <a:t>i,j</a:t>
            </a:r>
            <a:r>
              <a:rPr lang="en-US" altLang="it-IT" i="1" dirty="0">
                <a:latin typeface="Comic Sans MS" panose="030F0702030302020204" pitchFamily="66" charset="0"/>
              </a:rPr>
              <a:t>) = 1 if </a:t>
            </a:r>
            <a:r>
              <a:rPr lang="en-US" altLang="it-IT" i="1" dirty="0" err="1">
                <a:latin typeface="Comic Sans MS" panose="030F0702030302020204" pitchFamily="66" charset="0"/>
              </a:rPr>
              <a:t>i</a:t>
            </a:r>
            <a:r>
              <a:rPr lang="en-US" altLang="it-IT" i="1" dirty="0">
                <a:latin typeface="Comic Sans MS" panose="030F0702030302020204" pitchFamily="66" charset="0"/>
              </a:rPr>
              <a:t>=j</a:t>
            </a:r>
          </a:p>
          <a:p>
            <a:r>
              <a:rPr lang="en-US" altLang="it-IT" i="1" dirty="0">
                <a:latin typeface="Comic Sans MS" panose="030F0702030302020204" pitchFamily="66" charset="0"/>
              </a:rPr>
              <a:t>s(</a:t>
            </a:r>
            <a:r>
              <a:rPr lang="en-US" altLang="it-IT" i="1" dirty="0" err="1">
                <a:latin typeface="Comic Sans MS" panose="030F0702030302020204" pitchFamily="66" charset="0"/>
              </a:rPr>
              <a:t>i,j</a:t>
            </a:r>
            <a:r>
              <a:rPr lang="en-US" altLang="it-IT" i="1" dirty="0">
                <a:latin typeface="Comic Sans MS" panose="030F0702030302020204" pitchFamily="66" charset="0"/>
              </a:rPr>
              <a:t>) = 0 if </a:t>
            </a:r>
            <a:r>
              <a:rPr lang="en-US" altLang="it-IT" i="1" dirty="0" err="1">
                <a:latin typeface="Comic Sans MS" panose="030F0702030302020204" pitchFamily="66" charset="0"/>
              </a:rPr>
              <a:t>i</a:t>
            </a:r>
            <a:r>
              <a:rPr lang="en-US" altLang="it-IT" i="1" dirty="0">
                <a:latin typeface="Comic Sans MS" panose="030F0702030302020204" pitchFamily="66" charset="0"/>
              </a:rPr>
              <a:t>=j</a:t>
            </a:r>
          </a:p>
          <a:p>
            <a:endParaRPr lang="it-IT" dirty="0"/>
          </a:p>
        </p:txBody>
      </p:sp>
      <p:sp>
        <p:nvSpPr>
          <p:cNvPr id="3" name="Rettangolo 2"/>
          <p:cNvSpPr/>
          <p:nvPr/>
        </p:nvSpPr>
        <p:spPr>
          <a:xfrm>
            <a:off x="683568" y="2852936"/>
            <a:ext cx="6030416" cy="1200329"/>
          </a:xfrm>
          <a:prstGeom prst="rect">
            <a:avLst/>
          </a:prstGeom>
        </p:spPr>
        <p:txBody>
          <a:bodyPr wrap="square">
            <a:spAutoFit/>
          </a:bodyPr>
          <a:lstStyle/>
          <a:p>
            <a:pPr algn="just"/>
            <a:r>
              <a:rPr lang="en-US" altLang="it-IT" dirty="0">
                <a:latin typeface="Comic Sans MS" panose="030F0702030302020204" pitchFamily="66" charset="0"/>
              </a:rPr>
              <a:t>		A:	</a:t>
            </a:r>
            <a:r>
              <a:rPr lang="en-US" altLang="it-IT" dirty="0">
                <a:latin typeface="Courier New" panose="02070309020205020404" pitchFamily="49" charset="0"/>
              </a:rPr>
              <a:t>ALASVLIRLITRLYP </a:t>
            </a:r>
          </a:p>
          <a:p>
            <a:pPr algn="just"/>
            <a:r>
              <a:rPr lang="en-US" altLang="it-IT" dirty="0">
                <a:latin typeface="Courier New" panose="02070309020205020404" pitchFamily="49" charset="0"/>
              </a:rPr>
              <a:t>		</a:t>
            </a:r>
            <a:r>
              <a:rPr lang="en-US" altLang="it-IT" dirty="0">
                <a:latin typeface="Comic Sans MS" panose="030F0702030302020204" pitchFamily="66" charset="0"/>
              </a:rPr>
              <a:t>B:</a:t>
            </a:r>
            <a:r>
              <a:rPr lang="en-US" altLang="it-IT" dirty="0">
                <a:latin typeface="Courier New" panose="02070309020205020404" pitchFamily="49" charset="0"/>
              </a:rPr>
              <a:t>	ASAVHLNRLITRLYP</a:t>
            </a:r>
          </a:p>
          <a:p>
            <a:pPr algn="just"/>
            <a:r>
              <a:rPr lang="en-US" altLang="it-IT" dirty="0">
                <a:latin typeface="Courier New" panose="02070309020205020404" pitchFamily="49" charset="0"/>
              </a:rPr>
              <a:t>			101001011111111</a:t>
            </a:r>
          </a:p>
        </p:txBody>
      </p:sp>
      <p:graphicFrame>
        <p:nvGraphicFramePr>
          <p:cNvPr id="6" name="Object 4"/>
          <p:cNvGraphicFramePr>
            <a:graphicFrameLocks noChangeAspect="1"/>
          </p:cNvGraphicFramePr>
          <p:nvPr>
            <p:extLst>
              <p:ext uri="{D42A27DB-BD31-4B8C-83A1-F6EECF244321}">
                <p14:modId xmlns:p14="http://schemas.microsoft.com/office/powerpoint/2010/main" val="3945146118"/>
              </p:ext>
            </p:extLst>
          </p:nvPr>
        </p:nvGraphicFramePr>
        <p:xfrm>
          <a:off x="1835696" y="4365104"/>
          <a:ext cx="3937000" cy="466725"/>
        </p:xfrm>
        <a:graphic>
          <a:graphicData uri="http://schemas.openxmlformats.org/presentationml/2006/ole">
            <mc:AlternateContent xmlns:mc="http://schemas.openxmlformats.org/markup-compatibility/2006">
              <mc:Choice xmlns:v="urn:schemas-microsoft-com:vml" Requires="v">
                <p:oleObj spid="_x0000_s121875" name="Equazione" r:id="rId3" imgW="1714320" imgH="203040" progId="Equation.3">
                  <p:embed/>
                </p:oleObj>
              </mc:Choice>
              <mc:Fallback>
                <p:oleObj name="Equazione" r:id="rId3" imgW="1714320" imgH="203040" progId="Equation.3">
                  <p:embed/>
                  <p:pic>
                    <p:nvPicPr>
                      <p:cNvPr id="0" name=""/>
                      <p:cNvPicPr>
                        <a:picLocks noChangeAspect="1" noChangeArrowheads="1"/>
                      </p:cNvPicPr>
                      <p:nvPr/>
                    </p:nvPicPr>
                    <p:blipFill>
                      <a:blip r:embed="rId4"/>
                      <a:srcRect/>
                      <a:stretch>
                        <a:fillRect/>
                      </a:stretch>
                    </p:blipFill>
                    <p:spPr bwMode="auto">
                      <a:xfrm>
                        <a:off x="1835696" y="4365104"/>
                        <a:ext cx="3937000"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Rettangolo 4"/>
          <p:cNvSpPr/>
          <p:nvPr/>
        </p:nvSpPr>
        <p:spPr>
          <a:xfrm>
            <a:off x="536943" y="5373216"/>
            <a:ext cx="7071167" cy="1200329"/>
          </a:xfrm>
          <a:prstGeom prst="rect">
            <a:avLst/>
          </a:prstGeom>
        </p:spPr>
        <p:txBody>
          <a:bodyPr wrap="none">
            <a:spAutoFit/>
          </a:bodyPr>
          <a:lstStyle/>
          <a:p>
            <a:r>
              <a:rPr lang="en-US" altLang="it-IT" dirty="0">
                <a:latin typeface="Comic Sans MS" panose="030F0702030302020204" pitchFamily="66" charset="0"/>
              </a:rPr>
              <a:t>All the mismatches are considered as equivalent</a:t>
            </a:r>
          </a:p>
          <a:p>
            <a:r>
              <a:rPr lang="en-US" dirty="0">
                <a:latin typeface="Comic Sans MS" panose="030F0702030302020204" pitchFamily="66" charset="0"/>
              </a:rPr>
              <a:t>Is it realistic for proteins? For DNA?</a:t>
            </a:r>
          </a:p>
          <a:p>
            <a:r>
              <a:rPr lang="en-US" dirty="0">
                <a:latin typeface="Comic Sans MS" panose="030F0702030302020204" pitchFamily="66" charset="0"/>
              </a:rPr>
              <a:t>Alternatives?</a:t>
            </a:r>
            <a:endParaRPr lang="it-IT" dirty="0"/>
          </a:p>
        </p:txBody>
      </p:sp>
    </p:spTree>
    <p:extLst>
      <p:ext uri="{BB962C8B-B14F-4D97-AF65-F5344CB8AC3E}">
        <p14:creationId xmlns:p14="http://schemas.microsoft.com/office/powerpoint/2010/main" val="3575251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268760"/>
            <a:ext cx="7305675" cy="401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2"/>
          <p:cNvSpPr txBox="1">
            <a:spLocks noChangeArrowheads="1"/>
          </p:cNvSpPr>
          <p:nvPr/>
        </p:nvSpPr>
        <p:spPr bwMode="auto">
          <a:xfrm>
            <a:off x="228600" y="0"/>
            <a:ext cx="8610600" cy="830997"/>
          </a:xfrm>
          <a:prstGeom prst="rect">
            <a:avLst/>
          </a:prstGeom>
          <a:noFill/>
          <a:ln w="9525">
            <a:noFill/>
            <a:miter lim="800000"/>
            <a:headEnd/>
            <a:tailEnd/>
          </a:ln>
          <a:effectLst/>
        </p:spPr>
        <p:txBody>
          <a:bodyPr>
            <a:spAutoFit/>
          </a:bodyPr>
          <a:lstStyle/>
          <a:p>
            <a:pPr algn="ctr">
              <a:defRPr/>
            </a:pPr>
            <a:r>
              <a:rPr lang="en-US" b="1" dirty="0">
                <a:solidFill>
                  <a:srgbClr val="CC0000"/>
                </a:solidFill>
                <a:effectLst>
                  <a:outerShdw blurRad="38100" dist="38100" dir="2700000" algn="tl">
                    <a:srgbClr val="C0C0C0"/>
                  </a:outerShdw>
                </a:effectLst>
                <a:latin typeface="Comic Sans MS" pitchFamily="66" charset="0"/>
              </a:rPr>
              <a:t>How to derive substitution scores?</a:t>
            </a:r>
          </a:p>
          <a:p>
            <a:pPr algn="ctr">
              <a:defRPr/>
            </a:pPr>
            <a:r>
              <a:rPr lang="en-US" b="1" dirty="0">
                <a:solidFill>
                  <a:srgbClr val="CC0000"/>
                </a:solidFill>
                <a:effectLst>
                  <a:outerShdw blurRad="38100" dist="38100" dir="2700000" algn="tl">
                    <a:srgbClr val="C0C0C0"/>
                  </a:outerShdw>
                </a:effectLst>
                <a:latin typeface="Comic Sans MS" pitchFamily="66" charset="0"/>
              </a:rPr>
              <a:t>1) Physical-chemical characteristics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p:cNvSpPr/>
          <p:nvPr/>
        </p:nvSpPr>
        <p:spPr>
          <a:xfrm>
            <a:off x="179512" y="1340768"/>
            <a:ext cx="10729192" cy="4616648"/>
          </a:xfrm>
          <a:prstGeom prst="rect">
            <a:avLst/>
          </a:prstGeom>
        </p:spPr>
        <p:txBody>
          <a:bodyPr wrap="square">
            <a:spAutoFit/>
          </a:bodyPr>
          <a:lstStyle/>
          <a:p>
            <a:r>
              <a:rPr lang="it-IT" sz="1400" dirty="0"/>
              <a:t> A     8.</a:t>
            </a:r>
          </a:p>
          <a:p>
            <a:r>
              <a:rPr lang="it-IT" sz="1400" dirty="0"/>
              <a:t> R     2.      8.</a:t>
            </a:r>
          </a:p>
          <a:p>
            <a:r>
              <a:rPr lang="it-IT" sz="1400" dirty="0"/>
              <a:t> N     3.      3.      8.</a:t>
            </a:r>
          </a:p>
          <a:p>
            <a:r>
              <a:rPr lang="it-IT" sz="1400" dirty="0"/>
              <a:t> D     3.      1.      5.      8.</a:t>
            </a:r>
          </a:p>
          <a:p>
            <a:r>
              <a:rPr lang="it-IT" sz="1400" dirty="0"/>
              <a:t> C     1.      1.      1.      1.      9.</a:t>
            </a:r>
          </a:p>
          <a:p>
            <a:r>
              <a:rPr lang="it-IT" sz="1400" dirty="0"/>
              <a:t> Q     3.      5.      4.      4.      0.      8.</a:t>
            </a:r>
          </a:p>
          <a:p>
            <a:r>
              <a:rPr lang="it-IT" sz="1400" dirty="0"/>
              <a:t> E     4.      3.      4.      5.      0.      5.      8.</a:t>
            </a:r>
          </a:p>
          <a:p>
            <a:r>
              <a:rPr lang="it-IT" sz="1400" dirty="0"/>
              <a:t> G     3.      3.      3.      3.      1.      2.      3.      8.</a:t>
            </a:r>
          </a:p>
          <a:p>
            <a:r>
              <a:rPr lang="it-IT" sz="1400" dirty="0"/>
              <a:t> H     3.      5.      4.      4.      3.      4.      2.      2.      8.</a:t>
            </a:r>
          </a:p>
          <a:p>
            <a:r>
              <a:rPr lang="it-IT" sz="1400" dirty="0"/>
              <a:t>  I     2.      1.      1.      0.      1.      0.      1.      1.      2.      8.</a:t>
            </a:r>
          </a:p>
          <a:p>
            <a:r>
              <a:rPr lang="it-IT" sz="1400" dirty="0"/>
              <a:t>  L    2.      2.      1.      1.      0.      3.      1.      1.      2.      5.      8.</a:t>
            </a:r>
          </a:p>
          <a:p>
            <a:r>
              <a:rPr lang="it-IT" sz="1400" dirty="0"/>
              <a:t>  K    3.      5.      4.      3.      0.      4.      4.      3.      4.      1.      2.      8.</a:t>
            </a:r>
          </a:p>
          <a:p>
            <a:r>
              <a:rPr lang="it-IT" sz="1400" dirty="0"/>
              <a:t>  M   3.      1.      2.      2.      3.      3.      1.      1.      3.      5.      6.      1.      8.</a:t>
            </a:r>
          </a:p>
          <a:p>
            <a:r>
              <a:rPr lang="it-IT" sz="1400" dirty="0"/>
              <a:t>  F    1.      1.      0.      1.      0.      0.      0.      0.      4.      3.      5.      0.      5.      9.</a:t>
            </a:r>
          </a:p>
          <a:p>
            <a:r>
              <a:rPr lang="it-IT" sz="1400" dirty="0"/>
              <a:t>  P    4.      3.      1.      3.      0.      3.      4.      3.      3.      1.      1.      3.      1.      1.      8.</a:t>
            </a:r>
          </a:p>
          <a:p>
            <a:r>
              <a:rPr lang="it-IT" sz="1400" dirty="0"/>
              <a:t>  S    4.      4.      5.      3.      2.      4.      4.      3.      3.      2.      2.      3.      2.      2.      3.      8.</a:t>
            </a:r>
          </a:p>
          <a:p>
            <a:r>
              <a:rPr lang="it-IT" sz="1400" dirty="0"/>
              <a:t>  T    3.      3.      3.      3.      2.      3.      4.      2.      4.      3.      3.      3.      3.      1.      3.      5.      8.</a:t>
            </a:r>
          </a:p>
          <a:p>
            <a:r>
              <a:rPr lang="it-IT" sz="1400" dirty="0"/>
              <a:t>  W   1.      3.      0.      0.      2.      2.      1.      1.      3.      3.      3.      1.      1.      6.      0.      3.      2.      9.</a:t>
            </a:r>
          </a:p>
          <a:p>
            <a:r>
              <a:rPr lang="it-IT" sz="1400" dirty="0"/>
              <a:t>   Y   1.      2.      2.      1.      1.      1.      2.      0.      4.      3.      3.      1.      2.      6.      0.      3.      1.      6.      9.</a:t>
            </a:r>
          </a:p>
          <a:p>
            <a:r>
              <a:rPr lang="it-IT" sz="1400" dirty="0"/>
              <a:t>   V   3.      2.      1.      1.      1.      2.      2.      2.      2.      5.      5.      2.      4.      3.      2.      2.      3.      2.      3.      8.</a:t>
            </a:r>
          </a:p>
          <a:p>
            <a:r>
              <a:rPr lang="it-IT" sz="1400" dirty="0"/>
              <a:t>        A       R       N      D      C      Q       E      G      H       I       L       K      M     F       P      S       T       W      Y      V</a:t>
            </a:r>
          </a:p>
        </p:txBody>
      </p:sp>
      <p:sp>
        <p:nvSpPr>
          <p:cNvPr id="6" name="Rectangle 4"/>
          <p:cNvSpPr>
            <a:spLocks noChangeArrowheads="1"/>
          </p:cNvSpPr>
          <p:nvPr/>
        </p:nvSpPr>
        <p:spPr bwMode="auto">
          <a:xfrm>
            <a:off x="0" y="-2231"/>
            <a:ext cx="8829661" cy="461665"/>
          </a:xfrm>
          <a:prstGeom prst="rect">
            <a:avLst/>
          </a:prstGeom>
          <a:solidFill>
            <a:srgbClr val="FFFFFF"/>
          </a:solidFill>
          <a:ln>
            <a:noFill/>
          </a:ln>
          <a:effectLst>
            <a:prstShdw prst="shdw17" dist="17961" dir="2700000">
              <a:srgbClr val="FFFFFF">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b="1" i="0" u="none" strike="noStrike" cap="none" normalizeH="0" baseline="0" dirty="0">
                <a:ln>
                  <a:noFill/>
                </a:ln>
                <a:solidFill>
                  <a:srgbClr val="FF0000"/>
                </a:solidFill>
                <a:effectLst/>
                <a:latin typeface="Comic Sans MS" panose="030F0702030302020204" pitchFamily="66" charset="0"/>
              </a:rPr>
              <a:t>The </a:t>
            </a:r>
            <a:r>
              <a:rPr kumimoji="0" lang="it-IT" altLang="it-IT" b="1" i="0" u="none" strike="noStrike" cap="none" normalizeH="0" baseline="0" dirty="0" err="1">
                <a:ln>
                  <a:noFill/>
                </a:ln>
                <a:solidFill>
                  <a:srgbClr val="FF0000"/>
                </a:solidFill>
                <a:effectLst/>
                <a:latin typeface="Comic Sans MS" panose="030F0702030302020204" pitchFamily="66" charset="0"/>
              </a:rPr>
              <a:t>similarity</a:t>
            </a:r>
            <a:r>
              <a:rPr kumimoji="0" lang="it-IT" altLang="it-IT" b="1" i="0" u="none" strike="noStrike" cap="none" normalizeH="0" baseline="0" dirty="0">
                <a:ln>
                  <a:noFill/>
                </a:ln>
                <a:solidFill>
                  <a:srgbClr val="FF0000"/>
                </a:solidFill>
                <a:effectLst/>
                <a:latin typeface="Comic Sans MS" panose="030F0702030302020204" pitchFamily="66" charset="0"/>
              </a:rPr>
              <a:t> of </a:t>
            </a:r>
            <a:r>
              <a:rPr kumimoji="0" lang="it-IT" altLang="it-IT" b="1" i="0" u="none" strike="noStrike" cap="none" normalizeH="0" baseline="0" dirty="0" err="1">
                <a:ln>
                  <a:noFill/>
                </a:ln>
                <a:solidFill>
                  <a:srgbClr val="FF0000"/>
                </a:solidFill>
                <a:effectLst/>
                <a:latin typeface="Comic Sans MS" panose="030F0702030302020204" pitchFamily="66" charset="0"/>
              </a:rPr>
              <a:t>pairs</a:t>
            </a:r>
            <a:r>
              <a:rPr kumimoji="0" lang="it-IT" altLang="it-IT" b="1" i="0" u="none" strike="noStrike" cap="none" normalizeH="0" baseline="0" dirty="0">
                <a:ln>
                  <a:noFill/>
                </a:ln>
                <a:solidFill>
                  <a:srgbClr val="FF0000"/>
                </a:solidFill>
                <a:effectLst/>
                <a:latin typeface="Comic Sans MS" panose="030F0702030302020204" pitchFamily="66" charset="0"/>
              </a:rPr>
              <a:t> of amino </a:t>
            </a:r>
            <a:r>
              <a:rPr kumimoji="0" lang="it-IT" altLang="it-IT" b="1" i="0" u="none" strike="noStrike" cap="none" normalizeH="0" baseline="0" dirty="0" err="1">
                <a:ln>
                  <a:noFill/>
                </a:ln>
                <a:solidFill>
                  <a:srgbClr val="FF0000"/>
                </a:solidFill>
                <a:effectLst/>
                <a:latin typeface="Comic Sans MS" panose="030F0702030302020204" pitchFamily="66" charset="0"/>
              </a:rPr>
              <a:t>acids</a:t>
            </a:r>
            <a:r>
              <a:rPr kumimoji="0" lang="it-IT" altLang="it-IT" b="1" i="0" u="none" strike="noStrike" cap="none" normalizeH="0" baseline="0" dirty="0">
                <a:ln>
                  <a:noFill/>
                </a:ln>
                <a:solidFill>
                  <a:srgbClr val="FF0000"/>
                </a:solidFill>
                <a:effectLst/>
                <a:latin typeface="Comic Sans MS" panose="030F0702030302020204" pitchFamily="66" charset="0"/>
              </a:rPr>
              <a:t> (</a:t>
            </a:r>
            <a:r>
              <a:rPr kumimoji="0" lang="it-IT" altLang="it-IT" b="1" i="0" u="none" strike="noStrike" cap="none" normalizeH="0" baseline="0" dirty="0" err="1">
                <a:ln>
                  <a:noFill/>
                </a:ln>
                <a:solidFill>
                  <a:srgbClr val="FF0000"/>
                </a:solidFill>
                <a:effectLst/>
                <a:latin typeface="Comic Sans MS" panose="030F0702030302020204" pitchFamily="66" charset="0"/>
              </a:rPr>
              <a:t>McLachlan</a:t>
            </a:r>
            <a:r>
              <a:rPr kumimoji="0" lang="it-IT" altLang="it-IT" b="1" i="0" u="none" strike="noStrike" cap="none" normalizeH="0" baseline="0" dirty="0">
                <a:ln>
                  <a:noFill/>
                </a:ln>
                <a:solidFill>
                  <a:srgbClr val="FF0000"/>
                </a:solidFill>
                <a:effectLst/>
                <a:latin typeface="Comic Sans MS" panose="030F0702030302020204" pitchFamily="66" charset="0"/>
              </a:rPr>
              <a:t>, 1971)</a:t>
            </a:r>
            <a:r>
              <a:rPr kumimoji="0" lang="it-IT" altLang="it-IT" sz="1600" b="1" i="0" u="none" strike="noStrike" cap="none" normalizeH="0" baseline="0" dirty="0">
                <a:ln>
                  <a:noFill/>
                </a:ln>
                <a:solidFill>
                  <a:srgbClr val="FF0000"/>
                </a:solidFill>
                <a:effectLst/>
                <a:latin typeface="Comic Sans MS" panose="030F0702030302020204" pitchFamily="66" charset="0"/>
              </a:rPr>
              <a:t> </a:t>
            </a:r>
            <a:endParaRPr kumimoji="0" lang="it-IT" altLang="it-IT" sz="6600" b="1" i="0" u="none" strike="noStrike" cap="none" normalizeH="0" baseline="0" dirty="0">
              <a:ln>
                <a:noFill/>
              </a:ln>
              <a:solidFill>
                <a:srgbClr val="FF0000"/>
              </a:solidFill>
              <a:effectLst/>
              <a:latin typeface="Comic Sans MS" panose="030F0702030302020204" pitchFamily="66" charset="0"/>
            </a:endParaRPr>
          </a:p>
        </p:txBody>
      </p:sp>
      <p:sp>
        <p:nvSpPr>
          <p:cNvPr id="7" name="CasellaDiTesto 6"/>
          <p:cNvSpPr txBox="1"/>
          <p:nvPr/>
        </p:nvSpPr>
        <p:spPr>
          <a:xfrm>
            <a:off x="3851920" y="1484784"/>
            <a:ext cx="4488729" cy="830997"/>
          </a:xfrm>
          <a:prstGeom prst="rect">
            <a:avLst/>
          </a:prstGeom>
          <a:noFill/>
        </p:spPr>
        <p:txBody>
          <a:bodyPr wrap="none" rtlCol="0">
            <a:spAutoFit/>
          </a:bodyPr>
          <a:lstStyle/>
          <a:p>
            <a:r>
              <a:rPr lang="it-IT" dirty="0">
                <a:solidFill>
                  <a:srgbClr val="FF0000"/>
                </a:solidFill>
                <a:latin typeface="Comic Sans MS" pitchFamily="66" charset="0"/>
              </a:rPr>
              <a:t>Score:</a:t>
            </a:r>
          </a:p>
          <a:p>
            <a:r>
              <a:rPr lang="it-IT" dirty="0" err="1">
                <a:solidFill>
                  <a:srgbClr val="FF0000"/>
                </a:solidFill>
                <a:latin typeface="Comic Sans MS" pitchFamily="66" charset="0"/>
              </a:rPr>
              <a:t>Similar</a:t>
            </a:r>
            <a:r>
              <a:rPr lang="it-IT" dirty="0">
                <a:solidFill>
                  <a:srgbClr val="FF0000"/>
                </a:solidFill>
                <a:latin typeface="Comic Sans MS" pitchFamily="66" charset="0"/>
              </a:rPr>
              <a:t> </a:t>
            </a:r>
            <a:r>
              <a:rPr lang="it-IT" dirty="0" err="1">
                <a:solidFill>
                  <a:srgbClr val="FF0000"/>
                </a:solidFill>
                <a:latin typeface="Comic Sans MS" pitchFamily="66" charset="0"/>
              </a:rPr>
              <a:t>pairs</a:t>
            </a:r>
            <a:r>
              <a:rPr lang="it-IT" dirty="0">
                <a:solidFill>
                  <a:srgbClr val="FF0000"/>
                </a:solidFill>
                <a:latin typeface="Comic Sans MS" pitchFamily="66" charset="0"/>
              </a:rPr>
              <a:t> </a:t>
            </a:r>
            <a:r>
              <a:rPr lang="it-IT" dirty="0" err="1">
                <a:solidFill>
                  <a:srgbClr val="FF0000"/>
                </a:solidFill>
                <a:latin typeface="Comic Sans MS" pitchFamily="66" charset="0"/>
              </a:rPr>
              <a:t>have</a:t>
            </a:r>
            <a:r>
              <a:rPr lang="it-IT" dirty="0">
                <a:solidFill>
                  <a:srgbClr val="FF0000"/>
                </a:solidFill>
                <a:latin typeface="Comic Sans MS" pitchFamily="66" charset="0"/>
              </a:rPr>
              <a:t> high </a:t>
            </a:r>
            <a:r>
              <a:rPr lang="it-IT" dirty="0" err="1">
                <a:solidFill>
                  <a:srgbClr val="FF0000"/>
                </a:solidFill>
                <a:latin typeface="Comic Sans MS" pitchFamily="66" charset="0"/>
              </a:rPr>
              <a:t>values</a:t>
            </a:r>
            <a:r>
              <a:rPr lang="it-IT" dirty="0">
                <a:solidFill>
                  <a:srgbClr val="FF0000"/>
                </a:solidFill>
                <a:latin typeface="Comic Sans MS" pitchFamily="66" charset="0"/>
              </a:rPr>
              <a:t> </a:t>
            </a:r>
          </a:p>
        </p:txBody>
      </p:sp>
    </p:spTree>
    <p:extLst>
      <p:ext uri="{BB962C8B-B14F-4D97-AF65-F5344CB8AC3E}">
        <p14:creationId xmlns:p14="http://schemas.microsoft.com/office/powerpoint/2010/main" val="3860205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stretch>
            <a:fillRect/>
          </a:stretch>
        </p:blipFill>
        <p:spPr>
          <a:xfrm>
            <a:off x="145688" y="1484784"/>
            <a:ext cx="8964488" cy="3369007"/>
          </a:xfrm>
          <a:prstGeom prst="rect">
            <a:avLst/>
          </a:prstGeom>
        </p:spPr>
      </p:pic>
      <p:sp>
        <p:nvSpPr>
          <p:cNvPr id="3" name="CasellaDiTesto 2"/>
          <p:cNvSpPr txBox="1"/>
          <p:nvPr/>
        </p:nvSpPr>
        <p:spPr>
          <a:xfrm>
            <a:off x="611560" y="4077072"/>
            <a:ext cx="4339650" cy="830997"/>
          </a:xfrm>
          <a:prstGeom prst="rect">
            <a:avLst/>
          </a:prstGeom>
          <a:noFill/>
        </p:spPr>
        <p:txBody>
          <a:bodyPr wrap="none" rtlCol="0">
            <a:spAutoFit/>
          </a:bodyPr>
          <a:lstStyle/>
          <a:p>
            <a:r>
              <a:rPr lang="it-IT" dirty="0" err="1">
                <a:solidFill>
                  <a:srgbClr val="FF0000"/>
                </a:solidFill>
                <a:latin typeface="Comic Sans MS" panose="030F0702030302020204" pitchFamily="66" charset="0"/>
              </a:rPr>
              <a:t>Distance</a:t>
            </a:r>
            <a:r>
              <a:rPr lang="it-IT" dirty="0">
                <a:solidFill>
                  <a:srgbClr val="FF0000"/>
                </a:solidFill>
                <a:latin typeface="Comic Sans MS" pitchFamily="66" charset="0"/>
              </a:rPr>
              <a:t>:</a:t>
            </a:r>
          </a:p>
          <a:p>
            <a:r>
              <a:rPr lang="it-IT" dirty="0" err="1">
                <a:solidFill>
                  <a:srgbClr val="FF0000"/>
                </a:solidFill>
                <a:latin typeface="Comic Sans MS" pitchFamily="66" charset="0"/>
              </a:rPr>
              <a:t>Similar</a:t>
            </a:r>
            <a:r>
              <a:rPr lang="it-IT" dirty="0">
                <a:solidFill>
                  <a:srgbClr val="FF0000"/>
                </a:solidFill>
                <a:latin typeface="Comic Sans MS" pitchFamily="66" charset="0"/>
              </a:rPr>
              <a:t> </a:t>
            </a:r>
            <a:r>
              <a:rPr lang="it-IT" dirty="0" err="1">
                <a:solidFill>
                  <a:srgbClr val="FF0000"/>
                </a:solidFill>
                <a:latin typeface="Comic Sans MS" pitchFamily="66" charset="0"/>
              </a:rPr>
              <a:t>pairs</a:t>
            </a:r>
            <a:r>
              <a:rPr lang="it-IT" dirty="0">
                <a:solidFill>
                  <a:srgbClr val="FF0000"/>
                </a:solidFill>
                <a:latin typeface="Comic Sans MS" pitchFamily="66" charset="0"/>
              </a:rPr>
              <a:t> </a:t>
            </a:r>
            <a:r>
              <a:rPr lang="it-IT" dirty="0" err="1">
                <a:solidFill>
                  <a:srgbClr val="FF0000"/>
                </a:solidFill>
                <a:latin typeface="Comic Sans MS" pitchFamily="66" charset="0"/>
              </a:rPr>
              <a:t>have</a:t>
            </a:r>
            <a:r>
              <a:rPr lang="it-IT" dirty="0">
                <a:solidFill>
                  <a:srgbClr val="FF0000"/>
                </a:solidFill>
                <a:latin typeface="Comic Sans MS" pitchFamily="66" charset="0"/>
              </a:rPr>
              <a:t> </a:t>
            </a:r>
            <a:r>
              <a:rPr lang="it-IT" dirty="0" err="1">
                <a:solidFill>
                  <a:srgbClr val="FF0000"/>
                </a:solidFill>
                <a:latin typeface="Comic Sans MS" pitchFamily="66" charset="0"/>
              </a:rPr>
              <a:t>low</a:t>
            </a:r>
            <a:r>
              <a:rPr lang="it-IT" dirty="0">
                <a:solidFill>
                  <a:srgbClr val="FF0000"/>
                </a:solidFill>
                <a:latin typeface="Comic Sans MS" pitchFamily="66" charset="0"/>
              </a:rPr>
              <a:t> </a:t>
            </a:r>
            <a:r>
              <a:rPr lang="it-IT" dirty="0" err="1">
                <a:solidFill>
                  <a:srgbClr val="FF0000"/>
                </a:solidFill>
                <a:latin typeface="Comic Sans MS" pitchFamily="66" charset="0"/>
              </a:rPr>
              <a:t>values</a:t>
            </a:r>
            <a:r>
              <a:rPr lang="it-IT" dirty="0">
                <a:solidFill>
                  <a:srgbClr val="FF0000"/>
                </a:solidFill>
                <a:latin typeface="Comic Sans MS" pitchFamily="66" charset="0"/>
              </a:rPr>
              <a:t> </a:t>
            </a:r>
          </a:p>
        </p:txBody>
      </p:sp>
      <p:sp>
        <p:nvSpPr>
          <p:cNvPr id="4" name="Rectangle 1"/>
          <p:cNvSpPr>
            <a:spLocks noChangeArrowheads="1"/>
          </p:cNvSpPr>
          <p:nvPr/>
        </p:nvSpPr>
        <p:spPr bwMode="auto">
          <a:xfrm>
            <a:off x="0" y="-33007"/>
            <a:ext cx="6635150" cy="523220"/>
          </a:xfrm>
          <a:prstGeom prst="rect">
            <a:avLst/>
          </a:prstGeom>
          <a:solidFill>
            <a:srgbClr val="FFFFFF"/>
          </a:solidFill>
          <a:ln>
            <a:noFill/>
          </a:ln>
          <a:effectLst>
            <a:prstShdw prst="shdw17" dist="17961" dir="2700000">
              <a:srgbClr val="FFFFFF">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it-IT" altLang="it-IT" sz="2800" b="1" i="0" u="none" strike="noStrike" cap="none" normalizeH="0" baseline="0">
                <a:ln>
                  <a:noFill/>
                </a:ln>
                <a:solidFill>
                  <a:srgbClr val="FF0000"/>
                </a:solidFill>
                <a:effectLst/>
                <a:latin typeface="Comic Sans MS" panose="030F0702030302020204" pitchFamily="66" charset="0"/>
              </a:rPr>
              <a:t>Chemical distance (Grantham, 1974)</a:t>
            </a:r>
            <a:r>
              <a:rPr kumimoji="0" lang="it-IT" altLang="it-IT" sz="1800" b="1" i="0" u="none" strike="noStrike" cap="none" normalizeH="0" baseline="0">
                <a:ln>
                  <a:noFill/>
                </a:ln>
                <a:solidFill>
                  <a:srgbClr val="FF0000"/>
                </a:solidFill>
                <a:effectLst/>
                <a:latin typeface="Comic Sans MS" panose="030F0702030302020204" pitchFamily="66" charset="0"/>
              </a:rPr>
              <a:t> </a:t>
            </a:r>
            <a:endParaRPr kumimoji="0" lang="it-IT" altLang="it-IT" sz="7200" b="1" i="0" u="none" strike="noStrike" cap="none" normalizeH="0" baseline="0">
              <a:ln>
                <a:noFill/>
              </a:ln>
              <a:solidFill>
                <a:srgbClr val="FF0000"/>
              </a:solidFill>
              <a:effectLst/>
              <a:latin typeface="Comic Sans MS" panose="030F0702030302020204" pitchFamily="66" charset="0"/>
            </a:endParaRPr>
          </a:p>
        </p:txBody>
      </p:sp>
    </p:spTree>
    <p:extLst>
      <p:ext uri="{BB962C8B-B14F-4D97-AF65-F5344CB8AC3E}">
        <p14:creationId xmlns:p14="http://schemas.microsoft.com/office/powerpoint/2010/main" val="3185668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2"/>
          <p:cNvSpPr txBox="1">
            <a:spLocks noChangeArrowheads="1"/>
          </p:cNvSpPr>
          <p:nvPr/>
        </p:nvSpPr>
        <p:spPr bwMode="auto">
          <a:xfrm>
            <a:off x="0" y="0"/>
            <a:ext cx="9144000" cy="830997"/>
          </a:xfrm>
          <a:prstGeom prst="rect">
            <a:avLst/>
          </a:prstGeom>
          <a:noFill/>
          <a:ln w="9525">
            <a:noFill/>
            <a:miter lim="800000"/>
            <a:headEnd/>
            <a:tailEnd/>
          </a:ln>
          <a:effectLst/>
        </p:spPr>
        <p:txBody>
          <a:bodyPr>
            <a:spAutoFit/>
          </a:bodyPr>
          <a:lstStyle/>
          <a:p>
            <a:pPr algn="ctr">
              <a:defRPr/>
            </a:pPr>
            <a:r>
              <a:rPr lang="en-US" b="1" dirty="0">
                <a:solidFill>
                  <a:srgbClr val="CC0000"/>
                </a:solidFill>
                <a:effectLst>
                  <a:outerShdw blurRad="38100" dist="38100" dir="2700000" algn="tl">
                    <a:srgbClr val="C0C0C0"/>
                  </a:outerShdw>
                </a:effectLst>
                <a:latin typeface="Comic Sans MS" pitchFamily="66" charset="0"/>
              </a:rPr>
              <a:t>3) Substitution scores derived from known structural alignments among proteins</a:t>
            </a:r>
          </a:p>
        </p:txBody>
      </p:sp>
      <p:sp>
        <p:nvSpPr>
          <p:cNvPr id="25603" name="Rectangle 3"/>
          <p:cNvSpPr>
            <a:spLocks noChangeArrowheads="1"/>
          </p:cNvSpPr>
          <p:nvPr/>
        </p:nvSpPr>
        <p:spPr bwMode="auto">
          <a:xfrm>
            <a:off x="0" y="980728"/>
            <a:ext cx="8915400"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n-US" altLang="it-IT" sz="2400" b="1" i="1" dirty="0">
                <a:solidFill>
                  <a:schemeClr val="accent2"/>
                </a:solidFill>
                <a:latin typeface="Comic Sans MS" panose="030F0702030302020204" pitchFamily="66" charset="0"/>
              </a:rPr>
              <a:t>Given a set of good alignments it is possible to estimate the probability of the mutation between any pairs of residues</a:t>
            </a:r>
          </a:p>
          <a:p>
            <a:pPr algn="just">
              <a:spcBef>
                <a:spcPct val="0"/>
              </a:spcBef>
              <a:buFontTx/>
              <a:buNone/>
            </a:pPr>
            <a:r>
              <a:rPr lang="en-US" altLang="it-IT" sz="2400" dirty="0">
                <a:latin typeface="Comic Sans MS" panose="030F0702030302020204" pitchFamily="66" charset="0"/>
              </a:rPr>
              <a:t>Given (many) pairs of aligned sequences, we estimate the frequency of substitution </a:t>
            </a:r>
            <a:r>
              <a:rPr lang="en-US" altLang="it-IT" sz="2400" i="1" dirty="0" err="1">
                <a:latin typeface="Comic Sans MS" panose="030F0702030302020204" pitchFamily="66" charset="0"/>
              </a:rPr>
              <a:t>i</a:t>
            </a:r>
            <a:r>
              <a:rPr lang="en-US" altLang="it-IT" sz="2400" i="1" baseline="30000" dirty="0" err="1">
                <a:latin typeface="Comic Sans MS" panose="030F0702030302020204" pitchFamily="66" charset="0"/>
              </a:rPr>
              <a:t>A</a:t>
            </a:r>
            <a:r>
              <a:rPr lang="en-US" altLang="it-IT" sz="2400" dirty="0">
                <a:latin typeface="Comic Sans MS" panose="030F0702030302020204" pitchFamily="66" charset="0"/>
              </a:rPr>
              <a:t>-&gt;</a:t>
            </a:r>
            <a:r>
              <a:rPr lang="en-US" altLang="it-IT" sz="2400" i="1" dirty="0" err="1">
                <a:latin typeface="Comic Sans MS" panose="030F0702030302020204" pitchFamily="66" charset="0"/>
              </a:rPr>
              <a:t>j</a:t>
            </a:r>
            <a:r>
              <a:rPr lang="en-US" altLang="it-IT" sz="2400" i="1" baseline="30000" dirty="0" err="1">
                <a:latin typeface="Comic Sans MS" panose="030F0702030302020204" pitchFamily="66" charset="0"/>
              </a:rPr>
              <a:t>B</a:t>
            </a:r>
            <a:r>
              <a:rPr lang="en-US" altLang="it-IT" sz="2400" dirty="0">
                <a:latin typeface="Comic Sans MS" panose="030F0702030302020204" pitchFamily="66" charset="0"/>
              </a:rPr>
              <a:t> or </a:t>
            </a:r>
            <a:r>
              <a:rPr lang="en-US" altLang="it-IT" sz="2400" i="1" dirty="0" err="1">
                <a:latin typeface="Comic Sans MS" panose="030F0702030302020204" pitchFamily="66" charset="0"/>
              </a:rPr>
              <a:t>i</a:t>
            </a:r>
            <a:r>
              <a:rPr lang="en-US" altLang="it-IT" sz="2400" i="1" baseline="30000" dirty="0" err="1">
                <a:latin typeface="Comic Sans MS" panose="030F0702030302020204" pitchFamily="66" charset="0"/>
              </a:rPr>
              <a:t>B</a:t>
            </a:r>
            <a:r>
              <a:rPr lang="en-US" altLang="it-IT" sz="2400" dirty="0">
                <a:latin typeface="Comic Sans MS" panose="030F0702030302020204" pitchFamily="66" charset="0"/>
              </a:rPr>
              <a:t>-&gt;</a:t>
            </a:r>
            <a:r>
              <a:rPr lang="en-US" altLang="it-IT" sz="2400" i="1" dirty="0" err="1">
                <a:latin typeface="Comic Sans MS" panose="030F0702030302020204" pitchFamily="66" charset="0"/>
              </a:rPr>
              <a:t>j</a:t>
            </a:r>
            <a:r>
              <a:rPr lang="en-US" altLang="it-IT" sz="2400" i="1" baseline="30000" dirty="0" err="1">
                <a:latin typeface="Comic Sans MS" panose="030F0702030302020204" pitchFamily="66" charset="0"/>
              </a:rPr>
              <a:t>A</a:t>
            </a:r>
            <a:r>
              <a:rPr lang="en-US" altLang="it-IT" sz="2400" dirty="0">
                <a:latin typeface="Comic Sans MS" panose="030F0702030302020204" pitchFamily="66" charset="0"/>
              </a:rPr>
              <a:t> (independently of the direction): </a:t>
            </a:r>
            <a:r>
              <a:rPr lang="en-US" altLang="it-IT" sz="2400" i="1" dirty="0" err="1">
                <a:latin typeface="Comic Sans MS" panose="030F0702030302020204" pitchFamily="66" charset="0"/>
              </a:rPr>
              <a:t>P</a:t>
            </a:r>
            <a:r>
              <a:rPr lang="en-US" altLang="it-IT" sz="2400" i="1" baseline="-25000" dirty="0" err="1">
                <a:latin typeface="Comic Sans MS" panose="030F0702030302020204" pitchFamily="66" charset="0"/>
              </a:rPr>
              <a:t>ij</a:t>
            </a:r>
            <a:endParaRPr lang="en-US" altLang="it-IT" sz="2400" dirty="0">
              <a:latin typeface="Comic Sans MS" panose="030F0702030302020204" pitchFamily="66" charset="0"/>
            </a:endParaRP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Ex:</a:t>
            </a:r>
          </a:p>
          <a:p>
            <a:pPr algn="just">
              <a:spcBef>
                <a:spcPct val="0"/>
              </a:spcBef>
              <a:buFontTx/>
              <a:buNone/>
            </a:pPr>
            <a:r>
              <a:rPr lang="en-US" altLang="it-IT" sz="2400" dirty="0">
                <a:latin typeface="Comic Sans MS" panose="030F0702030302020204" pitchFamily="66" charset="0"/>
              </a:rPr>
              <a:t>		A:	</a:t>
            </a:r>
            <a:r>
              <a:rPr lang="en-US" altLang="it-IT" sz="2400" b="1" dirty="0">
                <a:solidFill>
                  <a:schemeClr val="accent2"/>
                </a:solidFill>
                <a:latin typeface="Courier New" panose="02070309020205020404" pitchFamily="49" charset="0"/>
              </a:rPr>
              <a:t>A</a:t>
            </a:r>
            <a:r>
              <a:rPr lang="en-US" altLang="it-IT" sz="2400" dirty="0">
                <a:latin typeface="Courier New" panose="02070309020205020404" pitchFamily="49" charset="0"/>
              </a:rPr>
              <a:t>L</a:t>
            </a:r>
            <a:r>
              <a:rPr lang="en-US" altLang="it-IT" sz="2400" b="1" dirty="0">
                <a:solidFill>
                  <a:schemeClr val="accent2"/>
                </a:solidFill>
                <a:latin typeface="Courier New" panose="02070309020205020404" pitchFamily="49" charset="0"/>
              </a:rPr>
              <a:t>A</a:t>
            </a:r>
            <a:r>
              <a:rPr lang="en-US" altLang="it-IT" sz="2400" dirty="0">
                <a:latin typeface="Courier New" panose="02070309020205020404" pitchFamily="49" charset="0"/>
              </a:rPr>
              <a:t>SVLIR</a:t>
            </a:r>
            <a:r>
              <a:rPr lang="en-US" altLang="it-IT" sz="2400" b="1" dirty="0">
                <a:solidFill>
                  <a:srgbClr val="FF0000"/>
                </a:solidFill>
                <a:latin typeface="Courier New" panose="02070309020205020404" pitchFamily="49" charset="0"/>
              </a:rPr>
              <a:t>A</a:t>
            </a:r>
            <a:r>
              <a:rPr lang="en-US" altLang="it-IT" sz="2400" dirty="0">
                <a:latin typeface="Courier New" panose="02070309020205020404" pitchFamily="49" charset="0"/>
              </a:rPr>
              <a:t>ILR</a:t>
            </a:r>
            <a:r>
              <a:rPr lang="en-US" altLang="it-IT" sz="2400" b="1" dirty="0">
                <a:solidFill>
                  <a:srgbClr val="FF0000"/>
                </a:solidFill>
                <a:latin typeface="Courier New" panose="02070309020205020404" pitchFamily="49" charset="0"/>
              </a:rPr>
              <a:t>L</a:t>
            </a:r>
            <a:r>
              <a:rPr lang="en-US" altLang="it-IT" sz="2400" dirty="0">
                <a:latin typeface="Courier New" panose="02070309020205020404" pitchFamily="49" charset="0"/>
              </a:rPr>
              <a:t>YP </a:t>
            </a:r>
          </a:p>
          <a:p>
            <a:pPr>
              <a:spcBef>
                <a:spcPct val="0"/>
              </a:spcBef>
              <a:buFontTx/>
              <a:buNone/>
            </a:pPr>
            <a:r>
              <a:rPr lang="en-US" altLang="it-IT" sz="2400" dirty="0">
                <a:latin typeface="Courier New" panose="02070309020205020404" pitchFamily="49" charset="0"/>
              </a:rPr>
              <a:t>		</a:t>
            </a:r>
            <a:r>
              <a:rPr lang="en-US" altLang="it-IT" sz="2400" dirty="0">
                <a:latin typeface="Comic Sans MS" panose="030F0702030302020204" pitchFamily="66" charset="0"/>
              </a:rPr>
              <a:t>B:</a:t>
            </a:r>
            <a:r>
              <a:rPr lang="en-US" altLang="it-IT" sz="2400" dirty="0">
                <a:latin typeface="Courier New" panose="02070309020205020404" pitchFamily="49" charset="0"/>
              </a:rPr>
              <a:t>	</a:t>
            </a:r>
            <a:r>
              <a:rPr lang="en-US" altLang="it-IT" sz="2400" b="1" dirty="0">
                <a:solidFill>
                  <a:schemeClr val="accent2"/>
                </a:solidFill>
                <a:latin typeface="Courier New" panose="02070309020205020404" pitchFamily="49" charset="0"/>
              </a:rPr>
              <a:t>A</a:t>
            </a:r>
            <a:r>
              <a:rPr lang="en-US" altLang="it-IT" sz="2400" dirty="0">
                <a:latin typeface="Courier New" panose="02070309020205020404" pitchFamily="49" charset="0"/>
              </a:rPr>
              <a:t>L</a:t>
            </a:r>
            <a:r>
              <a:rPr lang="en-US" altLang="it-IT" sz="2400" b="1" dirty="0">
                <a:solidFill>
                  <a:schemeClr val="accent2"/>
                </a:solidFill>
                <a:latin typeface="Courier New" panose="02070309020205020404" pitchFamily="49" charset="0"/>
              </a:rPr>
              <a:t>A</a:t>
            </a:r>
            <a:r>
              <a:rPr lang="en-US" altLang="it-IT" sz="2400" dirty="0">
                <a:latin typeface="Courier New" panose="02070309020205020404" pitchFamily="49" charset="0"/>
              </a:rPr>
              <a:t>VLLNR</a:t>
            </a:r>
            <a:r>
              <a:rPr lang="en-US" altLang="it-IT" sz="2400" b="1" dirty="0">
                <a:solidFill>
                  <a:srgbClr val="FF0000"/>
                </a:solidFill>
                <a:latin typeface="Courier New" panose="02070309020205020404" pitchFamily="49" charset="0"/>
              </a:rPr>
              <a:t>L</a:t>
            </a:r>
            <a:r>
              <a:rPr lang="en-US" altLang="it-IT" sz="2400" dirty="0">
                <a:latin typeface="Courier New" panose="02070309020205020404" pitchFamily="49" charset="0"/>
              </a:rPr>
              <a:t>ILR</a:t>
            </a:r>
            <a:r>
              <a:rPr lang="en-US" altLang="it-IT" sz="2400" b="1" dirty="0">
                <a:solidFill>
                  <a:srgbClr val="FF0000"/>
                </a:solidFill>
                <a:latin typeface="Courier New" panose="02070309020205020404" pitchFamily="49" charset="0"/>
              </a:rPr>
              <a:t>A</a:t>
            </a:r>
            <a:r>
              <a:rPr lang="en-US" altLang="it-IT" sz="2400" dirty="0">
                <a:latin typeface="Courier New" panose="02070309020205020404" pitchFamily="49" charset="0"/>
              </a:rPr>
              <a:t>LP</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i="1" dirty="0">
                <a:latin typeface="Comic Sans MS" panose="030F0702030302020204" pitchFamily="66" charset="0"/>
              </a:rPr>
              <a:t>P</a:t>
            </a:r>
            <a:r>
              <a:rPr lang="en-US" altLang="it-IT" sz="2400" dirty="0">
                <a:latin typeface="Comic Sans MS" panose="030F0702030302020204" pitchFamily="66" charset="0"/>
              </a:rPr>
              <a:t>(</a:t>
            </a:r>
            <a:r>
              <a:rPr lang="en-US" altLang="it-IT" sz="2400" dirty="0">
                <a:solidFill>
                  <a:schemeClr val="accent2"/>
                </a:solidFill>
                <a:latin typeface="Comic Sans MS" panose="030F0702030302020204" pitchFamily="66" charset="0"/>
              </a:rPr>
              <a:t>A,A</a:t>
            </a:r>
            <a:r>
              <a:rPr lang="en-US" altLang="it-IT" sz="2400" dirty="0">
                <a:latin typeface="Comic Sans MS" panose="030F0702030302020204" pitchFamily="66"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 calcmode="lin" valueType="num">
                                      <p:cBhvr additive="base">
                                        <p:cTn id="7" dur="500" fill="hold"/>
                                        <p:tgtEl>
                                          <p:spTgt spid="256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6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5603">
                                            <p:txEl>
                                              <p:pRg st="1" end="1"/>
                                            </p:txEl>
                                          </p:spTgt>
                                        </p:tgtEl>
                                        <p:attrNameLst>
                                          <p:attrName>style.visibility</p:attrName>
                                        </p:attrNameLst>
                                      </p:cBhvr>
                                      <p:to>
                                        <p:strVal val="visible"/>
                                      </p:to>
                                    </p:set>
                                    <p:anim calcmode="lin" valueType="num">
                                      <p:cBhvr additive="base">
                                        <p:cTn id="13" dur="500" fill="hold"/>
                                        <p:tgtEl>
                                          <p:spTgt spid="2560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56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5603">
                                            <p:txEl>
                                              <p:pRg st="4" end="4"/>
                                            </p:txEl>
                                          </p:spTgt>
                                        </p:tgtEl>
                                        <p:attrNameLst>
                                          <p:attrName>style.visibility</p:attrName>
                                        </p:attrNameLst>
                                      </p:cBhvr>
                                      <p:to>
                                        <p:strVal val="visible"/>
                                      </p:to>
                                    </p:set>
                                    <p:anim calcmode="lin" valueType="num">
                                      <p:cBhvr additive="base">
                                        <p:cTn id="19" dur="500" fill="hold"/>
                                        <p:tgtEl>
                                          <p:spTgt spid="25603">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5603">
                                            <p:txEl>
                                              <p:pRg st="4" end="4"/>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5603">
                                            <p:txEl>
                                              <p:pRg st="5" end="5"/>
                                            </p:txEl>
                                          </p:spTgt>
                                        </p:tgtEl>
                                        <p:attrNameLst>
                                          <p:attrName>style.visibility</p:attrName>
                                        </p:attrNameLst>
                                      </p:cBhvr>
                                      <p:to>
                                        <p:strVal val="visible"/>
                                      </p:to>
                                    </p:set>
                                    <p:anim calcmode="lin" valueType="num">
                                      <p:cBhvr additive="base">
                                        <p:cTn id="23" dur="500" fill="hold"/>
                                        <p:tgtEl>
                                          <p:spTgt spid="25603">
                                            <p:txEl>
                                              <p:pRg st="5" end="5"/>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25603">
                                            <p:txEl>
                                              <p:pRg st="5" end="5"/>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5603">
                                            <p:txEl>
                                              <p:pRg st="6" end="6"/>
                                            </p:txEl>
                                          </p:spTgt>
                                        </p:tgtEl>
                                        <p:attrNameLst>
                                          <p:attrName>style.visibility</p:attrName>
                                        </p:attrNameLst>
                                      </p:cBhvr>
                                      <p:to>
                                        <p:strVal val="visible"/>
                                      </p:to>
                                    </p:set>
                                    <p:anim calcmode="lin" valueType="num">
                                      <p:cBhvr additive="base">
                                        <p:cTn id="27" dur="500" fill="hold"/>
                                        <p:tgtEl>
                                          <p:spTgt spid="25603">
                                            <p:txEl>
                                              <p:pRg st="6" end="6"/>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25603">
                                            <p:txEl>
                                              <p:pRg st="6" end="6"/>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5603">
                                            <p:txEl>
                                              <p:pRg st="8" end="8"/>
                                            </p:txEl>
                                          </p:spTgt>
                                        </p:tgtEl>
                                        <p:attrNameLst>
                                          <p:attrName>style.visibility</p:attrName>
                                        </p:attrNameLst>
                                      </p:cBhvr>
                                      <p:to>
                                        <p:strVal val="visible"/>
                                      </p:to>
                                    </p:set>
                                    <p:anim calcmode="lin" valueType="num">
                                      <p:cBhvr additive="base">
                                        <p:cTn id="31" dur="500" fill="hold"/>
                                        <p:tgtEl>
                                          <p:spTgt spid="25603">
                                            <p:txEl>
                                              <p:pRg st="8" end="8"/>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560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56BF7D2A-582F-4FD0-9EB2-848AA5CB0057}"/>
              </a:ext>
            </a:extLst>
          </p:cNvPr>
          <p:cNvPicPr>
            <a:picLocks noChangeAspect="1"/>
          </p:cNvPicPr>
          <p:nvPr/>
        </p:nvPicPr>
        <p:blipFill>
          <a:blip r:embed="rId2"/>
          <a:stretch>
            <a:fillRect/>
          </a:stretch>
        </p:blipFill>
        <p:spPr>
          <a:xfrm>
            <a:off x="16762" y="-12619"/>
            <a:ext cx="9127237" cy="6870619"/>
          </a:xfrm>
          <a:prstGeom prst="rect">
            <a:avLst/>
          </a:prstGeom>
        </p:spPr>
      </p:pic>
    </p:spTree>
    <p:extLst>
      <p:ext uri="{BB962C8B-B14F-4D97-AF65-F5344CB8AC3E}">
        <p14:creationId xmlns:p14="http://schemas.microsoft.com/office/powerpoint/2010/main" val="3331005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2"/>
          <p:cNvSpPr txBox="1">
            <a:spLocks noChangeArrowheads="1"/>
          </p:cNvSpPr>
          <p:nvPr/>
        </p:nvSpPr>
        <p:spPr bwMode="auto">
          <a:xfrm>
            <a:off x="0" y="0"/>
            <a:ext cx="9144000" cy="830263"/>
          </a:xfrm>
          <a:prstGeom prst="rect">
            <a:avLst/>
          </a:prstGeom>
          <a:noFill/>
          <a:ln w="9525">
            <a:noFill/>
            <a:miter lim="800000"/>
            <a:headEnd/>
            <a:tailEnd/>
          </a:ln>
          <a:effectLst/>
        </p:spPr>
        <p:txBody>
          <a:bodyPr>
            <a:spAutoFit/>
          </a:bodyPr>
          <a:lstStyle/>
          <a:p>
            <a:pPr algn="ctr">
              <a:defRPr/>
            </a:pPr>
            <a:r>
              <a:rPr lang="en-US" b="1" dirty="0">
                <a:solidFill>
                  <a:srgbClr val="CC0000"/>
                </a:solidFill>
                <a:effectLst>
                  <a:outerShdw blurRad="38100" dist="38100" dir="2700000" algn="tl">
                    <a:srgbClr val="C0C0C0"/>
                  </a:outerShdw>
                </a:effectLst>
                <a:latin typeface="Comic Sans MS" pitchFamily="66" charset="0"/>
              </a:rPr>
              <a:t>3) Substitution scores derived from known structural alignments among proteins</a:t>
            </a:r>
          </a:p>
        </p:txBody>
      </p:sp>
      <p:sp>
        <p:nvSpPr>
          <p:cNvPr id="46083" name="Rectangle 3"/>
          <p:cNvSpPr>
            <a:spLocks noChangeArrowheads="1"/>
          </p:cNvSpPr>
          <p:nvPr/>
        </p:nvSpPr>
        <p:spPr bwMode="auto">
          <a:xfrm>
            <a:off x="0" y="908050"/>
            <a:ext cx="89154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n-US" altLang="it-IT" sz="2400" b="1" i="1" dirty="0">
                <a:solidFill>
                  <a:schemeClr val="accent2"/>
                </a:solidFill>
                <a:latin typeface="Comic Sans MS" panose="030F0702030302020204" pitchFamily="66" charset="0"/>
              </a:rPr>
              <a:t>Given a set of good alignments it is possible </a:t>
            </a:r>
            <a:r>
              <a:rPr lang="en-US" altLang="it-IT" sz="2400" b="1" i="1" dirty="0" err="1">
                <a:solidFill>
                  <a:schemeClr val="accent2"/>
                </a:solidFill>
                <a:latin typeface="Comic Sans MS" panose="030F0702030302020204" pitchFamily="66" charset="0"/>
              </a:rPr>
              <a:t>toestimate</a:t>
            </a:r>
            <a:r>
              <a:rPr lang="en-US" altLang="it-IT" sz="2400" b="1" i="1" dirty="0">
                <a:solidFill>
                  <a:schemeClr val="accent2"/>
                </a:solidFill>
                <a:latin typeface="Comic Sans MS" panose="030F0702030302020204" pitchFamily="66" charset="0"/>
              </a:rPr>
              <a:t> the probability of the mutation between any pairs of residues</a:t>
            </a:r>
          </a:p>
          <a:p>
            <a:pPr algn="just">
              <a:spcBef>
                <a:spcPct val="0"/>
              </a:spcBef>
              <a:buFontTx/>
              <a:buNone/>
            </a:pPr>
            <a:r>
              <a:rPr lang="en-US" altLang="it-IT" sz="2400" dirty="0">
                <a:latin typeface="Comic Sans MS" panose="030F0702030302020204" pitchFamily="66" charset="0"/>
              </a:rPr>
              <a:t>Given (many) pairs of aligned sequences, we estimate the frequency of substitution </a:t>
            </a:r>
            <a:r>
              <a:rPr lang="en-US" altLang="it-IT" sz="2400" i="1" dirty="0" err="1">
                <a:latin typeface="Comic Sans MS" panose="030F0702030302020204" pitchFamily="66" charset="0"/>
              </a:rPr>
              <a:t>i</a:t>
            </a:r>
            <a:r>
              <a:rPr lang="en-US" altLang="it-IT" sz="2400" i="1" baseline="30000" dirty="0" err="1">
                <a:latin typeface="Comic Sans MS" panose="030F0702030302020204" pitchFamily="66" charset="0"/>
              </a:rPr>
              <a:t>A</a:t>
            </a:r>
            <a:r>
              <a:rPr lang="en-US" altLang="it-IT" sz="2400" dirty="0">
                <a:latin typeface="Comic Sans MS" panose="030F0702030302020204" pitchFamily="66" charset="0"/>
              </a:rPr>
              <a:t>-&gt;</a:t>
            </a:r>
            <a:r>
              <a:rPr lang="en-US" altLang="it-IT" sz="2400" i="1" dirty="0" err="1">
                <a:latin typeface="Comic Sans MS" panose="030F0702030302020204" pitchFamily="66" charset="0"/>
              </a:rPr>
              <a:t>j</a:t>
            </a:r>
            <a:r>
              <a:rPr lang="en-US" altLang="it-IT" sz="2400" i="1" baseline="30000" dirty="0" err="1">
                <a:latin typeface="Comic Sans MS" panose="030F0702030302020204" pitchFamily="66" charset="0"/>
              </a:rPr>
              <a:t>B</a:t>
            </a:r>
            <a:r>
              <a:rPr lang="en-US" altLang="it-IT" sz="2400" dirty="0">
                <a:latin typeface="Comic Sans MS" panose="030F0702030302020204" pitchFamily="66" charset="0"/>
              </a:rPr>
              <a:t> or </a:t>
            </a:r>
            <a:r>
              <a:rPr lang="en-US" altLang="it-IT" sz="2400" i="1" dirty="0" err="1">
                <a:latin typeface="Comic Sans MS" panose="030F0702030302020204" pitchFamily="66" charset="0"/>
              </a:rPr>
              <a:t>i</a:t>
            </a:r>
            <a:r>
              <a:rPr lang="en-US" altLang="it-IT" sz="2400" i="1" baseline="30000" dirty="0" err="1">
                <a:latin typeface="Comic Sans MS" panose="030F0702030302020204" pitchFamily="66" charset="0"/>
              </a:rPr>
              <a:t>B</a:t>
            </a:r>
            <a:r>
              <a:rPr lang="en-US" altLang="it-IT" sz="2400" dirty="0">
                <a:latin typeface="Comic Sans MS" panose="030F0702030302020204" pitchFamily="66" charset="0"/>
              </a:rPr>
              <a:t>-&gt;</a:t>
            </a:r>
            <a:r>
              <a:rPr lang="en-US" altLang="it-IT" sz="2400" i="1" dirty="0" err="1">
                <a:latin typeface="Comic Sans MS" panose="030F0702030302020204" pitchFamily="66" charset="0"/>
              </a:rPr>
              <a:t>j</a:t>
            </a:r>
            <a:r>
              <a:rPr lang="en-US" altLang="it-IT" sz="2400" i="1" baseline="30000" dirty="0" err="1">
                <a:latin typeface="Comic Sans MS" panose="030F0702030302020204" pitchFamily="66" charset="0"/>
              </a:rPr>
              <a:t>A</a:t>
            </a:r>
            <a:r>
              <a:rPr lang="en-US" altLang="it-IT" sz="2400" dirty="0">
                <a:latin typeface="Comic Sans MS" panose="030F0702030302020204" pitchFamily="66" charset="0"/>
              </a:rPr>
              <a:t> (independently of the direction): </a:t>
            </a:r>
            <a:r>
              <a:rPr lang="en-US" altLang="it-IT" sz="2400" i="1" dirty="0" err="1">
                <a:latin typeface="Comic Sans MS" panose="030F0702030302020204" pitchFamily="66" charset="0"/>
              </a:rPr>
              <a:t>P</a:t>
            </a:r>
            <a:r>
              <a:rPr lang="en-US" altLang="it-IT" sz="2400" i="1" baseline="-25000" dirty="0" err="1">
                <a:latin typeface="Comic Sans MS" panose="030F0702030302020204" pitchFamily="66" charset="0"/>
              </a:rPr>
              <a:t>ij</a:t>
            </a:r>
            <a:endParaRPr lang="en-US" altLang="it-IT" sz="2400" dirty="0">
              <a:latin typeface="Comic Sans MS" panose="030F0702030302020204" pitchFamily="66" charset="0"/>
            </a:endParaRP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Ex:</a:t>
            </a:r>
          </a:p>
          <a:p>
            <a:pPr algn="just">
              <a:spcBef>
                <a:spcPct val="0"/>
              </a:spcBef>
              <a:buFontTx/>
              <a:buNone/>
            </a:pPr>
            <a:r>
              <a:rPr lang="en-US" altLang="it-IT" sz="2400" dirty="0">
                <a:latin typeface="Comic Sans MS" panose="030F0702030302020204" pitchFamily="66" charset="0"/>
              </a:rPr>
              <a:t>		A:	</a:t>
            </a:r>
            <a:r>
              <a:rPr lang="en-US" altLang="it-IT" sz="2400" b="1" dirty="0">
                <a:solidFill>
                  <a:schemeClr val="accent2"/>
                </a:solidFill>
                <a:latin typeface="Courier New" panose="02070309020205020404" pitchFamily="49" charset="0"/>
              </a:rPr>
              <a:t>A</a:t>
            </a:r>
            <a:r>
              <a:rPr lang="en-US" altLang="it-IT" sz="2400" dirty="0">
                <a:latin typeface="Courier New" panose="02070309020205020404" pitchFamily="49" charset="0"/>
              </a:rPr>
              <a:t>L</a:t>
            </a:r>
            <a:r>
              <a:rPr lang="en-US" altLang="it-IT" sz="2400" b="1" dirty="0">
                <a:solidFill>
                  <a:schemeClr val="accent2"/>
                </a:solidFill>
                <a:latin typeface="Courier New" panose="02070309020205020404" pitchFamily="49" charset="0"/>
              </a:rPr>
              <a:t>A</a:t>
            </a:r>
            <a:r>
              <a:rPr lang="en-US" altLang="it-IT" sz="2400" dirty="0">
                <a:latin typeface="Courier New" panose="02070309020205020404" pitchFamily="49" charset="0"/>
              </a:rPr>
              <a:t>SVLIR</a:t>
            </a:r>
            <a:r>
              <a:rPr lang="en-US" altLang="it-IT" sz="2400" b="1" dirty="0">
                <a:solidFill>
                  <a:srgbClr val="FF0000"/>
                </a:solidFill>
                <a:latin typeface="Courier New" panose="02070309020205020404" pitchFamily="49" charset="0"/>
              </a:rPr>
              <a:t>A</a:t>
            </a:r>
            <a:r>
              <a:rPr lang="en-US" altLang="it-IT" sz="2400" dirty="0">
                <a:latin typeface="Courier New" panose="02070309020205020404" pitchFamily="49" charset="0"/>
              </a:rPr>
              <a:t>ILR</a:t>
            </a:r>
            <a:r>
              <a:rPr lang="en-US" altLang="it-IT" sz="2400" b="1" dirty="0">
                <a:solidFill>
                  <a:srgbClr val="FF0000"/>
                </a:solidFill>
                <a:latin typeface="Courier New" panose="02070309020205020404" pitchFamily="49" charset="0"/>
              </a:rPr>
              <a:t>L</a:t>
            </a:r>
            <a:r>
              <a:rPr lang="en-US" altLang="it-IT" sz="2400" dirty="0">
                <a:latin typeface="Courier New" panose="02070309020205020404" pitchFamily="49" charset="0"/>
              </a:rPr>
              <a:t>YP </a:t>
            </a:r>
          </a:p>
          <a:p>
            <a:pPr>
              <a:spcBef>
                <a:spcPct val="0"/>
              </a:spcBef>
              <a:buFontTx/>
              <a:buNone/>
            </a:pPr>
            <a:r>
              <a:rPr lang="en-US" altLang="it-IT" sz="2400" dirty="0">
                <a:latin typeface="Courier New" panose="02070309020205020404" pitchFamily="49" charset="0"/>
              </a:rPr>
              <a:t>		</a:t>
            </a:r>
            <a:r>
              <a:rPr lang="en-US" altLang="it-IT" sz="2400" dirty="0">
                <a:latin typeface="Comic Sans MS" panose="030F0702030302020204" pitchFamily="66" charset="0"/>
              </a:rPr>
              <a:t>B:</a:t>
            </a:r>
            <a:r>
              <a:rPr lang="en-US" altLang="it-IT" sz="2400" dirty="0">
                <a:latin typeface="Courier New" panose="02070309020205020404" pitchFamily="49" charset="0"/>
              </a:rPr>
              <a:t>	</a:t>
            </a:r>
            <a:r>
              <a:rPr lang="en-US" altLang="it-IT" sz="2400" b="1" dirty="0">
                <a:solidFill>
                  <a:schemeClr val="accent2"/>
                </a:solidFill>
                <a:latin typeface="Courier New" panose="02070309020205020404" pitchFamily="49" charset="0"/>
              </a:rPr>
              <a:t>A</a:t>
            </a:r>
            <a:r>
              <a:rPr lang="en-US" altLang="it-IT" sz="2400" dirty="0">
                <a:latin typeface="Courier New" panose="02070309020205020404" pitchFamily="49" charset="0"/>
              </a:rPr>
              <a:t>L</a:t>
            </a:r>
            <a:r>
              <a:rPr lang="en-US" altLang="it-IT" sz="2400" b="1" dirty="0">
                <a:solidFill>
                  <a:schemeClr val="accent2"/>
                </a:solidFill>
                <a:latin typeface="Courier New" panose="02070309020205020404" pitchFamily="49" charset="0"/>
              </a:rPr>
              <a:t>A</a:t>
            </a:r>
            <a:r>
              <a:rPr lang="en-US" altLang="it-IT" sz="2400" dirty="0">
                <a:latin typeface="Courier New" panose="02070309020205020404" pitchFamily="49" charset="0"/>
              </a:rPr>
              <a:t>VLLNR</a:t>
            </a:r>
            <a:r>
              <a:rPr lang="en-US" altLang="it-IT" sz="2400" b="1" dirty="0">
                <a:solidFill>
                  <a:srgbClr val="FF0000"/>
                </a:solidFill>
                <a:latin typeface="Courier New" panose="02070309020205020404" pitchFamily="49" charset="0"/>
              </a:rPr>
              <a:t>L</a:t>
            </a:r>
            <a:r>
              <a:rPr lang="en-US" altLang="it-IT" sz="2400" dirty="0">
                <a:latin typeface="Courier New" panose="02070309020205020404" pitchFamily="49" charset="0"/>
              </a:rPr>
              <a:t>ILR</a:t>
            </a:r>
            <a:r>
              <a:rPr lang="en-US" altLang="it-IT" sz="2400" b="1" dirty="0">
                <a:solidFill>
                  <a:srgbClr val="FF0000"/>
                </a:solidFill>
                <a:latin typeface="Courier New" panose="02070309020205020404" pitchFamily="49" charset="0"/>
              </a:rPr>
              <a:t>A</a:t>
            </a:r>
            <a:r>
              <a:rPr lang="en-US" altLang="it-IT" sz="2400" dirty="0">
                <a:latin typeface="Courier New" panose="02070309020205020404" pitchFamily="49" charset="0"/>
              </a:rPr>
              <a:t>LP</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i="1" dirty="0">
                <a:latin typeface="Comic Sans MS" panose="030F0702030302020204" pitchFamily="66" charset="0"/>
              </a:rPr>
              <a:t>P</a:t>
            </a:r>
            <a:r>
              <a:rPr lang="en-US" altLang="it-IT" sz="2400" dirty="0">
                <a:latin typeface="Comic Sans MS" panose="030F0702030302020204" pitchFamily="66" charset="0"/>
              </a:rPr>
              <a:t>(</a:t>
            </a:r>
            <a:r>
              <a:rPr lang="en-US" altLang="it-IT" sz="2400" dirty="0">
                <a:solidFill>
                  <a:schemeClr val="accent2"/>
                </a:solidFill>
                <a:latin typeface="Comic Sans MS" panose="030F0702030302020204" pitchFamily="66" charset="0"/>
              </a:rPr>
              <a:t>A,A</a:t>
            </a:r>
            <a:r>
              <a:rPr lang="en-US" altLang="it-IT" sz="2400" dirty="0">
                <a:latin typeface="Comic Sans MS" panose="030F0702030302020204" pitchFamily="66" charset="0"/>
              </a:rPr>
              <a:t>)= N(A</a:t>
            </a:r>
            <a:r>
              <a:rPr lang="en-US" altLang="it-IT" sz="2400" baseline="30000" dirty="0">
                <a:latin typeface="Comic Sans MS" panose="030F0702030302020204" pitchFamily="66" charset="0"/>
              </a:rPr>
              <a:t>A</a:t>
            </a:r>
            <a:r>
              <a:rPr lang="en-US" altLang="it-IT" sz="2400" dirty="0">
                <a:latin typeface="Comic Sans MS" panose="030F0702030302020204" pitchFamily="66" charset="0"/>
              </a:rPr>
              <a:t>,A</a:t>
            </a:r>
            <a:r>
              <a:rPr lang="en-US" altLang="it-IT" sz="2400" baseline="30000" dirty="0">
                <a:latin typeface="Comic Sans MS" panose="030F0702030302020204" pitchFamily="66" charset="0"/>
              </a:rPr>
              <a:t>B</a:t>
            </a:r>
            <a:r>
              <a:rPr lang="en-US" altLang="it-IT" sz="2400" dirty="0">
                <a:latin typeface="Comic Sans MS" panose="030F0702030302020204" pitchFamily="66" charset="0"/>
              </a:rPr>
              <a:t>)/N = 2/15</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i="1" dirty="0">
                <a:latin typeface="Comic Sans MS" panose="030F0702030302020204" pitchFamily="66" charset="0"/>
              </a:rPr>
              <a:t>P</a:t>
            </a:r>
            <a:r>
              <a:rPr lang="en-US" altLang="it-IT" sz="2400" dirty="0">
                <a:latin typeface="Comic Sans MS" panose="030F0702030302020204" pitchFamily="66" charset="0"/>
              </a:rPr>
              <a:t>(</a:t>
            </a:r>
            <a:r>
              <a:rPr lang="en-US" altLang="it-IT" sz="2400" dirty="0">
                <a:solidFill>
                  <a:srgbClr val="FF0000"/>
                </a:solidFill>
                <a:latin typeface="Comic Sans MS" panose="030F0702030302020204" pitchFamily="66" charset="0"/>
              </a:rPr>
              <a:t>A,L</a:t>
            </a:r>
            <a:r>
              <a:rPr lang="en-US" altLang="it-IT" sz="2400" dirty="0">
                <a:latin typeface="Comic Sans MS" panose="030F0702030302020204" pitchFamily="66" charset="0"/>
              </a:rPr>
              <a:t>)= </a:t>
            </a:r>
            <a:r>
              <a:rPr lang="en-US" altLang="it-IT" sz="2400" i="1" dirty="0">
                <a:latin typeface="Comic Sans MS" panose="030F0702030302020204" pitchFamily="66" charset="0"/>
              </a:rPr>
              <a:t>P</a:t>
            </a:r>
            <a:r>
              <a:rPr lang="en-US" altLang="it-IT" sz="2400" dirty="0">
                <a:latin typeface="Comic Sans MS" panose="030F0702030302020204" pitchFamily="66" charset="0"/>
              </a:rPr>
              <a:t>(</a:t>
            </a:r>
            <a:r>
              <a:rPr lang="en-US" altLang="it-IT" sz="2400" dirty="0">
                <a:solidFill>
                  <a:srgbClr val="FF0000"/>
                </a:solidFill>
                <a:latin typeface="Comic Sans MS" panose="030F0702030302020204" pitchFamily="66" charset="0"/>
              </a:rPr>
              <a:t>L,A</a:t>
            </a:r>
            <a:r>
              <a:rPr lang="en-US" altLang="it-IT" sz="2400" dirty="0">
                <a:latin typeface="Comic Sans MS" panose="030F0702030302020204" pitchFamily="66" charset="0"/>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2"/>
          <p:cNvSpPr txBox="1">
            <a:spLocks noChangeArrowheads="1"/>
          </p:cNvSpPr>
          <p:nvPr/>
        </p:nvSpPr>
        <p:spPr bwMode="auto">
          <a:xfrm>
            <a:off x="0" y="0"/>
            <a:ext cx="9144000" cy="830263"/>
          </a:xfrm>
          <a:prstGeom prst="rect">
            <a:avLst/>
          </a:prstGeom>
          <a:noFill/>
          <a:ln w="9525">
            <a:noFill/>
            <a:miter lim="800000"/>
            <a:headEnd/>
            <a:tailEnd/>
          </a:ln>
          <a:effectLst/>
        </p:spPr>
        <p:txBody>
          <a:bodyPr>
            <a:spAutoFit/>
          </a:bodyPr>
          <a:lstStyle/>
          <a:p>
            <a:pPr algn="ctr">
              <a:defRPr/>
            </a:pPr>
            <a:r>
              <a:rPr lang="en-US" b="1" dirty="0">
                <a:solidFill>
                  <a:srgbClr val="CC0000"/>
                </a:solidFill>
                <a:effectLst>
                  <a:outerShdw blurRad="38100" dist="38100" dir="2700000" algn="tl">
                    <a:srgbClr val="C0C0C0"/>
                  </a:outerShdw>
                </a:effectLst>
                <a:latin typeface="Comic Sans MS" pitchFamily="66" charset="0"/>
              </a:rPr>
              <a:t>3) Substitution scores derived from known structural alignments among proteins</a:t>
            </a:r>
          </a:p>
        </p:txBody>
      </p:sp>
      <p:sp>
        <p:nvSpPr>
          <p:cNvPr id="47107" name="Rectangle 3"/>
          <p:cNvSpPr>
            <a:spLocks noChangeArrowheads="1"/>
          </p:cNvSpPr>
          <p:nvPr/>
        </p:nvSpPr>
        <p:spPr bwMode="auto">
          <a:xfrm>
            <a:off x="0" y="908050"/>
            <a:ext cx="89154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n-US" altLang="it-IT" sz="2400" b="1" i="1" dirty="0">
                <a:solidFill>
                  <a:schemeClr val="accent2"/>
                </a:solidFill>
                <a:latin typeface="Comic Sans MS" panose="030F0702030302020204" pitchFamily="66" charset="0"/>
              </a:rPr>
              <a:t>Given a set of good alignments it is possible </a:t>
            </a:r>
            <a:r>
              <a:rPr lang="en-US" altLang="it-IT" sz="2400" b="1" i="1" dirty="0" err="1">
                <a:solidFill>
                  <a:schemeClr val="accent2"/>
                </a:solidFill>
                <a:latin typeface="Comic Sans MS" panose="030F0702030302020204" pitchFamily="66" charset="0"/>
              </a:rPr>
              <a:t>toestimate</a:t>
            </a:r>
            <a:r>
              <a:rPr lang="en-US" altLang="it-IT" sz="2400" b="1" i="1" dirty="0">
                <a:solidFill>
                  <a:schemeClr val="accent2"/>
                </a:solidFill>
                <a:latin typeface="Comic Sans MS" panose="030F0702030302020204" pitchFamily="66" charset="0"/>
              </a:rPr>
              <a:t> the probability of the mutation between any pairs of residues</a:t>
            </a:r>
          </a:p>
          <a:p>
            <a:pPr algn="just">
              <a:spcBef>
                <a:spcPct val="0"/>
              </a:spcBef>
              <a:buFontTx/>
              <a:buNone/>
            </a:pPr>
            <a:r>
              <a:rPr lang="en-US" altLang="it-IT" sz="2400" dirty="0">
                <a:latin typeface="Comic Sans MS" panose="030F0702030302020204" pitchFamily="66" charset="0"/>
              </a:rPr>
              <a:t>Given (many) pairs of aligned sequences, we estimate the frequency of substitution </a:t>
            </a:r>
            <a:r>
              <a:rPr lang="en-US" altLang="it-IT" sz="2400" i="1" dirty="0" err="1">
                <a:latin typeface="Comic Sans MS" panose="030F0702030302020204" pitchFamily="66" charset="0"/>
              </a:rPr>
              <a:t>i</a:t>
            </a:r>
            <a:r>
              <a:rPr lang="en-US" altLang="it-IT" sz="2400" i="1" baseline="30000" dirty="0" err="1">
                <a:latin typeface="Comic Sans MS" panose="030F0702030302020204" pitchFamily="66" charset="0"/>
              </a:rPr>
              <a:t>A</a:t>
            </a:r>
            <a:r>
              <a:rPr lang="en-US" altLang="it-IT" sz="2400" dirty="0">
                <a:latin typeface="Comic Sans MS" panose="030F0702030302020204" pitchFamily="66" charset="0"/>
              </a:rPr>
              <a:t>-&gt;</a:t>
            </a:r>
            <a:r>
              <a:rPr lang="en-US" altLang="it-IT" sz="2400" i="1" dirty="0" err="1">
                <a:latin typeface="Comic Sans MS" panose="030F0702030302020204" pitchFamily="66" charset="0"/>
              </a:rPr>
              <a:t>j</a:t>
            </a:r>
            <a:r>
              <a:rPr lang="en-US" altLang="it-IT" sz="2400" i="1" baseline="30000" dirty="0" err="1">
                <a:latin typeface="Comic Sans MS" panose="030F0702030302020204" pitchFamily="66" charset="0"/>
              </a:rPr>
              <a:t>B</a:t>
            </a:r>
            <a:r>
              <a:rPr lang="en-US" altLang="it-IT" sz="2400" dirty="0">
                <a:latin typeface="Comic Sans MS" panose="030F0702030302020204" pitchFamily="66" charset="0"/>
              </a:rPr>
              <a:t> or </a:t>
            </a:r>
            <a:r>
              <a:rPr lang="en-US" altLang="it-IT" sz="2400" i="1" dirty="0" err="1">
                <a:latin typeface="Comic Sans MS" panose="030F0702030302020204" pitchFamily="66" charset="0"/>
              </a:rPr>
              <a:t>i</a:t>
            </a:r>
            <a:r>
              <a:rPr lang="en-US" altLang="it-IT" sz="2400" i="1" baseline="30000" dirty="0" err="1">
                <a:latin typeface="Comic Sans MS" panose="030F0702030302020204" pitchFamily="66" charset="0"/>
              </a:rPr>
              <a:t>B</a:t>
            </a:r>
            <a:r>
              <a:rPr lang="en-US" altLang="it-IT" sz="2400" dirty="0">
                <a:latin typeface="Comic Sans MS" panose="030F0702030302020204" pitchFamily="66" charset="0"/>
              </a:rPr>
              <a:t>-&gt;</a:t>
            </a:r>
            <a:r>
              <a:rPr lang="en-US" altLang="it-IT" sz="2400" i="1" dirty="0" err="1">
                <a:latin typeface="Comic Sans MS" panose="030F0702030302020204" pitchFamily="66" charset="0"/>
              </a:rPr>
              <a:t>j</a:t>
            </a:r>
            <a:r>
              <a:rPr lang="en-US" altLang="it-IT" sz="2400" i="1" baseline="30000" dirty="0" err="1">
                <a:latin typeface="Comic Sans MS" panose="030F0702030302020204" pitchFamily="66" charset="0"/>
              </a:rPr>
              <a:t>A</a:t>
            </a:r>
            <a:r>
              <a:rPr lang="en-US" altLang="it-IT" sz="2400" dirty="0">
                <a:latin typeface="Comic Sans MS" panose="030F0702030302020204" pitchFamily="66" charset="0"/>
              </a:rPr>
              <a:t> (independently of the direction): </a:t>
            </a:r>
            <a:r>
              <a:rPr lang="en-US" altLang="it-IT" sz="2400" i="1" dirty="0" err="1">
                <a:latin typeface="Comic Sans MS" panose="030F0702030302020204" pitchFamily="66" charset="0"/>
              </a:rPr>
              <a:t>P</a:t>
            </a:r>
            <a:r>
              <a:rPr lang="en-US" altLang="it-IT" sz="2400" i="1" baseline="-25000" dirty="0" err="1">
                <a:latin typeface="Comic Sans MS" panose="030F0702030302020204" pitchFamily="66" charset="0"/>
              </a:rPr>
              <a:t>ij</a:t>
            </a:r>
            <a:endParaRPr lang="en-US" altLang="it-IT" sz="2400" dirty="0">
              <a:latin typeface="Comic Sans MS" panose="030F0702030302020204" pitchFamily="66" charset="0"/>
            </a:endParaRP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Ex:</a:t>
            </a:r>
          </a:p>
          <a:p>
            <a:pPr algn="just">
              <a:spcBef>
                <a:spcPct val="0"/>
              </a:spcBef>
              <a:buFontTx/>
              <a:buNone/>
            </a:pPr>
            <a:r>
              <a:rPr lang="en-US" altLang="it-IT" sz="2400" dirty="0">
                <a:latin typeface="Comic Sans MS" panose="030F0702030302020204" pitchFamily="66" charset="0"/>
              </a:rPr>
              <a:t>		A:	</a:t>
            </a:r>
            <a:r>
              <a:rPr lang="en-US" altLang="it-IT" sz="2400" b="1" dirty="0">
                <a:solidFill>
                  <a:schemeClr val="accent2"/>
                </a:solidFill>
                <a:latin typeface="Courier New" panose="02070309020205020404" pitchFamily="49" charset="0"/>
              </a:rPr>
              <a:t>A</a:t>
            </a:r>
            <a:r>
              <a:rPr lang="en-US" altLang="it-IT" sz="2400" dirty="0">
                <a:latin typeface="Courier New" panose="02070309020205020404" pitchFamily="49" charset="0"/>
              </a:rPr>
              <a:t>L</a:t>
            </a:r>
            <a:r>
              <a:rPr lang="en-US" altLang="it-IT" sz="2400" b="1" dirty="0">
                <a:solidFill>
                  <a:schemeClr val="accent2"/>
                </a:solidFill>
                <a:latin typeface="Courier New" panose="02070309020205020404" pitchFamily="49" charset="0"/>
              </a:rPr>
              <a:t>A</a:t>
            </a:r>
            <a:r>
              <a:rPr lang="en-US" altLang="it-IT" sz="2400" dirty="0">
                <a:latin typeface="Courier New" panose="02070309020205020404" pitchFamily="49" charset="0"/>
              </a:rPr>
              <a:t>SVLIR</a:t>
            </a:r>
            <a:r>
              <a:rPr lang="en-US" altLang="it-IT" sz="2400" b="1" dirty="0">
                <a:solidFill>
                  <a:srgbClr val="FF0000"/>
                </a:solidFill>
                <a:latin typeface="Courier New" panose="02070309020205020404" pitchFamily="49" charset="0"/>
              </a:rPr>
              <a:t>A</a:t>
            </a:r>
            <a:r>
              <a:rPr lang="en-US" altLang="it-IT" sz="2400" dirty="0">
                <a:latin typeface="Courier New" panose="02070309020205020404" pitchFamily="49" charset="0"/>
              </a:rPr>
              <a:t>ILR</a:t>
            </a:r>
            <a:r>
              <a:rPr lang="en-US" altLang="it-IT" sz="2400" b="1" dirty="0">
                <a:solidFill>
                  <a:srgbClr val="FF0000"/>
                </a:solidFill>
                <a:latin typeface="Courier New" panose="02070309020205020404" pitchFamily="49" charset="0"/>
              </a:rPr>
              <a:t>L</a:t>
            </a:r>
            <a:r>
              <a:rPr lang="en-US" altLang="it-IT" sz="2400" dirty="0">
                <a:latin typeface="Courier New" panose="02070309020205020404" pitchFamily="49" charset="0"/>
              </a:rPr>
              <a:t>YP </a:t>
            </a:r>
          </a:p>
          <a:p>
            <a:pPr>
              <a:spcBef>
                <a:spcPct val="0"/>
              </a:spcBef>
              <a:buFontTx/>
              <a:buNone/>
            </a:pPr>
            <a:r>
              <a:rPr lang="en-US" altLang="it-IT" sz="2400" dirty="0">
                <a:latin typeface="Courier New" panose="02070309020205020404" pitchFamily="49" charset="0"/>
              </a:rPr>
              <a:t>		</a:t>
            </a:r>
            <a:r>
              <a:rPr lang="en-US" altLang="it-IT" sz="2400" dirty="0">
                <a:latin typeface="Comic Sans MS" panose="030F0702030302020204" pitchFamily="66" charset="0"/>
              </a:rPr>
              <a:t>B:</a:t>
            </a:r>
            <a:r>
              <a:rPr lang="en-US" altLang="it-IT" sz="2400" dirty="0">
                <a:latin typeface="Courier New" panose="02070309020205020404" pitchFamily="49" charset="0"/>
              </a:rPr>
              <a:t>	</a:t>
            </a:r>
            <a:r>
              <a:rPr lang="en-US" altLang="it-IT" sz="2400" b="1" dirty="0">
                <a:solidFill>
                  <a:schemeClr val="accent2"/>
                </a:solidFill>
                <a:latin typeface="Courier New" panose="02070309020205020404" pitchFamily="49" charset="0"/>
              </a:rPr>
              <a:t>A</a:t>
            </a:r>
            <a:r>
              <a:rPr lang="en-US" altLang="it-IT" sz="2400" dirty="0">
                <a:latin typeface="Courier New" panose="02070309020205020404" pitchFamily="49" charset="0"/>
              </a:rPr>
              <a:t>L</a:t>
            </a:r>
            <a:r>
              <a:rPr lang="en-US" altLang="it-IT" sz="2400" b="1" dirty="0">
                <a:solidFill>
                  <a:schemeClr val="accent2"/>
                </a:solidFill>
                <a:latin typeface="Courier New" panose="02070309020205020404" pitchFamily="49" charset="0"/>
              </a:rPr>
              <a:t>A</a:t>
            </a:r>
            <a:r>
              <a:rPr lang="en-US" altLang="it-IT" sz="2400" dirty="0">
                <a:latin typeface="Courier New" panose="02070309020205020404" pitchFamily="49" charset="0"/>
              </a:rPr>
              <a:t>VLLNR</a:t>
            </a:r>
            <a:r>
              <a:rPr lang="en-US" altLang="it-IT" sz="2400" b="1" dirty="0">
                <a:solidFill>
                  <a:srgbClr val="FF0000"/>
                </a:solidFill>
                <a:latin typeface="Courier New" panose="02070309020205020404" pitchFamily="49" charset="0"/>
              </a:rPr>
              <a:t>L</a:t>
            </a:r>
            <a:r>
              <a:rPr lang="en-US" altLang="it-IT" sz="2400" dirty="0">
                <a:latin typeface="Courier New" panose="02070309020205020404" pitchFamily="49" charset="0"/>
              </a:rPr>
              <a:t>ILR</a:t>
            </a:r>
            <a:r>
              <a:rPr lang="en-US" altLang="it-IT" sz="2400" b="1" dirty="0">
                <a:solidFill>
                  <a:srgbClr val="FF0000"/>
                </a:solidFill>
                <a:latin typeface="Courier New" panose="02070309020205020404" pitchFamily="49" charset="0"/>
              </a:rPr>
              <a:t>A</a:t>
            </a:r>
            <a:r>
              <a:rPr lang="en-US" altLang="it-IT" sz="2400" dirty="0">
                <a:latin typeface="Courier New" panose="02070309020205020404" pitchFamily="49" charset="0"/>
              </a:rPr>
              <a:t>LP</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i="1" dirty="0">
                <a:latin typeface="Comic Sans MS" panose="030F0702030302020204" pitchFamily="66" charset="0"/>
              </a:rPr>
              <a:t>P</a:t>
            </a:r>
            <a:r>
              <a:rPr lang="en-US" altLang="it-IT" sz="2400" dirty="0">
                <a:latin typeface="Comic Sans MS" panose="030F0702030302020204" pitchFamily="66" charset="0"/>
              </a:rPr>
              <a:t>(</a:t>
            </a:r>
            <a:r>
              <a:rPr lang="en-US" altLang="it-IT" sz="2400" dirty="0">
                <a:solidFill>
                  <a:schemeClr val="accent2"/>
                </a:solidFill>
                <a:latin typeface="Comic Sans MS" panose="030F0702030302020204" pitchFamily="66" charset="0"/>
              </a:rPr>
              <a:t>A,A</a:t>
            </a:r>
            <a:r>
              <a:rPr lang="en-US" altLang="it-IT" sz="2400" dirty="0">
                <a:latin typeface="Comic Sans MS" panose="030F0702030302020204" pitchFamily="66" charset="0"/>
              </a:rPr>
              <a:t>)= N(A</a:t>
            </a:r>
            <a:r>
              <a:rPr lang="en-US" altLang="it-IT" sz="2400" baseline="30000" dirty="0">
                <a:latin typeface="Comic Sans MS" panose="030F0702030302020204" pitchFamily="66" charset="0"/>
              </a:rPr>
              <a:t>A</a:t>
            </a:r>
            <a:r>
              <a:rPr lang="en-US" altLang="it-IT" sz="2400" dirty="0">
                <a:latin typeface="Comic Sans MS" panose="030F0702030302020204" pitchFamily="66" charset="0"/>
              </a:rPr>
              <a:t>,A</a:t>
            </a:r>
            <a:r>
              <a:rPr lang="en-US" altLang="it-IT" sz="2400" baseline="30000" dirty="0">
                <a:latin typeface="Comic Sans MS" panose="030F0702030302020204" pitchFamily="66" charset="0"/>
              </a:rPr>
              <a:t>B</a:t>
            </a:r>
            <a:r>
              <a:rPr lang="en-US" altLang="it-IT" sz="2400" dirty="0">
                <a:latin typeface="Comic Sans MS" panose="030F0702030302020204" pitchFamily="66" charset="0"/>
              </a:rPr>
              <a:t>)/N = 2/15</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i="1" dirty="0">
                <a:latin typeface="Comic Sans MS" panose="030F0702030302020204" pitchFamily="66" charset="0"/>
              </a:rPr>
              <a:t>P</a:t>
            </a:r>
            <a:r>
              <a:rPr lang="en-US" altLang="it-IT" sz="2400" dirty="0">
                <a:latin typeface="Comic Sans MS" panose="030F0702030302020204" pitchFamily="66" charset="0"/>
              </a:rPr>
              <a:t>(</a:t>
            </a:r>
            <a:r>
              <a:rPr lang="en-US" altLang="it-IT" sz="2400" dirty="0">
                <a:solidFill>
                  <a:srgbClr val="FF0000"/>
                </a:solidFill>
                <a:latin typeface="Comic Sans MS" panose="030F0702030302020204" pitchFamily="66" charset="0"/>
              </a:rPr>
              <a:t>A,L</a:t>
            </a:r>
            <a:r>
              <a:rPr lang="en-US" altLang="it-IT" sz="2400" dirty="0">
                <a:latin typeface="Comic Sans MS" panose="030F0702030302020204" pitchFamily="66" charset="0"/>
              </a:rPr>
              <a:t>)= </a:t>
            </a:r>
            <a:r>
              <a:rPr lang="en-US" altLang="it-IT" sz="2400" i="1" dirty="0">
                <a:latin typeface="Comic Sans MS" panose="030F0702030302020204" pitchFamily="66" charset="0"/>
              </a:rPr>
              <a:t>P</a:t>
            </a:r>
            <a:r>
              <a:rPr lang="en-US" altLang="it-IT" sz="2400" dirty="0">
                <a:latin typeface="Comic Sans MS" panose="030F0702030302020204" pitchFamily="66" charset="0"/>
              </a:rPr>
              <a:t>(</a:t>
            </a:r>
            <a:r>
              <a:rPr lang="en-US" altLang="it-IT" sz="2400" dirty="0">
                <a:solidFill>
                  <a:srgbClr val="FF0000"/>
                </a:solidFill>
                <a:latin typeface="Comic Sans MS" panose="030F0702030302020204" pitchFamily="66" charset="0"/>
              </a:rPr>
              <a:t>L,A</a:t>
            </a:r>
            <a:r>
              <a:rPr lang="en-US" altLang="it-IT" sz="2400" dirty="0">
                <a:latin typeface="Comic Sans MS" panose="030F0702030302020204" pitchFamily="66" charset="0"/>
              </a:rPr>
              <a:t>)= [N(L</a:t>
            </a:r>
            <a:r>
              <a:rPr lang="en-US" altLang="it-IT" sz="2400" baseline="30000" dirty="0">
                <a:latin typeface="Comic Sans MS" panose="030F0702030302020204" pitchFamily="66" charset="0"/>
              </a:rPr>
              <a:t>A</a:t>
            </a:r>
            <a:r>
              <a:rPr lang="en-US" altLang="it-IT" sz="2400" dirty="0">
                <a:latin typeface="Comic Sans MS" panose="030F0702030302020204" pitchFamily="66" charset="0"/>
              </a:rPr>
              <a:t>,A</a:t>
            </a:r>
            <a:r>
              <a:rPr lang="en-US" altLang="it-IT" sz="2400" baseline="30000" dirty="0">
                <a:latin typeface="Comic Sans MS" panose="030F0702030302020204" pitchFamily="66" charset="0"/>
              </a:rPr>
              <a:t>B</a:t>
            </a:r>
            <a:r>
              <a:rPr lang="en-US" altLang="it-IT" sz="2400" dirty="0">
                <a:latin typeface="Comic Sans MS" panose="030F0702030302020204" pitchFamily="66" charset="0"/>
              </a:rPr>
              <a:t>)+N(A</a:t>
            </a:r>
            <a:r>
              <a:rPr lang="en-US" altLang="it-IT" sz="2400" baseline="30000" dirty="0">
                <a:latin typeface="Comic Sans MS" panose="030F0702030302020204" pitchFamily="66" charset="0"/>
              </a:rPr>
              <a:t>A</a:t>
            </a:r>
            <a:r>
              <a:rPr lang="en-US" altLang="it-IT" sz="2400" dirty="0">
                <a:latin typeface="Comic Sans MS" panose="030F0702030302020204" pitchFamily="66" charset="0"/>
              </a:rPr>
              <a:t>,L</a:t>
            </a:r>
            <a:r>
              <a:rPr lang="en-US" altLang="it-IT" sz="2400" baseline="30000" dirty="0">
                <a:latin typeface="Comic Sans MS" panose="030F0702030302020204" pitchFamily="66" charset="0"/>
              </a:rPr>
              <a:t>B</a:t>
            </a:r>
            <a:r>
              <a:rPr lang="en-US" altLang="it-IT" sz="2400" dirty="0">
                <a:latin typeface="Comic Sans MS" panose="030F0702030302020204" pitchFamily="66" charset="0"/>
              </a:rPr>
              <a:t>)]/N = 2/15</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0" y="940469"/>
            <a:ext cx="8991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b="1" i="1">
                <a:solidFill>
                  <a:schemeClr val="accent2"/>
                </a:solidFill>
                <a:latin typeface="Comic Sans MS" panose="030F0702030302020204" pitchFamily="66" charset="0"/>
              </a:rPr>
              <a:t>Which is the probability that the substitution i-&gt;j is random (and so not significant)?</a:t>
            </a:r>
          </a:p>
          <a:p>
            <a:pPr>
              <a:spcBef>
                <a:spcPct val="0"/>
              </a:spcBef>
              <a:buFontTx/>
              <a:buNone/>
            </a:pPr>
            <a:endParaRPr lang="en-US" altLang="it-IT" sz="2400">
              <a:latin typeface="Comic Sans MS" panose="030F0702030302020204" pitchFamily="66" charset="0"/>
            </a:endParaRPr>
          </a:p>
        </p:txBody>
      </p:sp>
      <p:sp>
        <p:nvSpPr>
          <p:cNvPr id="120835" name="Text Box 3"/>
          <p:cNvSpPr txBox="1">
            <a:spLocks noChangeArrowheads="1"/>
          </p:cNvSpPr>
          <p:nvPr/>
        </p:nvSpPr>
        <p:spPr bwMode="auto">
          <a:xfrm>
            <a:off x="228600" y="0"/>
            <a:ext cx="8610600" cy="830997"/>
          </a:xfrm>
          <a:prstGeom prst="rect">
            <a:avLst/>
          </a:prstGeom>
          <a:noFill/>
          <a:ln w="9525">
            <a:noFill/>
            <a:miter lim="800000"/>
            <a:headEnd/>
            <a:tailEnd/>
          </a:ln>
          <a:effectLst/>
        </p:spPr>
        <p:txBody>
          <a:bodyPr>
            <a:spAutoFit/>
          </a:bodyPr>
          <a:lstStyle/>
          <a:p>
            <a:pPr algn="ctr">
              <a:defRPr/>
            </a:pPr>
            <a:r>
              <a:rPr lang="en-US" b="1" dirty="0">
                <a:solidFill>
                  <a:srgbClr val="CC0000"/>
                </a:solidFill>
                <a:effectLst>
                  <a:outerShdw blurRad="38100" dist="38100" dir="2700000" algn="tl">
                    <a:srgbClr val="C0C0C0"/>
                  </a:outerShdw>
                </a:effectLst>
                <a:latin typeface="Comic Sans MS" pitchFamily="66" charset="0"/>
              </a:rPr>
              <a:t>How to estimate whether a substitution frequency is significant?</a:t>
            </a:r>
          </a:p>
        </p:txBody>
      </p:sp>
      <p:sp>
        <p:nvSpPr>
          <p:cNvPr id="48132" name="Rectangle 4"/>
          <p:cNvSpPr>
            <a:spLocks noChangeArrowheads="1"/>
          </p:cNvSpPr>
          <p:nvPr/>
        </p:nvSpPr>
        <p:spPr bwMode="auto">
          <a:xfrm>
            <a:off x="381000" y="1931069"/>
            <a:ext cx="590391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dirty="0">
                <a:latin typeface="Comic Sans MS" panose="030F0702030302020204" pitchFamily="66" charset="0"/>
              </a:rPr>
              <a:t>1st  set of known alignments</a:t>
            </a:r>
          </a:p>
          <a:p>
            <a:pPr>
              <a:spcBef>
                <a:spcPct val="0"/>
              </a:spcBef>
              <a:buFontTx/>
              <a:buNone/>
            </a:pPr>
            <a:endParaRPr lang="en-US" altLang="it-IT" sz="2400" dirty="0">
              <a:latin typeface="Comic Sans MS" panose="030F0702030302020204" pitchFamily="66" charset="0"/>
            </a:endParaRPr>
          </a:p>
          <a:p>
            <a:pPr>
              <a:spcBef>
                <a:spcPct val="0"/>
              </a:spcBef>
              <a:buFontTx/>
              <a:buNone/>
            </a:pPr>
            <a:r>
              <a:rPr lang="en-US" altLang="it-IT" sz="2400" dirty="0">
                <a:latin typeface="Comic Sans MS" panose="030F0702030302020204" pitchFamily="66" charset="0"/>
              </a:rPr>
              <a:t>		A:	</a:t>
            </a:r>
            <a:r>
              <a:rPr lang="en-US" altLang="it-IT" sz="2400" dirty="0">
                <a:latin typeface="Courier New" panose="02070309020205020404" pitchFamily="49" charset="0"/>
              </a:rPr>
              <a:t>ALASVLIR</a:t>
            </a:r>
            <a:r>
              <a:rPr lang="en-US" altLang="it-IT" sz="2400" b="1" dirty="0">
                <a:latin typeface="Courier New" panose="02070309020205020404" pitchFamily="49" charset="0"/>
              </a:rPr>
              <a:t>A</a:t>
            </a:r>
            <a:r>
              <a:rPr lang="en-US" altLang="it-IT" sz="2400" dirty="0">
                <a:latin typeface="Courier New" panose="02070309020205020404" pitchFamily="49" charset="0"/>
              </a:rPr>
              <a:t>ILR</a:t>
            </a:r>
            <a:r>
              <a:rPr lang="en-US" altLang="it-IT" sz="2400" b="1" dirty="0">
                <a:latin typeface="Courier New" panose="02070309020205020404" pitchFamily="49" charset="0"/>
              </a:rPr>
              <a:t>L</a:t>
            </a:r>
            <a:r>
              <a:rPr lang="en-US" altLang="it-IT" sz="2400" dirty="0">
                <a:latin typeface="Courier New" panose="02070309020205020404" pitchFamily="49" charset="0"/>
              </a:rPr>
              <a:t>YP </a:t>
            </a:r>
          </a:p>
          <a:p>
            <a:pPr>
              <a:spcBef>
                <a:spcPct val="0"/>
              </a:spcBef>
              <a:buFontTx/>
              <a:buNone/>
            </a:pPr>
            <a:r>
              <a:rPr lang="en-US" altLang="it-IT" sz="2400" dirty="0">
                <a:latin typeface="Courier New" panose="02070309020205020404" pitchFamily="49" charset="0"/>
              </a:rPr>
              <a:t>		</a:t>
            </a:r>
            <a:r>
              <a:rPr lang="en-US" altLang="it-IT" sz="2400" dirty="0">
                <a:latin typeface="Comic Sans MS" panose="030F0702030302020204" pitchFamily="66" charset="0"/>
              </a:rPr>
              <a:t>B:</a:t>
            </a:r>
            <a:r>
              <a:rPr lang="en-US" altLang="it-IT" sz="2400" dirty="0">
                <a:latin typeface="Courier New" panose="02070309020205020404" pitchFamily="49" charset="0"/>
              </a:rPr>
              <a:t>	ALAVLLNR</a:t>
            </a:r>
            <a:r>
              <a:rPr lang="en-US" altLang="it-IT" sz="2400" b="1" dirty="0">
                <a:latin typeface="Courier New" panose="02070309020205020404" pitchFamily="49" charset="0"/>
              </a:rPr>
              <a:t>L</a:t>
            </a:r>
            <a:r>
              <a:rPr lang="en-US" altLang="it-IT" sz="2400" dirty="0">
                <a:latin typeface="Courier New" panose="02070309020205020404" pitchFamily="49" charset="0"/>
              </a:rPr>
              <a:t>ILR</a:t>
            </a:r>
            <a:r>
              <a:rPr lang="en-US" altLang="it-IT" sz="2400" b="1" dirty="0">
                <a:latin typeface="Courier New" panose="02070309020205020404" pitchFamily="49" charset="0"/>
              </a:rPr>
              <a:t>A</a:t>
            </a:r>
            <a:r>
              <a:rPr lang="en-US" altLang="it-IT" sz="2400" dirty="0">
                <a:latin typeface="Courier New" panose="02070309020205020404" pitchFamily="49" charset="0"/>
              </a:rPr>
              <a:t>LP</a:t>
            </a:r>
          </a:p>
        </p:txBody>
      </p:sp>
      <p:sp>
        <p:nvSpPr>
          <p:cNvPr id="48133" name="Rectangle 6"/>
          <p:cNvSpPr>
            <a:spLocks noChangeArrowheads="1"/>
          </p:cNvSpPr>
          <p:nvPr/>
        </p:nvSpPr>
        <p:spPr bwMode="auto">
          <a:xfrm>
            <a:off x="381000" y="3486819"/>
            <a:ext cx="59039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dirty="0">
                <a:latin typeface="Comic Sans MS" panose="030F0702030302020204" pitchFamily="66" charset="0"/>
              </a:rPr>
              <a:t>2nd set of known alignments</a:t>
            </a:r>
          </a:p>
          <a:p>
            <a:pPr>
              <a:spcBef>
                <a:spcPct val="0"/>
              </a:spcBef>
              <a:buFontTx/>
              <a:buNone/>
            </a:pPr>
            <a:r>
              <a:rPr lang="en-US" altLang="it-IT" sz="2400" dirty="0">
                <a:latin typeface="Comic Sans MS" panose="030F0702030302020204" pitchFamily="66" charset="0"/>
              </a:rPr>
              <a:t>		A:	</a:t>
            </a:r>
            <a:r>
              <a:rPr lang="en-US" altLang="it-IT" sz="2400" dirty="0">
                <a:latin typeface="Courier New" panose="02070309020205020404" pitchFamily="49" charset="0"/>
              </a:rPr>
              <a:t>L</a:t>
            </a:r>
            <a:r>
              <a:rPr lang="en-US" altLang="it-IT" sz="2400" b="1" dirty="0">
                <a:latin typeface="Courier New" panose="02070309020205020404" pitchFamily="49" charset="0"/>
              </a:rPr>
              <a:t>L</a:t>
            </a:r>
            <a:r>
              <a:rPr lang="en-US" altLang="it-IT" sz="2400" dirty="0">
                <a:latin typeface="Courier New" panose="02070309020205020404" pitchFamily="49" charset="0"/>
              </a:rPr>
              <a:t>LLAALL</a:t>
            </a:r>
            <a:r>
              <a:rPr lang="en-US" altLang="it-IT" sz="2400" b="1" dirty="0">
                <a:latin typeface="Courier New" panose="02070309020205020404" pitchFamily="49" charset="0"/>
              </a:rPr>
              <a:t>L</a:t>
            </a:r>
            <a:r>
              <a:rPr lang="en-US" altLang="it-IT" sz="2400" dirty="0">
                <a:latin typeface="Courier New" panose="02070309020205020404" pitchFamily="49" charset="0"/>
              </a:rPr>
              <a:t>ALLALL </a:t>
            </a:r>
          </a:p>
          <a:p>
            <a:pPr>
              <a:spcBef>
                <a:spcPct val="0"/>
              </a:spcBef>
              <a:buFontTx/>
              <a:buNone/>
            </a:pPr>
            <a:r>
              <a:rPr lang="en-US" altLang="it-IT" sz="2400" dirty="0">
                <a:latin typeface="Courier New" panose="02070309020205020404" pitchFamily="49" charset="0"/>
              </a:rPr>
              <a:t>		</a:t>
            </a:r>
            <a:r>
              <a:rPr lang="en-US" altLang="it-IT" sz="2400" dirty="0">
                <a:latin typeface="Comic Sans MS" panose="030F0702030302020204" pitchFamily="66" charset="0"/>
              </a:rPr>
              <a:t>B:</a:t>
            </a:r>
            <a:r>
              <a:rPr lang="en-US" altLang="it-IT" sz="2400" dirty="0">
                <a:latin typeface="Courier New" panose="02070309020205020404" pitchFamily="49" charset="0"/>
              </a:rPr>
              <a:t>	L</a:t>
            </a:r>
            <a:r>
              <a:rPr lang="en-US" altLang="it-IT" sz="2400" b="1" dirty="0">
                <a:latin typeface="Courier New" panose="02070309020205020404" pitchFamily="49" charset="0"/>
              </a:rPr>
              <a:t>A</a:t>
            </a:r>
            <a:r>
              <a:rPr lang="en-US" altLang="it-IT" sz="2400" dirty="0">
                <a:latin typeface="Courier New" panose="02070309020205020404" pitchFamily="49" charset="0"/>
              </a:rPr>
              <a:t>LLAALL</a:t>
            </a:r>
            <a:r>
              <a:rPr lang="en-US" altLang="it-IT" sz="2400" b="1" dirty="0">
                <a:latin typeface="Courier New" panose="02070309020205020404" pitchFamily="49" charset="0"/>
              </a:rPr>
              <a:t>A</a:t>
            </a:r>
            <a:r>
              <a:rPr lang="en-US" altLang="it-IT" sz="2400" dirty="0">
                <a:latin typeface="Courier New" panose="02070309020205020404" pitchFamily="49" charset="0"/>
              </a:rPr>
              <a:t>ALLALL</a:t>
            </a:r>
          </a:p>
        </p:txBody>
      </p:sp>
      <p:sp>
        <p:nvSpPr>
          <p:cNvPr id="48134" name="Text Box 7"/>
          <p:cNvSpPr txBox="1">
            <a:spLocks noChangeArrowheads="1"/>
          </p:cNvSpPr>
          <p:nvPr/>
        </p:nvSpPr>
        <p:spPr bwMode="auto">
          <a:xfrm>
            <a:off x="0" y="5055269"/>
            <a:ext cx="1296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i="1">
                <a:latin typeface="Comic Sans MS" panose="030F0702030302020204" pitchFamily="66" charset="0"/>
              </a:rPr>
              <a:t>P</a:t>
            </a:r>
            <a:r>
              <a:rPr lang="en-US" altLang="it-IT" sz="2400">
                <a:latin typeface="Comic Sans MS" panose="030F0702030302020204" pitchFamily="66" charset="0"/>
              </a:rPr>
              <a:t>(A,L) =</a:t>
            </a:r>
            <a:endParaRPr lang="en-US" altLang="it-IT" sz="2400">
              <a:solidFill>
                <a:srgbClr val="FF0000"/>
              </a:solidFill>
              <a:latin typeface="Comic Sans MS" panose="030F0702030302020204" pitchFamily="66"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0" y="938038"/>
            <a:ext cx="8991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b="1" i="1">
                <a:solidFill>
                  <a:schemeClr val="accent2"/>
                </a:solidFill>
                <a:latin typeface="Comic Sans MS" panose="030F0702030302020204" pitchFamily="66" charset="0"/>
              </a:rPr>
              <a:t>Which is the probability that the substitution i-&gt;j is random (and so not significant)?</a:t>
            </a:r>
          </a:p>
          <a:p>
            <a:pPr>
              <a:spcBef>
                <a:spcPct val="0"/>
              </a:spcBef>
              <a:buFontTx/>
              <a:buNone/>
            </a:pPr>
            <a:endParaRPr lang="en-US" altLang="it-IT" sz="2400">
              <a:latin typeface="Comic Sans MS" panose="030F0702030302020204" pitchFamily="66" charset="0"/>
            </a:endParaRPr>
          </a:p>
        </p:txBody>
      </p:sp>
      <p:sp>
        <p:nvSpPr>
          <p:cNvPr id="120835" name="Text Box 3"/>
          <p:cNvSpPr txBox="1">
            <a:spLocks noChangeArrowheads="1"/>
          </p:cNvSpPr>
          <p:nvPr/>
        </p:nvSpPr>
        <p:spPr bwMode="auto">
          <a:xfrm>
            <a:off x="228600" y="0"/>
            <a:ext cx="8610600" cy="830997"/>
          </a:xfrm>
          <a:prstGeom prst="rect">
            <a:avLst/>
          </a:prstGeom>
          <a:noFill/>
          <a:ln w="9525">
            <a:noFill/>
            <a:miter lim="800000"/>
            <a:headEnd/>
            <a:tailEnd/>
          </a:ln>
          <a:effectLst/>
        </p:spPr>
        <p:txBody>
          <a:bodyPr>
            <a:spAutoFit/>
          </a:bodyPr>
          <a:lstStyle/>
          <a:p>
            <a:pPr algn="ctr">
              <a:defRPr/>
            </a:pPr>
            <a:r>
              <a:rPr lang="en-US" b="1" dirty="0">
                <a:solidFill>
                  <a:srgbClr val="CC0000"/>
                </a:solidFill>
                <a:effectLst>
                  <a:outerShdw blurRad="38100" dist="38100" dir="2700000" algn="tl">
                    <a:srgbClr val="C0C0C0"/>
                  </a:outerShdw>
                </a:effectLst>
                <a:latin typeface="Comic Sans MS" pitchFamily="66" charset="0"/>
              </a:rPr>
              <a:t>How to estimate whether a substitution frequency is significant?</a:t>
            </a:r>
          </a:p>
        </p:txBody>
      </p:sp>
      <p:sp>
        <p:nvSpPr>
          <p:cNvPr id="49156" name="Rectangle 4"/>
          <p:cNvSpPr>
            <a:spLocks noChangeArrowheads="1"/>
          </p:cNvSpPr>
          <p:nvPr/>
        </p:nvSpPr>
        <p:spPr bwMode="auto">
          <a:xfrm>
            <a:off x="381000" y="1928638"/>
            <a:ext cx="590418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dirty="0">
                <a:latin typeface="Comic Sans MS" panose="030F0702030302020204" pitchFamily="66" charset="0"/>
              </a:rPr>
              <a:t>1st  set of known alignments</a:t>
            </a:r>
          </a:p>
          <a:p>
            <a:pPr>
              <a:spcBef>
                <a:spcPct val="0"/>
              </a:spcBef>
              <a:buFontTx/>
              <a:buNone/>
            </a:pPr>
            <a:r>
              <a:rPr lang="en-US" altLang="it-IT" sz="2400" dirty="0">
                <a:latin typeface="Comic Sans MS" panose="030F0702030302020204" pitchFamily="66" charset="0"/>
              </a:rPr>
              <a:t>		A:	</a:t>
            </a:r>
            <a:r>
              <a:rPr lang="en-US" altLang="it-IT" sz="2400" dirty="0">
                <a:latin typeface="Courier New" panose="02070309020205020404" pitchFamily="49" charset="0"/>
              </a:rPr>
              <a:t>ALASVLIR</a:t>
            </a:r>
            <a:r>
              <a:rPr lang="en-US" altLang="it-IT" sz="2400" b="1" dirty="0">
                <a:latin typeface="Courier New" panose="02070309020205020404" pitchFamily="49" charset="0"/>
              </a:rPr>
              <a:t>A</a:t>
            </a:r>
            <a:r>
              <a:rPr lang="en-US" altLang="it-IT" sz="2400" dirty="0">
                <a:latin typeface="Courier New" panose="02070309020205020404" pitchFamily="49" charset="0"/>
              </a:rPr>
              <a:t>ILR</a:t>
            </a:r>
            <a:r>
              <a:rPr lang="en-US" altLang="it-IT" sz="2400" b="1" dirty="0">
                <a:latin typeface="Courier New" panose="02070309020205020404" pitchFamily="49" charset="0"/>
              </a:rPr>
              <a:t>L</a:t>
            </a:r>
            <a:r>
              <a:rPr lang="en-US" altLang="it-IT" sz="2400" dirty="0">
                <a:latin typeface="Courier New" panose="02070309020205020404" pitchFamily="49" charset="0"/>
              </a:rPr>
              <a:t>YP </a:t>
            </a:r>
          </a:p>
          <a:p>
            <a:pPr>
              <a:spcBef>
                <a:spcPct val="0"/>
              </a:spcBef>
              <a:buFontTx/>
              <a:buNone/>
            </a:pPr>
            <a:r>
              <a:rPr lang="en-US" altLang="it-IT" sz="2400" dirty="0">
                <a:latin typeface="Courier New" panose="02070309020205020404" pitchFamily="49" charset="0"/>
              </a:rPr>
              <a:t>		</a:t>
            </a:r>
            <a:r>
              <a:rPr lang="en-US" altLang="it-IT" sz="2400" dirty="0">
                <a:latin typeface="Comic Sans MS" panose="030F0702030302020204" pitchFamily="66" charset="0"/>
              </a:rPr>
              <a:t>B:</a:t>
            </a:r>
            <a:r>
              <a:rPr lang="en-US" altLang="it-IT" sz="2400" dirty="0">
                <a:latin typeface="Courier New" panose="02070309020205020404" pitchFamily="49" charset="0"/>
              </a:rPr>
              <a:t>	ALAVLLNR</a:t>
            </a:r>
            <a:r>
              <a:rPr lang="en-US" altLang="it-IT" sz="2400" b="1" dirty="0">
                <a:latin typeface="Courier New" panose="02070309020205020404" pitchFamily="49" charset="0"/>
              </a:rPr>
              <a:t>L</a:t>
            </a:r>
            <a:r>
              <a:rPr lang="en-US" altLang="it-IT" sz="2400" dirty="0">
                <a:latin typeface="Courier New" panose="02070309020205020404" pitchFamily="49" charset="0"/>
              </a:rPr>
              <a:t>ILR</a:t>
            </a:r>
            <a:r>
              <a:rPr lang="en-US" altLang="it-IT" sz="2400" b="1" dirty="0">
                <a:latin typeface="Courier New" panose="02070309020205020404" pitchFamily="49" charset="0"/>
              </a:rPr>
              <a:t>A</a:t>
            </a:r>
            <a:r>
              <a:rPr lang="en-US" altLang="it-IT" sz="2400" dirty="0">
                <a:latin typeface="Courier New" panose="02070309020205020404" pitchFamily="49" charset="0"/>
              </a:rPr>
              <a:t>LP</a:t>
            </a:r>
          </a:p>
        </p:txBody>
      </p:sp>
      <p:sp>
        <p:nvSpPr>
          <p:cNvPr id="26629" name="Rectangle 5"/>
          <p:cNvSpPr>
            <a:spLocks noChangeArrowheads="1"/>
          </p:cNvSpPr>
          <p:nvPr/>
        </p:nvSpPr>
        <p:spPr bwMode="auto">
          <a:xfrm>
            <a:off x="0" y="5983113"/>
            <a:ext cx="9144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a:latin typeface="Comic Sans MS" panose="030F0702030302020204" pitchFamily="66" charset="0"/>
              </a:rPr>
              <a:t>The probability that the substitution is random depends on the frequency of the two substituted residues </a:t>
            </a:r>
            <a:r>
              <a:rPr lang="en-US" altLang="it-IT" sz="2400" i="1">
                <a:latin typeface="Comic Sans MS" panose="030F0702030302020204" pitchFamily="66" charset="0"/>
              </a:rPr>
              <a:t>P</a:t>
            </a:r>
            <a:r>
              <a:rPr lang="en-US" altLang="it-IT" sz="2400" i="1" baseline="-25000">
                <a:latin typeface="Comic Sans MS" panose="030F0702030302020204" pitchFamily="66" charset="0"/>
              </a:rPr>
              <a:t>i</a:t>
            </a:r>
            <a:r>
              <a:rPr lang="en-US" altLang="it-IT" sz="2400" i="1">
                <a:latin typeface="Comic Sans MS" panose="030F0702030302020204" pitchFamily="66" charset="0"/>
              </a:rPr>
              <a:t> e P</a:t>
            </a:r>
            <a:r>
              <a:rPr lang="en-US" altLang="it-IT" sz="2400" i="1" baseline="-25000">
                <a:latin typeface="Comic Sans MS" panose="030F0702030302020204" pitchFamily="66" charset="0"/>
              </a:rPr>
              <a:t>j</a:t>
            </a:r>
          </a:p>
        </p:txBody>
      </p:sp>
      <p:sp>
        <p:nvSpPr>
          <p:cNvPr id="49158" name="Rectangle 6"/>
          <p:cNvSpPr>
            <a:spLocks noChangeArrowheads="1"/>
          </p:cNvSpPr>
          <p:nvPr/>
        </p:nvSpPr>
        <p:spPr bwMode="auto">
          <a:xfrm>
            <a:off x="381000" y="3484388"/>
            <a:ext cx="59039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dirty="0">
                <a:latin typeface="Comic Sans MS" panose="030F0702030302020204" pitchFamily="66" charset="0"/>
              </a:rPr>
              <a:t>2nd set of known alignments</a:t>
            </a:r>
          </a:p>
          <a:p>
            <a:pPr>
              <a:spcBef>
                <a:spcPct val="0"/>
              </a:spcBef>
              <a:buFontTx/>
              <a:buNone/>
            </a:pPr>
            <a:r>
              <a:rPr lang="en-US" altLang="it-IT" sz="2400" dirty="0">
                <a:latin typeface="Comic Sans MS" panose="030F0702030302020204" pitchFamily="66" charset="0"/>
              </a:rPr>
              <a:t>		A:	</a:t>
            </a:r>
            <a:r>
              <a:rPr lang="en-US" altLang="it-IT" sz="2400" dirty="0">
                <a:latin typeface="Courier New" panose="02070309020205020404" pitchFamily="49" charset="0"/>
              </a:rPr>
              <a:t>L</a:t>
            </a:r>
            <a:r>
              <a:rPr lang="en-US" altLang="it-IT" sz="2400" b="1" dirty="0">
                <a:latin typeface="Courier New" panose="02070309020205020404" pitchFamily="49" charset="0"/>
              </a:rPr>
              <a:t>L</a:t>
            </a:r>
            <a:r>
              <a:rPr lang="en-US" altLang="it-IT" sz="2400" dirty="0">
                <a:latin typeface="Courier New" panose="02070309020205020404" pitchFamily="49" charset="0"/>
              </a:rPr>
              <a:t>LLAALL</a:t>
            </a:r>
            <a:r>
              <a:rPr lang="en-US" altLang="it-IT" sz="2400" b="1" dirty="0">
                <a:latin typeface="Courier New" panose="02070309020205020404" pitchFamily="49" charset="0"/>
              </a:rPr>
              <a:t>L</a:t>
            </a:r>
            <a:r>
              <a:rPr lang="en-US" altLang="it-IT" sz="2400" dirty="0">
                <a:latin typeface="Courier New" panose="02070309020205020404" pitchFamily="49" charset="0"/>
              </a:rPr>
              <a:t>ALLALL </a:t>
            </a:r>
          </a:p>
          <a:p>
            <a:pPr>
              <a:spcBef>
                <a:spcPct val="0"/>
              </a:spcBef>
              <a:buFontTx/>
              <a:buNone/>
            </a:pPr>
            <a:r>
              <a:rPr lang="en-US" altLang="it-IT" sz="2400" dirty="0">
                <a:latin typeface="Courier New" panose="02070309020205020404" pitchFamily="49" charset="0"/>
              </a:rPr>
              <a:t>		</a:t>
            </a:r>
            <a:r>
              <a:rPr lang="en-US" altLang="it-IT" sz="2400" dirty="0">
                <a:latin typeface="Comic Sans MS" panose="030F0702030302020204" pitchFamily="66" charset="0"/>
              </a:rPr>
              <a:t>B:</a:t>
            </a:r>
            <a:r>
              <a:rPr lang="en-US" altLang="it-IT" sz="2400" dirty="0">
                <a:latin typeface="Courier New" panose="02070309020205020404" pitchFamily="49" charset="0"/>
              </a:rPr>
              <a:t>	L</a:t>
            </a:r>
            <a:r>
              <a:rPr lang="en-US" altLang="it-IT" sz="2400" b="1" dirty="0">
                <a:latin typeface="Courier New" panose="02070309020205020404" pitchFamily="49" charset="0"/>
              </a:rPr>
              <a:t>A</a:t>
            </a:r>
            <a:r>
              <a:rPr lang="en-US" altLang="it-IT" sz="2400" dirty="0">
                <a:latin typeface="Courier New" panose="02070309020205020404" pitchFamily="49" charset="0"/>
              </a:rPr>
              <a:t>LLAALL</a:t>
            </a:r>
            <a:r>
              <a:rPr lang="en-US" altLang="it-IT" sz="2400" b="1" dirty="0">
                <a:latin typeface="Courier New" panose="02070309020205020404" pitchFamily="49" charset="0"/>
              </a:rPr>
              <a:t>A</a:t>
            </a:r>
            <a:r>
              <a:rPr lang="en-US" altLang="it-IT" sz="2400" dirty="0">
                <a:latin typeface="Courier New" panose="02070309020205020404" pitchFamily="49" charset="0"/>
              </a:rPr>
              <a:t>ALLALL</a:t>
            </a:r>
          </a:p>
        </p:txBody>
      </p:sp>
      <p:sp>
        <p:nvSpPr>
          <p:cNvPr id="49159" name="Text Box 7"/>
          <p:cNvSpPr txBox="1">
            <a:spLocks noChangeArrowheads="1"/>
          </p:cNvSpPr>
          <p:nvPr/>
        </p:nvSpPr>
        <p:spPr bwMode="auto">
          <a:xfrm>
            <a:off x="0" y="5052838"/>
            <a:ext cx="52244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i="1">
                <a:latin typeface="Comic Sans MS" panose="030F0702030302020204" pitchFamily="66" charset="0"/>
              </a:rPr>
              <a:t>P</a:t>
            </a:r>
            <a:r>
              <a:rPr lang="en-US" altLang="it-IT" sz="2400">
                <a:latin typeface="Comic Sans MS" panose="030F0702030302020204" pitchFamily="66" charset="0"/>
              </a:rPr>
              <a:t>(A,L) = 2/15 in both the cases. </a:t>
            </a:r>
          </a:p>
          <a:p>
            <a:pPr>
              <a:spcBef>
                <a:spcPct val="0"/>
              </a:spcBef>
              <a:buFontTx/>
              <a:buNone/>
            </a:pPr>
            <a:r>
              <a:rPr lang="en-US" altLang="it-IT" sz="2400">
                <a:solidFill>
                  <a:srgbClr val="FF0000"/>
                </a:solidFill>
                <a:latin typeface="Comic Sans MS" panose="030F0702030302020204" pitchFamily="66" charset="0"/>
              </a:rPr>
              <a:t>	Are they equally significant?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 calcmode="lin" valueType="num">
                                      <p:cBhvr additive="base">
                                        <p:cTn id="7" dur="500" fill="hold"/>
                                        <p:tgtEl>
                                          <p:spTgt spid="26629"/>
                                        </p:tgtEl>
                                        <p:attrNameLst>
                                          <p:attrName>ppt_x</p:attrName>
                                        </p:attrNameLst>
                                      </p:cBhvr>
                                      <p:tavLst>
                                        <p:tav tm="0">
                                          <p:val>
                                            <p:strVal val="#ppt_x"/>
                                          </p:val>
                                        </p:tav>
                                        <p:tav tm="100000">
                                          <p:val>
                                            <p:strVal val="#ppt_x"/>
                                          </p:val>
                                        </p:tav>
                                      </p:tavLst>
                                    </p:anim>
                                    <p:anim calcmode="lin" valueType="num">
                                      <p:cBhvr additive="base">
                                        <p:cTn id="8" dur="500" fill="hold"/>
                                        <p:tgtEl>
                                          <p:spTgt spid="266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026"/>
          <p:cNvSpPr>
            <a:spLocks noChangeArrowheads="1"/>
          </p:cNvSpPr>
          <p:nvPr/>
        </p:nvSpPr>
        <p:spPr bwMode="auto">
          <a:xfrm>
            <a:off x="0" y="1341438"/>
            <a:ext cx="91440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dirty="0">
                <a:latin typeface="Comic Sans MS" panose="030F0702030302020204" pitchFamily="66" charset="0"/>
              </a:rPr>
              <a:t>The “non-randomness” degree is measured by comparing </a:t>
            </a:r>
            <a:r>
              <a:rPr lang="en-US" altLang="it-IT" sz="2400" i="1" dirty="0" err="1">
                <a:latin typeface="Comic Sans MS" panose="030F0702030302020204" pitchFamily="66" charset="0"/>
              </a:rPr>
              <a:t>P</a:t>
            </a:r>
            <a:r>
              <a:rPr lang="en-US" altLang="it-IT" sz="2400" i="1" baseline="-25000" dirty="0" err="1">
                <a:latin typeface="Comic Sans MS" panose="030F0702030302020204" pitchFamily="66" charset="0"/>
              </a:rPr>
              <a:t>ij</a:t>
            </a:r>
            <a:r>
              <a:rPr lang="en-US" altLang="it-IT" sz="2400" i="1" dirty="0">
                <a:latin typeface="Comic Sans MS" panose="030F0702030302020204" pitchFamily="66" charset="0"/>
              </a:rPr>
              <a:t> </a:t>
            </a:r>
            <a:r>
              <a:rPr lang="en-US" altLang="it-IT" sz="2400" dirty="0">
                <a:latin typeface="Comic Sans MS" panose="030F0702030302020204" pitchFamily="66" charset="0"/>
              </a:rPr>
              <a:t>with the product </a:t>
            </a:r>
            <a:r>
              <a:rPr lang="en-US" altLang="it-IT" sz="2400" i="1" dirty="0" err="1">
                <a:latin typeface="Comic Sans MS" panose="030F0702030302020204" pitchFamily="66" charset="0"/>
              </a:rPr>
              <a:t>P</a:t>
            </a:r>
            <a:r>
              <a:rPr lang="en-US" altLang="it-IT" sz="2400" i="1" baseline="-25000" dirty="0" err="1">
                <a:latin typeface="Comic Sans MS" panose="030F0702030302020204" pitchFamily="66" charset="0"/>
              </a:rPr>
              <a:t>i</a:t>
            </a:r>
            <a:r>
              <a:rPr lang="en-US" altLang="it-IT" sz="2400" i="1" dirty="0" err="1">
                <a:latin typeface="Comic Sans MS" panose="030F0702030302020204" pitchFamily="66" charset="0"/>
              </a:rPr>
              <a:t>P</a:t>
            </a:r>
            <a:r>
              <a:rPr lang="en-US" altLang="it-IT" sz="2400" i="1" baseline="-25000" dirty="0" err="1">
                <a:latin typeface="Comic Sans MS" panose="030F0702030302020204" pitchFamily="66" charset="0"/>
              </a:rPr>
              <a:t>j</a:t>
            </a:r>
            <a:endParaRPr lang="en-US" altLang="it-IT" sz="2400" dirty="0">
              <a:latin typeface="Comic Sans MS" panose="030F0702030302020204" pitchFamily="66" charset="0"/>
            </a:endParaRPr>
          </a:p>
          <a:p>
            <a:pPr>
              <a:spcBef>
                <a:spcPct val="0"/>
              </a:spcBef>
              <a:buFontTx/>
              <a:buNone/>
            </a:pPr>
            <a:endParaRPr lang="en-US" altLang="it-IT" sz="2400" dirty="0">
              <a:latin typeface="Comic Sans MS" panose="030F0702030302020204" pitchFamily="66" charset="0"/>
            </a:endParaRPr>
          </a:p>
          <a:p>
            <a:pPr>
              <a:spcBef>
                <a:spcPct val="0"/>
              </a:spcBef>
              <a:buFontTx/>
              <a:buNone/>
            </a:pPr>
            <a:r>
              <a:rPr lang="en-US" altLang="it-IT" sz="2400" dirty="0">
                <a:solidFill>
                  <a:schemeClr val="accent2"/>
                </a:solidFill>
                <a:latin typeface="Comic Sans MS" panose="030F0702030302020204" pitchFamily="66" charset="0"/>
              </a:rPr>
              <a:t>1st set of known alignments</a:t>
            </a:r>
          </a:p>
          <a:p>
            <a:pPr>
              <a:spcBef>
                <a:spcPct val="0"/>
              </a:spcBef>
              <a:buFontTx/>
              <a:buNone/>
            </a:pPr>
            <a:r>
              <a:rPr lang="en-US" altLang="it-IT" sz="2400" dirty="0">
                <a:latin typeface="Comic Sans MS" panose="030F0702030302020204" pitchFamily="66" charset="0"/>
              </a:rPr>
              <a:t>		A:	</a:t>
            </a:r>
            <a:r>
              <a:rPr lang="en-US" altLang="it-IT" sz="2400" dirty="0">
                <a:latin typeface="Courier New" panose="02070309020205020404" pitchFamily="49" charset="0"/>
              </a:rPr>
              <a:t>ALASVLIR</a:t>
            </a:r>
            <a:r>
              <a:rPr lang="en-US" altLang="it-IT" sz="2400" b="1" dirty="0">
                <a:latin typeface="Courier New" panose="02070309020205020404" pitchFamily="49" charset="0"/>
              </a:rPr>
              <a:t>A</a:t>
            </a:r>
            <a:r>
              <a:rPr lang="en-US" altLang="it-IT" sz="2400" dirty="0">
                <a:latin typeface="Courier New" panose="02070309020205020404" pitchFamily="49" charset="0"/>
              </a:rPr>
              <a:t>ILR</a:t>
            </a:r>
            <a:r>
              <a:rPr lang="en-US" altLang="it-IT" sz="2400" b="1" dirty="0">
                <a:latin typeface="Courier New" panose="02070309020205020404" pitchFamily="49" charset="0"/>
              </a:rPr>
              <a:t>L</a:t>
            </a:r>
            <a:r>
              <a:rPr lang="en-US" altLang="it-IT" sz="2400" dirty="0">
                <a:latin typeface="Courier New" panose="02070309020205020404" pitchFamily="49" charset="0"/>
              </a:rPr>
              <a:t>YP </a:t>
            </a:r>
          </a:p>
          <a:p>
            <a:pPr>
              <a:spcBef>
                <a:spcPct val="0"/>
              </a:spcBef>
              <a:buFontTx/>
              <a:buNone/>
            </a:pPr>
            <a:r>
              <a:rPr lang="en-US" altLang="it-IT" sz="2400" dirty="0">
                <a:latin typeface="Courier New" panose="02070309020205020404" pitchFamily="49" charset="0"/>
              </a:rPr>
              <a:t>		</a:t>
            </a:r>
            <a:r>
              <a:rPr lang="en-US" altLang="it-IT" sz="2400" dirty="0">
                <a:latin typeface="Comic Sans MS" panose="030F0702030302020204" pitchFamily="66" charset="0"/>
              </a:rPr>
              <a:t>B:</a:t>
            </a:r>
            <a:r>
              <a:rPr lang="en-US" altLang="it-IT" sz="2400" dirty="0">
                <a:latin typeface="Courier New" panose="02070309020205020404" pitchFamily="49" charset="0"/>
              </a:rPr>
              <a:t>	ALAVLLNR</a:t>
            </a:r>
            <a:r>
              <a:rPr lang="en-US" altLang="it-IT" sz="2400" b="1" dirty="0">
                <a:latin typeface="Courier New" panose="02070309020205020404" pitchFamily="49" charset="0"/>
              </a:rPr>
              <a:t>L</a:t>
            </a:r>
            <a:r>
              <a:rPr lang="en-US" altLang="it-IT" sz="2400" dirty="0">
                <a:latin typeface="Courier New" panose="02070309020205020404" pitchFamily="49" charset="0"/>
              </a:rPr>
              <a:t>ILR</a:t>
            </a:r>
            <a:r>
              <a:rPr lang="en-US" altLang="it-IT" sz="2400" b="1" dirty="0">
                <a:latin typeface="Courier New" panose="02070309020205020404" pitchFamily="49" charset="0"/>
              </a:rPr>
              <a:t>A</a:t>
            </a:r>
            <a:r>
              <a:rPr lang="en-US" altLang="it-IT" sz="2400" dirty="0">
                <a:latin typeface="Courier New" panose="02070309020205020404" pitchFamily="49" charset="0"/>
              </a:rPr>
              <a:t>LP</a:t>
            </a:r>
          </a:p>
          <a:p>
            <a:pPr>
              <a:spcBef>
                <a:spcPct val="0"/>
              </a:spcBef>
              <a:buFontTx/>
              <a:buNone/>
            </a:pPr>
            <a:r>
              <a:rPr lang="en-US" altLang="it-IT" sz="2400" dirty="0">
                <a:latin typeface="Comic Sans MS" panose="030F0702030302020204" pitchFamily="66" charset="0"/>
              </a:rPr>
              <a:t>P(A)= 6/30, P(L) =10/30</a:t>
            </a:r>
          </a:p>
          <a:p>
            <a:pPr>
              <a:spcBef>
                <a:spcPct val="0"/>
              </a:spcBef>
              <a:buFontTx/>
              <a:buNone/>
            </a:pPr>
            <a:r>
              <a:rPr lang="en-US" altLang="it-IT" sz="2400" dirty="0">
                <a:latin typeface="Comic Sans MS" panose="030F0702030302020204" pitchFamily="66" charset="0"/>
              </a:rPr>
              <a:t>P(A,L) = 2/15 </a:t>
            </a:r>
            <a:r>
              <a:rPr lang="en-US" altLang="it-IT" sz="2400" dirty="0">
                <a:solidFill>
                  <a:srgbClr val="FF0000"/>
                </a:solidFill>
                <a:latin typeface="Comic Sans MS" panose="030F0702030302020204" pitchFamily="66" charset="0"/>
              </a:rPr>
              <a:t>&gt;</a:t>
            </a:r>
            <a:r>
              <a:rPr lang="en-US" altLang="it-IT" sz="2400" dirty="0">
                <a:latin typeface="Comic Sans MS" panose="030F0702030302020204" pitchFamily="66" charset="0"/>
              </a:rPr>
              <a:t> 1/15 = P(A)P(L): </a:t>
            </a:r>
            <a:r>
              <a:rPr lang="en-US" altLang="it-IT" sz="2000" dirty="0">
                <a:solidFill>
                  <a:srgbClr val="FF0000"/>
                </a:solidFill>
                <a:latin typeface="Comic Sans MS" panose="030F0702030302020204" pitchFamily="66" charset="0"/>
              </a:rPr>
              <a:t>MORE FREQUENT THAN EXPECTED</a:t>
            </a:r>
          </a:p>
          <a:p>
            <a:pPr>
              <a:spcBef>
                <a:spcPct val="0"/>
              </a:spcBef>
              <a:buFontTx/>
              <a:buNone/>
            </a:pPr>
            <a:endParaRPr lang="en-US" altLang="it-IT" sz="2400" dirty="0">
              <a:latin typeface="Comic Sans MS" panose="030F0702030302020204" pitchFamily="66" charset="0"/>
            </a:endParaRPr>
          </a:p>
          <a:p>
            <a:pPr>
              <a:spcBef>
                <a:spcPct val="0"/>
              </a:spcBef>
              <a:buFontTx/>
              <a:buNone/>
            </a:pPr>
            <a:r>
              <a:rPr lang="en-US" altLang="it-IT" sz="2400" dirty="0">
                <a:solidFill>
                  <a:schemeClr val="accent2"/>
                </a:solidFill>
                <a:latin typeface="Comic Sans MS" panose="030F0702030302020204" pitchFamily="66" charset="0"/>
              </a:rPr>
              <a:t>2nd set of known alignments</a:t>
            </a:r>
          </a:p>
          <a:p>
            <a:pPr>
              <a:spcBef>
                <a:spcPct val="0"/>
              </a:spcBef>
              <a:buFontTx/>
              <a:buNone/>
            </a:pPr>
            <a:r>
              <a:rPr lang="en-US" altLang="it-IT" sz="2400" dirty="0">
                <a:latin typeface="Comic Sans MS" panose="030F0702030302020204" pitchFamily="66" charset="0"/>
              </a:rPr>
              <a:t>		A:	</a:t>
            </a:r>
            <a:r>
              <a:rPr lang="en-US" altLang="it-IT" sz="2400" dirty="0">
                <a:latin typeface="Courier New" panose="02070309020205020404" pitchFamily="49" charset="0"/>
              </a:rPr>
              <a:t>L</a:t>
            </a:r>
            <a:r>
              <a:rPr lang="en-US" altLang="it-IT" sz="2400" b="1" dirty="0">
                <a:latin typeface="Courier New" panose="02070309020205020404" pitchFamily="49" charset="0"/>
              </a:rPr>
              <a:t>L</a:t>
            </a:r>
            <a:r>
              <a:rPr lang="en-US" altLang="it-IT" sz="2400" dirty="0">
                <a:latin typeface="Courier New" panose="02070309020205020404" pitchFamily="49" charset="0"/>
              </a:rPr>
              <a:t>LLAALL</a:t>
            </a:r>
            <a:r>
              <a:rPr lang="en-US" altLang="it-IT" sz="2400" b="1" dirty="0">
                <a:latin typeface="Courier New" panose="02070309020205020404" pitchFamily="49" charset="0"/>
              </a:rPr>
              <a:t>L</a:t>
            </a:r>
            <a:r>
              <a:rPr lang="en-US" altLang="it-IT" sz="2400" dirty="0">
                <a:latin typeface="Courier New" panose="02070309020205020404" pitchFamily="49" charset="0"/>
              </a:rPr>
              <a:t>ALLALL </a:t>
            </a:r>
          </a:p>
          <a:p>
            <a:pPr>
              <a:spcBef>
                <a:spcPct val="0"/>
              </a:spcBef>
              <a:buFontTx/>
              <a:buNone/>
            </a:pPr>
            <a:r>
              <a:rPr lang="en-US" altLang="it-IT" sz="2400" dirty="0">
                <a:latin typeface="Courier New" panose="02070309020205020404" pitchFamily="49" charset="0"/>
              </a:rPr>
              <a:t>		</a:t>
            </a:r>
            <a:r>
              <a:rPr lang="en-US" altLang="it-IT" sz="2400" dirty="0">
                <a:latin typeface="Comic Sans MS" panose="030F0702030302020204" pitchFamily="66" charset="0"/>
              </a:rPr>
              <a:t>B:</a:t>
            </a:r>
            <a:r>
              <a:rPr lang="en-US" altLang="it-IT" sz="2400" dirty="0">
                <a:latin typeface="Courier New" panose="02070309020205020404" pitchFamily="49" charset="0"/>
              </a:rPr>
              <a:t>	L</a:t>
            </a:r>
            <a:r>
              <a:rPr lang="en-US" altLang="it-IT" sz="2400" b="1" dirty="0">
                <a:latin typeface="Courier New" panose="02070309020205020404" pitchFamily="49" charset="0"/>
              </a:rPr>
              <a:t>A</a:t>
            </a:r>
            <a:r>
              <a:rPr lang="en-US" altLang="it-IT" sz="2400" dirty="0">
                <a:latin typeface="Courier New" panose="02070309020205020404" pitchFamily="49" charset="0"/>
              </a:rPr>
              <a:t>LLAALL</a:t>
            </a:r>
            <a:r>
              <a:rPr lang="en-US" altLang="it-IT" sz="2400" b="1" dirty="0">
                <a:latin typeface="Courier New" panose="02070309020205020404" pitchFamily="49" charset="0"/>
              </a:rPr>
              <a:t>A</a:t>
            </a:r>
            <a:r>
              <a:rPr lang="en-US" altLang="it-IT" sz="2400" dirty="0">
                <a:latin typeface="Courier New" panose="02070309020205020404" pitchFamily="49" charset="0"/>
              </a:rPr>
              <a:t>ALLALL</a:t>
            </a:r>
          </a:p>
          <a:p>
            <a:pPr>
              <a:spcBef>
                <a:spcPct val="0"/>
              </a:spcBef>
              <a:buFontTx/>
              <a:buNone/>
            </a:pPr>
            <a:r>
              <a:rPr lang="en-US" altLang="it-IT" sz="2400" dirty="0">
                <a:latin typeface="Comic Sans MS" panose="030F0702030302020204" pitchFamily="66" charset="0"/>
              </a:rPr>
              <a:t>P(A)= 10/30, P(L) =20/30</a:t>
            </a:r>
          </a:p>
          <a:p>
            <a:pPr>
              <a:spcBef>
                <a:spcPct val="0"/>
              </a:spcBef>
              <a:buFontTx/>
              <a:buNone/>
            </a:pPr>
            <a:r>
              <a:rPr lang="en-US" altLang="it-IT" sz="2400" dirty="0">
                <a:latin typeface="Comic Sans MS" panose="030F0702030302020204" pitchFamily="66" charset="0"/>
              </a:rPr>
              <a:t>P(A,L) = 2/15 </a:t>
            </a:r>
            <a:r>
              <a:rPr lang="en-US" altLang="it-IT" sz="2400" dirty="0">
                <a:solidFill>
                  <a:srgbClr val="FF0000"/>
                </a:solidFill>
                <a:latin typeface="Comic Sans MS" panose="030F0702030302020204" pitchFamily="66" charset="0"/>
              </a:rPr>
              <a:t>&lt;</a:t>
            </a:r>
            <a:r>
              <a:rPr lang="en-US" altLang="it-IT" sz="2400" dirty="0">
                <a:latin typeface="Comic Sans MS" panose="030F0702030302020204" pitchFamily="66" charset="0"/>
              </a:rPr>
              <a:t> 2/9 = P(A)P(L): </a:t>
            </a:r>
            <a:r>
              <a:rPr lang="en-US" altLang="it-IT" sz="2000" dirty="0">
                <a:solidFill>
                  <a:srgbClr val="FF0000"/>
                </a:solidFill>
                <a:latin typeface="Comic Sans MS" panose="030F0702030302020204" pitchFamily="66" charset="0"/>
              </a:rPr>
              <a:t>LESS FREQUENT THAN EXPECTED</a:t>
            </a:r>
          </a:p>
        </p:txBody>
      </p:sp>
      <p:sp>
        <p:nvSpPr>
          <p:cNvPr id="50179" name="Rectangle 1027"/>
          <p:cNvSpPr>
            <a:spLocks noChangeArrowheads="1"/>
          </p:cNvSpPr>
          <p:nvPr/>
        </p:nvSpPr>
        <p:spPr bwMode="auto">
          <a:xfrm>
            <a:off x="457200" y="533400"/>
            <a:ext cx="80486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a:latin typeface="Comic Sans MS" panose="030F0702030302020204" pitchFamily="66" charset="0"/>
              </a:rPr>
              <a:t>Random substitution  </a:t>
            </a:r>
            <a:r>
              <a:rPr lang="en-US" altLang="it-IT" sz="2400" i="1">
                <a:latin typeface="Comic Sans MS" panose="030F0702030302020204" pitchFamily="66" charset="0"/>
              </a:rPr>
              <a:t>i</a:t>
            </a:r>
            <a:r>
              <a:rPr lang="en-US" altLang="it-IT" sz="2400" i="1" baseline="30000">
                <a:latin typeface="Comic Sans MS" panose="030F0702030302020204" pitchFamily="66" charset="0"/>
              </a:rPr>
              <a:t>A</a:t>
            </a:r>
            <a:r>
              <a:rPr lang="en-US" altLang="it-IT" sz="2400" i="1">
                <a:latin typeface="Comic Sans MS" panose="030F0702030302020204" pitchFamily="66" charset="0"/>
              </a:rPr>
              <a:t> </a:t>
            </a:r>
            <a:r>
              <a:rPr lang="en-US" altLang="it-IT" sz="2400">
                <a:latin typeface="Comic Sans MS" panose="030F0702030302020204" pitchFamily="66" charset="0"/>
              </a:rPr>
              <a:t>-&gt; </a:t>
            </a:r>
            <a:r>
              <a:rPr lang="en-US" altLang="it-IT" sz="2400" i="1">
                <a:latin typeface="Comic Sans MS" panose="030F0702030302020204" pitchFamily="66" charset="0"/>
              </a:rPr>
              <a:t>j</a:t>
            </a:r>
            <a:r>
              <a:rPr lang="en-US" altLang="it-IT" sz="2400" i="1" baseline="30000">
                <a:latin typeface="Comic Sans MS" panose="030F0702030302020204" pitchFamily="66" charset="0"/>
              </a:rPr>
              <a:t>B</a:t>
            </a:r>
            <a:r>
              <a:rPr lang="en-US" altLang="it-IT" sz="2400">
                <a:latin typeface="Comic Sans MS" panose="030F0702030302020204" pitchFamily="66" charset="0"/>
              </a:rPr>
              <a:t> means that the two event:</a:t>
            </a:r>
          </a:p>
          <a:p>
            <a:pPr>
              <a:spcBef>
                <a:spcPct val="0"/>
              </a:spcBef>
              <a:buFontTx/>
              <a:buNone/>
            </a:pPr>
            <a:r>
              <a:rPr lang="en-US" altLang="it-IT" sz="2400">
                <a:latin typeface="Comic Sans MS" panose="030F0702030302020204" pitchFamily="66" charset="0"/>
              </a:rPr>
              <a:t>E</a:t>
            </a:r>
            <a:r>
              <a:rPr lang="en-US" altLang="it-IT" sz="2400" baseline="-25000">
                <a:latin typeface="Comic Sans MS" panose="030F0702030302020204" pitchFamily="66" charset="0"/>
              </a:rPr>
              <a:t>1</a:t>
            </a:r>
            <a:r>
              <a:rPr lang="en-US" altLang="it-IT" sz="2400">
                <a:latin typeface="Comic Sans MS" panose="030F0702030302020204" pitchFamily="66" charset="0"/>
              </a:rPr>
              <a:t> = (</a:t>
            </a:r>
            <a:r>
              <a:rPr lang="en-US" altLang="it-IT" sz="2400" i="1">
                <a:latin typeface="Comic Sans MS" panose="030F0702030302020204" pitchFamily="66" charset="0"/>
              </a:rPr>
              <a:t>i </a:t>
            </a:r>
            <a:r>
              <a:rPr lang="en-US" altLang="it-IT" sz="2400">
                <a:latin typeface="Comic Sans MS" panose="030F0702030302020204" pitchFamily="66" charset="0"/>
              </a:rPr>
              <a:t>in A)  and  E</a:t>
            </a:r>
            <a:r>
              <a:rPr lang="en-US" altLang="it-IT" sz="2400" baseline="-25000">
                <a:latin typeface="Comic Sans MS" panose="030F0702030302020204" pitchFamily="66" charset="0"/>
              </a:rPr>
              <a:t>2 </a:t>
            </a:r>
            <a:r>
              <a:rPr lang="en-US" altLang="it-IT" sz="2400">
                <a:latin typeface="Comic Sans MS" panose="030F0702030302020204" pitchFamily="66" charset="0"/>
              </a:rPr>
              <a:t>= (</a:t>
            </a:r>
            <a:r>
              <a:rPr lang="en-US" altLang="it-IT" sz="2400" i="1">
                <a:latin typeface="Comic Sans MS" panose="030F0702030302020204" pitchFamily="66" charset="0"/>
              </a:rPr>
              <a:t>j</a:t>
            </a:r>
            <a:r>
              <a:rPr lang="en-US" altLang="it-IT" sz="2400">
                <a:latin typeface="Comic Sans MS" panose="030F0702030302020204" pitchFamily="66" charset="0"/>
              </a:rPr>
              <a:t> in B)  are INDEPENDENT </a:t>
            </a:r>
          </a:p>
        </p:txBody>
      </p:sp>
      <p:sp>
        <p:nvSpPr>
          <p:cNvPr id="121860" name="Text Box 1028"/>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US" b="1">
                <a:solidFill>
                  <a:srgbClr val="CC0000"/>
                </a:solidFill>
                <a:effectLst>
                  <a:outerShdw blurRad="38100" dist="38100" dir="2700000" algn="tl">
                    <a:srgbClr val="C0C0C0"/>
                  </a:outerShdw>
                </a:effectLst>
                <a:latin typeface="Comic Sans MS" pitchFamily="66" charset="0"/>
              </a:rPr>
              <a:t>Comparison with the independence condition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26"/>
          <p:cNvSpPr>
            <a:spLocks noChangeArrowheads="1"/>
          </p:cNvSpPr>
          <p:nvPr/>
        </p:nvSpPr>
        <p:spPr bwMode="auto">
          <a:xfrm>
            <a:off x="0" y="4940300"/>
            <a:ext cx="797846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dirty="0">
                <a:solidFill>
                  <a:srgbClr val="FF0000"/>
                </a:solidFill>
                <a:latin typeface="Comic Sans MS" panose="030F0702030302020204" pitchFamily="66" charset="0"/>
              </a:rPr>
              <a:t>SCORE </a:t>
            </a:r>
            <a:r>
              <a:rPr lang="en-US" altLang="it-IT" sz="2400" dirty="0">
                <a:latin typeface="Comic Sans MS" panose="030F0702030302020204" pitchFamily="66" charset="0"/>
              </a:rPr>
              <a:t>:  </a:t>
            </a:r>
            <a:r>
              <a:rPr lang="en-US" altLang="it-IT" sz="2400" i="1" dirty="0">
                <a:latin typeface="Comic Sans MS" panose="030F0702030302020204" pitchFamily="66" charset="0"/>
              </a:rPr>
              <a:t>s</a:t>
            </a:r>
            <a:r>
              <a:rPr lang="en-US" altLang="it-IT" sz="2400" dirty="0">
                <a:latin typeface="Comic Sans MS" panose="030F0702030302020204" pitchFamily="66" charset="0"/>
              </a:rPr>
              <a:t>(</a:t>
            </a:r>
            <a:r>
              <a:rPr lang="en-US" altLang="it-IT" sz="2400" i="1" dirty="0" err="1">
                <a:latin typeface="Comic Sans MS" panose="030F0702030302020204" pitchFamily="66" charset="0"/>
              </a:rPr>
              <a:t>i,j</a:t>
            </a:r>
            <a:r>
              <a:rPr lang="en-US" altLang="it-IT" sz="2400" dirty="0">
                <a:latin typeface="Comic Sans MS" panose="030F0702030302020204" pitchFamily="66" charset="0"/>
              </a:rPr>
              <a:t>) =</a:t>
            </a:r>
            <a:r>
              <a:rPr lang="en-US" altLang="it-IT" sz="2400" dirty="0" err="1">
                <a:latin typeface="Comic Sans MS" panose="030F0702030302020204" pitchFamily="66" charset="0"/>
              </a:rPr>
              <a:t>int</a:t>
            </a:r>
            <a:r>
              <a:rPr lang="en-US" altLang="it-IT" sz="2400" dirty="0">
                <a:latin typeface="Comic Sans MS" panose="030F0702030302020204" pitchFamily="66" charset="0"/>
              </a:rPr>
              <a:t>[K log(</a:t>
            </a:r>
            <a:r>
              <a:rPr lang="en-US" altLang="it-IT" sz="2400" i="1" dirty="0" err="1">
                <a:latin typeface="Comic Sans MS" panose="030F0702030302020204" pitchFamily="66" charset="0"/>
              </a:rPr>
              <a:t>P</a:t>
            </a:r>
            <a:r>
              <a:rPr lang="en-US" altLang="it-IT" sz="2400" i="1" baseline="-25000" dirty="0" err="1">
                <a:latin typeface="Comic Sans MS" panose="030F0702030302020204" pitchFamily="66" charset="0"/>
              </a:rPr>
              <a:t>ij</a:t>
            </a:r>
            <a:r>
              <a:rPr lang="en-US" altLang="it-IT" sz="2400" dirty="0">
                <a:latin typeface="Comic Sans MS" panose="030F0702030302020204" pitchFamily="66" charset="0"/>
              </a:rPr>
              <a:t>/</a:t>
            </a:r>
            <a:r>
              <a:rPr lang="en-US" altLang="it-IT" sz="2400" i="1" dirty="0" err="1">
                <a:latin typeface="Comic Sans MS" panose="030F0702030302020204" pitchFamily="66" charset="0"/>
              </a:rPr>
              <a:t>P</a:t>
            </a:r>
            <a:r>
              <a:rPr lang="en-US" altLang="it-IT" sz="2400" i="1" baseline="-25000" dirty="0" err="1">
                <a:latin typeface="Comic Sans MS" panose="030F0702030302020204" pitchFamily="66" charset="0"/>
              </a:rPr>
              <a:t>i</a:t>
            </a:r>
            <a:r>
              <a:rPr lang="en-US" altLang="it-IT" sz="2400" i="1" dirty="0" err="1">
                <a:latin typeface="Comic Sans MS" panose="030F0702030302020204" pitchFamily="66" charset="0"/>
              </a:rPr>
              <a:t>P</a:t>
            </a:r>
            <a:r>
              <a:rPr lang="en-US" altLang="it-IT" sz="2400" i="1" baseline="-25000" dirty="0" err="1">
                <a:latin typeface="Comic Sans MS" panose="030F0702030302020204" pitchFamily="66" charset="0"/>
              </a:rPr>
              <a:t>j</a:t>
            </a:r>
            <a:r>
              <a:rPr lang="en-US" altLang="it-IT" sz="2400" dirty="0">
                <a:latin typeface="Comic Sans MS" panose="030F0702030302020204" pitchFamily="66" charset="0"/>
              </a:rPr>
              <a:t>)]     LOG-ODD SCORE</a:t>
            </a:r>
          </a:p>
          <a:p>
            <a:pPr>
              <a:spcBef>
                <a:spcPct val="0"/>
              </a:spcBef>
              <a:buFontTx/>
              <a:buNone/>
            </a:pPr>
            <a:endParaRPr lang="en-US" altLang="it-IT" sz="2400" dirty="0">
              <a:latin typeface="Comic Sans MS" panose="030F0702030302020204" pitchFamily="66" charset="0"/>
            </a:endParaRPr>
          </a:p>
          <a:p>
            <a:pPr>
              <a:spcBef>
                <a:spcPct val="0"/>
              </a:spcBef>
              <a:buFontTx/>
              <a:buNone/>
            </a:pPr>
            <a:r>
              <a:rPr lang="en-US" altLang="it-IT" sz="2400" dirty="0">
                <a:latin typeface="Comic Sans MS" panose="030F0702030302020204" pitchFamily="66" charset="0"/>
              </a:rPr>
              <a:t>Thanks to the logarithm the scores can be added up</a:t>
            </a:r>
          </a:p>
          <a:p>
            <a:pPr>
              <a:spcBef>
                <a:spcPct val="0"/>
              </a:spcBef>
              <a:buFontTx/>
              <a:buNone/>
            </a:pPr>
            <a:endParaRPr lang="en-US" altLang="it-IT" sz="2400" dirty="0">
              <a:latin typeface="Comic Sans MS" panose="030F0702030302020204" pitchFamily="66" charset="0"/>
            </a:endParaRPr>
          </a:p>
          <a:p>
            <a:pPr>
              <a:spcBef>
                <a:spcPct val="0"/>
              </a:spcBef>
              <a:buFontTx/>
              <a:buNone/>
            </a:pPr>
            <a:r>
              <a:rPr lang="en-US" altLang="it-IT" sz="2400" b="1" i="1" dirty="0">
                <a:solidFill>
                  <a:schemeClr val="accent2"/>
                </a:solidFill>
                <a:latin typeface="Comic Sans MS" panose="030F0702030302020204" pitchFamily="66" charset="0"/>
              </a:rPr>
              <a:t>Minimal distance = Maximal score </a:t>
            </a:r>
          </a:p>
        </p:txBody>
      </p:sp>
      <p:sp>
        <p:nvSpPr>
          <p:cNvPr id="122883" name="Text Box 1027"/>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US" b="1">
                <a:solidFill>
                  <a:srgbClr val="CC0000"/>
                </a:solidFill>
                <a:effectLst>
                  <a:outerShdw blurRad="38100" dist="38100" dir="2700000" algn="tl">
                    <a:srgbClr val="C0C0C0"/>
                  </a:outerShdw>
                </a:effectLst>
                <a:latin typeface="Comic Sans MS" pitchFamily="66" charset="0"/>
              </a:rPr>
              <a:t>Substitution score</a:t>
            </a:r>
          </a:p>
        </p:txBody>
      </p:sp>
      <p:sp>
        <p:nvSpPr>
          <p:cNvPr id="28676" name="Rectangle 1028"/>
          <p:cNvSpPr>
            <a:spLocks noChangeArrowheads="1"/>
          </p:cNvSpPr>
          <p:nvPr/>
        </p:nvSpPr>
        <p:spPr bwMode="auto">
          <a:xfrm>
            <a:off x="0" y="533400"/>
            <a:ext cx="89154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dirty="0">
                <a:latin typeface="Comic Sans MS" panose="030F0702030302020204" pitchFamily="66" charset="0"/>
              </a:rPr>
              <a:t>The ratio  </a:t>
            </a:r>
            <a:r>
              <a:rPr lang="en-US" altLang="it-IT" sz="2400" i="1" dirty="0" err="1">
                <a:latin typeface="Comic Sans MS" panose="030F0702030302020204" pitchFamily="66" charset="0"/>
              </a:rPr>
              <a:t>r</a:t>
            </a:r>
            <a:r>
              <a:rPr lang="en-US" altLang="it-IT" sz="2400" i="1" baseline="-25000" dirty="0" err="1">
                <a:latin typeface="Comic Sans MS" panose="030F0702030302020204" pitchFamily="66" charset="0"/>
              </a:rPr>
              <a:t>ij</a:t>
            </a:r>
            <a:r>
              <a:rPr lang="en-US" altLang="it-IT" sz="2400" i="1" dirty="0">
                <a:latin typeface="Comic Sans MS" panose="030F0702030302020204" pitchFamily="66" charset="0"/>
              </a:rPr>
              <a:t> = </a:t>
            </a:r>
            <a:r>
              <a:rPr lang="en-US" altLang="it-IT" sz="2400" i="1" dirty="0" err="1">
                <a:latin typeface="Comic Sans MS" panose="030F0702030302020204" pitchFamily="66" charset="0"/>
              </a:rPr>
              <a:t>P</a:t>
            </a:r>
            <a:r>
              <a:rPr lang="en-US" altLang="it-IT" sz="2400" i="1" baseline="-25000" dirty="0" err="1">
                <a:latin typeface="Comic Sans MS" panose="030F0702030302020204" pitchFamily="66" charset="0"/>
              </a:rPr>
              <a:t>ij</a:t>
            </a:r>
            <a:r>
              <a:rPr lang="en-US" altLang="it-IT" sz="2400" dirty="0">
                <a:latin typeface="Comic Sans MS" panose="030F0702030302020204" pitchFamily="66" charset="0"/>
              </a:rPr>
              <a:t>/</a:t>
            </a:r>
            <a:r>
              <a:rPr lang="en-US" altLang="it-IT" sz="2400" i="1" dirty="0" err="1">
                <a:latin typeface="Comic Sans MS" panose="030F0702030302020204" pitchFamily="66" charset="0"/>
              </a:rPr>
              <a:t>P</a:t>
            </a:r>
            <a:r>
              <a:rPr lang="en-US" altLang="it-IT" sz="2400" i="1" baseline="-25000" dirty="0" err="1">
                <a:latin typeface="Comic Sans MS" panose="030F0702030302020204" pitchFamily="66" charset="0"/>
              </a:rPr>
              <a:t>i</a:t>
            </a:r>
            <a:r>
              <a:rPr lang="en-US" altLang="it-IT" sz="2400" i="1" dirty="0" err="1">
                <a:latin typeface="Comic Sans MS" panose="030F0702030302020204" pitchFamily="66" charset="0"/>
              </a:rPr>
              <a:t>P</a:t>
            </a:r>
            <a:r>
              <a:rPr lang="en-US" altLang="it-IT" sz="2400" i="1" baseline="-25000" dirty="0" err="1">
                <a:latin typeface="Comic Sans MS" panose="030F0702030302020204" pitchFamily="66" charset="0"/>
              </a:rPr>
              <a:t>j</a:t>
            </a:r>
            <a:r>
              <a:rPr lang="en-US" altLang="it-IT" sz="2400" i="1" baseline="-25000" dirty="0">
                <a:latin typeface="Comic Sans MS" panose="030F0702030302020204" pitchFamily="66" charset="0"/>
              </a:rPr>
              <a:t> </a:t>
            </a:r>
          </a:p>
          <a:p>
            <a:pPr>
              <a:spcBef>
                <a:spcPct val="0"/>
              </a:spcBef>
              <a:buFontTx/>
              <a:buNone/>
            </a:pPr>
            <a:r>
              <a:rPr lang="en-US" altLang="it-IT" sz="2400" dirty="0">
                <a:latin typeface="Comic Sans MS" panose="030F0702030302020204" pitchFamily="66" charset="0"/>
              </a:rPr>
              <a:t>determines whether the substitution </a:t>
            </a:r>
            <a:r>
              <a:rPr lang="en-US" altLang="it-IT" sz="2400" i="1" dirty="0" err="1">
                <a:latin typeface="Comic Sans MS" panose="030F0702030302020204" pitchFamily="66" charset="0"/>
              </a:rPr>
              <a:t>i</a:t>
            </a:r>
            <a:r>
              <a:rPr lang="en-US" altLang="it-IT" sz="2400" dirty="0">
                <a:latin typeface="Comic Sans MS" panose="030F0702030302020204" pitchFamily="66" charset="0"/>
              </a:rPr>
              <a:t> -&gt; </a:t>
            </a:r>
            <a:r>
              <a:rPr lang="en-US" altLang="it-IT" sz="2400" i="1" dirty="0">
                <a:latin typeface="Comic Sans MS" panose="030F0702030302020204" pitchFamily="66" charset="0"/>
              </a:rPr>
              <a:t>j  </a:t>
            </a:r>
            <a:r>
              <a:rPr lang="en-US" altLang="it-IT" sz="2400" dirty="0">
                <a:latin typeface="Comic Sans MS" panose="030F0702030302020204" pitchFamily="66" charset="0"/>
              </a:rPr>
              <a:t>is more or less frequent than expected by random. </a:t>
            </a:r>
          </a:p>
          <a:p>
            <a:pPr>
              <a:spcBef>
                <a:spcPct val="0"/>
              </a:spcBef>
              <a:buFontTx/>
              <a:buNone/>
            </a:pPr>
            <a:r>
              <a:rPr lang="en-US" altLang="it-IT" sz="2400" dirty="0">
                <a:latin typeface="Comic Sans MS" panose="030F0702030302020204" pitchFamily="66" charset="0"/>
              </a:rPr>
              <a:t>Given an alignment between two sequences</a:t>
            </a:r>
          </a:p>
          <a:p>
            <a:pPr>
              <a:spcBef>
                <a:spcPct val="0"/>
              </a:spcBef>
              <a:buFontTx/>
              <a:buNone/>
            </a:pPr>
            <a:endParaRPr lang="en-US" altLang="it-IT" sz="2400" dirty="0">
              <a:latin typeface="Comic Sans MS" panose="030F0702030302020204" pitchFamily="66" charset="0"/>
            </a:endParaRPr>
          </a:p>
          <a:p>
            <a:pPr>
              <a:spcBef>
                <a:spcPct val="0"/>
              </a:spcBef>
              <a:buFontTx/>
              <a:buNone/>
            </a:pPr>
            <a:r>
              <a:rPr lang="en-US" altLang="it-IT" sz="2400" dirty="0">
                <a:latin typeface="Comic Sans MS" panose="030F0702030302020204" pitchFamily="66" charset="0"/>
              </a:rPr>
              <a:t>A: </a:t>
            </a:r>
            <a:r>
              <a:rPr lang="en-US" altLang="it-IT" sz="2400" dirty="0">
                <a:latin typeface="Courier New" panose="02070309020205020404" pitchFamily="49" charset="0"/>
              </a:rPr>
              <a:t>SLDPIKHTYRALMNVDSLRTFPIL</a:t>
            </a:r>
          </a:p>
          <a:p>
            <a:pPr>
              <a:spcBef>
                <a:spcPct val="0"/>
              </a:spcBef>
              <a:buFontTx/>
              <a:buNone/>
            </a:pPr>
            <a:r>
              <a:rPr lang="en-US" altLang="it-IT" sz="2400" dirty="0">
                <a:latin typeface="Comic Sans MS" panose="030F0702030302020204" pitchFamily="66" charset="0"/>
              </a:rPr>
              <a:t>B: </a:t>
            </a:r>
            <a:r>
              <a:rPr lang="en-US" altLang="it-IT" sz="2400" dirty="0">
                <a:latin typeface="Courier New" panose="02070309020205020404" pitchFamily="49" charset="0"/>
              </a:rPr>
              <a:t>SFGIKKHTKLAKLPVDTIKSWPIL</a:t>
            </a:r>
          </a:p>
          <a:p>
            <a:pPr>
              <a:spcBef>
                <a:spcPct val="0"/>
              </a:spcBef>
              <a:buFontTx/>
              <a:buNone/>
            </a:pPr>
            <a:endParaRPr lang="en-US" altLang="it-IT" sz="2400" dirty="0">
              <a:latin typeface="Courier New" panose="02070309020205020404" pitchFamily="49" charset="0"/>
            </a:endParaRPr>
          </a:p>
          <a:p>
            <a:pPr>
              <a:spcBef>
                <a:spcPct val="0"/>
              </a:spcBef>
              <a:buFontTx/>
              <a:buNone/>
            </a:pPr>
            <a:r>
              <a:rPr lang="en-US" altLang="it-IT" sz="2400" dirty="0">
                <a:latin typeface="Comic Sans MS" panose="030F0702030302020204" pitchFamily="66" charset="0"/>
              </a:rPr>
              <a:t>the probability of all the substitutions A-&gt;B is computed as the product of the ratios </a:t>
            </a:r>
            <a:r>
              <a:rPr lang="en-US" altLang="it-IT" sz="2400" i="1" dirty="0" err="1">
                <a:latin typeface="Comic Sans MS" panose="030F0702030302020204" pitchFamily="66" charset="0"/>
              </a:rPr>
              <a:t>r</a:t>
            </a:r>
            <a:r>
              <a:rPr lang="en-US" altLang="it-IT" sz="2400" i="1" baseline="-25000" dirty="0" err="1">
                <a:latin typeface="Comic Sans MS" panose="030F0702030302020204" pitchFamily="66" charset="0"/>
              </a:rPr>
              <a:t>ij</a:t>
            </a:r>
            <a:r>
              <a:rPr lang="en-US" altLang="it-IT" sz="2400" i="1" baseline="-25000" dirty="0">
                <a:latin typeface="Comic Sans MS" panose="030F0702030302020204" pitchFamily="66" charset="0"/>
              </a:rPr>
              <a:t> </a:t>
            </a:r>
            <a:r>
              <a:rPr lang="en-US" altLang="it-IT" sz="2400" dirty="0">
                <a:latin typeface="Comic Sans MS" panose="030F0702030302020204" pitchFamily="66" charset="0"/>
              </a:rPr>
              <a:t>: </a:t>
            </a:r>
            <a:r>
              <a:rPr lang="en-US" altLang="it-IT" sz="2400" i="1" dirty="0" err="1">
                <a:latin typeface="Comic Sans MS" panose="030F0702030302020204" pitchFamily="66" charset="0"/>
              </a:rPr>
              <a:t>r</a:t>
            </a:r>
            <a:r>
              <a:rPr lang="en-US" altLang="it-IT" sz="2400" i="1" baseline="-25000" dirty="0" err="1">
                <a:latin typeface="Comic Sans MS" panose="030F0702030302020204" pitchFamily="66" charset="0"/>
              </a:rPr>
              <a:t>SS</a:t>
            </a:r>
            <a:r>
              <a:rPr lang="en-US" altLang="it-IT" sz="2400" i="1" baseline="-25000" dirty="0">
                <a:latin typeface="Comic Sans MS" panose="030F0702030302020204" pitchFamily="66" charset="0"/>
              </a:rPr>
              <a:t> </a:t>
            </a:r>
            <a:r>
              <a:rPr lang="en-US" altLang="it-IT" sz="2400" i="1" dirty="0" err="1">
                <a:latin typeface="Comic Sans MS" panose="030F0702030302020204" pitchFamily="66" charset="0"/>
              </a:rPr>
              <a:t>r</a:t>
            </a:r>
            <a:r>
              <a:rPr lang="en-US" altLang="it-IT" sz="2400" i="1" baseline="-25000" dirty="0" err="1">
                <a:latin typeface="Comic Sans MS" panose="030F0702030302020204" pitchFamily="66" charset="0"/>
              </a:rPr>
              <a:t>LF</a:t>
            </a:r>
            <a:r>
              <a:rPr lang="en-US" altLang="it-IT" sz="2400" i="1" baseline="-25000" dirty="0">
                <a:latin typeface="Comic Sans MS" panose="030F0702030302020204" pitchFamily="66" charset="0"/>
              </a:rPr>
              <a:t> </a:t>
            </a:r>
            <a:r>
              <a:rPr lang="en-US" altLang="it-IT" sz="2400" i="1" dirty="0" err="1">
                <a:latin typeface="Comic Sans MS" panose="030F0702030302020204" pitchFamily="66" charset="0"/>
              </a:rPr>
              <a:t>r</a:t>
            </a:r>
            <a:r>
              <a:rPr lang="en-US" altLang="it-IT" sz="2400" i="1" baseline="-25000" dirty="0" err="1">
                <a:latin typeface="Comic Sans MS" panose="030F0702030302020204" pitchFamily="66" charset="0"/>
              </a:rPr>
              <a:t>DG</a:t>
            </a:r>
            <a:r>
              <a:rPr lang="en-US" altLang="it-IT" sz="2400" i="1" dirty="0">
                <a:latin typeface="Comic Sans MS" panose="030F0702030302020204" pitchFamily="66" charset="0"/>
              </a:rPr>
              <a:t> </a:t>
            </a:r>
            <a:r>
              <a:rPr lang="en-US" altLang="it-IT" sz="2400" i="1" dirty="0" err="1">
                <a:latin typeface="Comic Sans MS" panose="030F0702030302020204" pitchFamily="66" charset="0"/>
              </a:rPr>
              <a:t>r</a:t>
            </a:r>
            <a:r>
              <a:rPr lang="en-US" altLang="it-IT" sz="2400" i="1" baseline="-25000" dirty="0" err="1">
                <a:latin typeface="Comic Sans MS" panose="030F0702030302020204" pitchFamily="66" charset="0"/>
              </a:rPr>
              <a:t>PI</a:t>
            </a:r>
            <a:r>
              <a:rPr lang="en-US" altLang="it-IT" sz="2400" i="1" dirty="0">
                <a:latin typeface="Comic Sans MS" panose="030F0702030302020204" pitchFamily="66" charset="0"/>
              </a:rPr>
              <a:t> </a:t>
            </a:r>
            <a:r>
              <a:rPr lang="en-US" altLang="it-IT" sz="2400" i="1" dirty="0" err="1">
                <a:latin typeface="Comic Sans MS" panose="030F0702030302020204" pitchFamily="66" charset="0"/>
              </a:rPr>
              <a:t>r</a:t>
            </a:r>
            <a:r>
              <a:rPr lang="en-US" altLang="it-IT" sz="2400" i="1" baseline="-25000" dirty="0" err="1">
                <a:latin typeface="Comic Sans MS" panose="030F0702030302020204" pitchFamily="66" charset="0"/>
              </a:rPr>
              <a:t>IK</a:t>
            </a:r>
            <a:r>
              <a:rPr lang="en-US" altLang="it-IT" sz="2400" i="1" dirty="0">
                <a:latin typeface="Comic Sans MS" panose="030F0702030302020204" pitchFamily="66" charset="0"/>
              </a:rPr>
              <a:t> … </a:t>
            </a:r>
            <a:r>
              <a:rPr lang="en-US" altLang="it-IT" sz="2400" dirty="0">
                <a:latin typeface="Comic Sans MS" panose="030F0702030302020204" pitchFamily="66" charset="0"/>
              </a:rPr>
              <a:t>(</a:t>
            </a:r>
            <a:r>
              <a:rPr lang="en-US" altLang="it-IT" sz="2400" u="sng" dirty="0">
                <a:latin typeface="Comic Sans MS" panose="030F0702030302020204" pitchFamily="66" charset="0"/>
              </a:rPr>
              <a:t>assuming the independence among the positions</a:t>
            </a:r>
            <a:r>
              <a:rPr lang="en-US" altLang="it-IT" sz="2400" dirty="0">
                <a:latin typeface="Comic Sans MS" panose="030F0702030302020204" pitchFamily="66" charset="0"/>
              </a:rPr>
              <a:t>)</a:t>
            </a:r>
            <a:endParaRPr lang="en-US" altLang="it-IT" sz="2400" i="1" dirty="0">
              <a:latin typeface="Comic Sans MS" panose="030F0702030302020204"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8676">
                                            <p:txEl>
                                              <p:pRg st="2" end="2"/>
                                            </p:txEl>
                                          </p:spTgt>
                                        </p:tgtEl>
                                        <p:attrNameLst>
                                          <p:attrName>style.visibility</p:attrName>
                                        </p:attrNameLst>
                                      </p:cBhvr>
                                      <p:to>
                                        <p:strVal val="visible"/>
                                      </p:to>
                                    </p:set>
                                    <p:anim calcmode="lin" valueType="num">
                                      <p:cBhvr additive="base">
                                        <p:cTn id="7" dur="500" fill="hold"/>
                                        <p:tgtEl>
                                          <p:spTgt spid="28676">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8676">
                                            <p:txEl>
                                              <p:pRg st="2" end="2"/>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8676">
                                            <p:txEl>
                                              <p:pRg st="4" end="4"/>
                                            </p:txEl>
                                          </p:spTgt>
                                        </p:tgtEl>
                                        <p:attrNameLst>
                                          <p:attrName>style.visibility</p:attrName>
                                        </p:attrNameLst>
                                      </p:cBhvr>
                                      <p:to>
                                        <p:strVal val="visible"/>
                                      </p:to>
                                    </p:set>
                                    <p:anim calcmode="lin" valueType="num">
                                      <p:cBhvr additive="base">
                                        <p:cTn id="11" dur="500" fill="hold"/>
                                        <p:tgtEl>
                                          <p:spTgt spid="28676">
                                            <p:txEl>
                                              <p:pRg st="4" end="4"/>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28676">
                                            <p:txEl>
                                              <p:pRg st="4" end="4"/>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8676">
                                            <p:txEl>
                                              <p:pRg st="5" end="5"/>
                                            </p:txEl>
                                          </p:spTgt>
                                        </p:tgtEl>
                                        <p:attrNameLst>
                                          <p:attrName>style.visibility</p:attrName>
                                        </p:attrNameLst>
                                      </p:cBhvr>
                                      <p:to>
                                        <p:strVal val="visible"/>
                                      </p:to>
                                    </p:set>
                                    <p:anim calcmode="lin" valueType="num">
                                      <p:cBhvr additive="base">
                                        <p:cTn id="15" dur="500" fill="hold"/>
                                        <p:tgtEl>
                                          <p:spTgt spid="28676">
                                            <p:txEl>
                                              <p:pRg st="5" end="5"/>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8676">
                                            <p:txEl>
                                              <p:pRg st="5" end="5"/>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8676">
                                            <p:txEl>
                                              <p:pRg st="7" end="7"/>
                                            </p:txEl>
                                          </p:spTgt>
                                        </p:tgtEl>
                                        <p:attrNameLst>
                                          <p:attrName>style.visibility</p:attrName>
                                        </p:attrNameLst>
                                      </p:cBhvr>
                                      <p:to>
                                        <p:strVal val="visible"/>
                                      </p:to>
                                    </p:set>
                                    <p:anim calcmode="lin" valueType="num">
                                      <p:cBhvr additive="base">
                                        <p:cTn id="19" dur="500" fill="hold"/>
                                        <p:tgtEl>
                                          <p:spTgt spid="28676">
                                            <p:txEl>
                                              <p:pRg st="7" end="7"/>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8676">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8674"/>
                                        </p:tgtEl>
                                        <p:attrNameLst>
                                          <p:attrName>style.visibility</p:attrName>
                                        </p:attrNameLst>
                                      </p:cBhvr>
                                      <p:to>
                                        <p:strVal val="visible"/>
                                      </p:to>
                                    </p:set>
                                    <p:anim calcmode="lin" valueType="num">
                                      <p:cBhvr additive="base">
                                        <p:cTn id="25" dur="500" fill="hold"/>
                                        <p:tgtEl>
                                          <p:spTgt spid="28674"/>
                                        </p:tgtEl>
                                        <p:attrNameLst>
                                          <p:attrName>ppt_x</p:attrName>
                                        </p:attrNameLst>
                                      </p:cBhvr>
                                      <p:tavLst>
                                        <p:tav tm="0">
                                          <p:val>
                                            <p:strVal val="0-#ppt_w/2"/>
                                          </p:val>
                                        </p:tav>
                                        <p:tav tm="100000">
                                          <p:val>
                                            <p:strVal val="#ppt_x"/>
                                          </p:val>
                                        </p:tav>
                                      </p:tavLst>
                                    </p:anim>
                                    <p:anim calcmode="lin" valueType="num">
                                      <p:cBhvr additive="base">
                                        <p:cTn id="26" dur="500" fill="hold"/>
                                        <p:tgtEl>
                                          <p:spTgt spid="286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ext Box 2"/>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GB" b="1">
                <a:solidFill>
                  <a:srgbClr val="CC0000"/>
                </a:solidFill>
                <a:effectLst>
                  <a:outerShdw blurRad="38100" dist="38100" dir="2700000" algn="tl">
                    <a:srgbClr val="C0C0C0"/>
                  </a:outerShdw>
                </a:effectLst>
                <a:latin typeface="Comic Sans MS" pitchFamily="66" charset="0"/>
              </a:rPr>
              <a:t>Exercise</a:t>
            </a:r>
          </a:p>
        </p:txBody>
      </p:sp>
      <p:sp>
        <p:nvSpPr>
          <p:cNvPr id="52227" name="Rectangle 3"/>
          <p:cNvSpPr>
            <a:spLocks noChangeArrowheads="1"/>
          </p:cNvSpPr>
          <p:nvPr/>
        </p:nvSpPr>
        <p:spPr bwMode="auto">
          <a:xfrm>
            <a:off x="539750" y="620713"/>
            <a:ext cx="8305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it-IT" sz="2400">
                <a:latin typeface="Comic Sans MS" panose="030F0702030302020204" pitchFamily="66" charset="0"/>
              </a:rPr>
              <a:t>Compute the substitution score matrix starting from these alignments</a:t>
            </a:r>
          </a:p>
        </p:txBody>
      </p:sp>
      <p:sp>
        <p:nvSpPr>
          <p:cNvPr id="52228" name="Text Box 4"/>
          <p:cNvSpPr txBox="1">
            <a:spLocks noChangeArrowheads="1"/>
          </p:cNvSpPr>
          <p:nvPr/>
        </p:nvSpPr>
        <p:spPr bwMode="auto">
          <a:xfrm>
            <a:off x="898525" y="2047875"/>
            <a:ext cx="23749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it-IT" altLang="it-IT" sz="2400">
                <a:latin typeface="Courier New" panose="02070309020205020404" pitchFamily="49" charset="0"/>
              </a:rPr>
              <a:t>ACAGGTGGACCT</a:t>
            </a:r>
          </a:p>
          <a:p>
            <a:pPr>
              <a:spcBef>
                <a:spcPct val="0"/>
              </a:spcBef>
              <a:buFontTx/>
              <a:buNone/>
            </a:pPr>
            <a:r>
              <a:rPr lang="it-IT" altLang="it-IT" sz="2400">
                <a:latin typeface="Courier New" panose="02070309020205020404" pitchFamily="49" charset="0"/>
              </a:rPr>
              <a:t>ACTGGTCGACTT</a:t>
            </a:r>
          </a:p>
          <a:p>
            <a:pPr>
              <a:spcBef>
                <a:spcPct val="0"/>
              </a:spcBef>
              <a:buFontTx/>
              <a:buNone/>
            </a:pPr>
            <a:endParaRPr lang="it-IT" altLang="it-IT" sz="2400">
              <a:latin typeface="Courier New" panose="02070309020205020404" pitchFamily="49" charset="0"/>
            </a:endParaRPr>
          </a:p>
          <a:p>
            <a:pPr>
              <a:spcBef>
                <a:spcPct val="0"/>
              </a:spcBef>
              <a:buFontTx/>
              <a:buNone/>
            </a:pPr>
            <a:r>
              <a:rPr lang="it-IT" altLang="it-IT" sz="2400">
                <a:latin typeface="Courier New" panose="02070309020205020404" pitchFamily="49" charset="0"/>
              </a:rPr>
              <a:t>CTATATGG</a:t>
            </a:r>
          </a:p>
          <a:p>
            <a:pPr>
              <a:spcBef>
                <a:spcPct val="0"/>
              </a:spcBef>
              <a:buFontTx/>
              <a:buNone/>
            </a:pPr>
            <a:r>
              <a:rPr lang="it-IT" altLang="it-IT" sz="2400">
                <a:latin typeface="Courier New" panose="02070309020205020404" pitchFamily="49" charset="0"/>
              </a:rPr>
              <a:t>CCGGATCG</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1026"/>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US" b="1">
                <a:solidFill>
                  <a:srgbClr val="CC0000"/>
                </a:solidFill>
                <a:effectLst>
                  <a:outerShdw blurRad="38100" dist="38100" dir="2700000" algn="tl">
                    <a:srgbClr val="C0C0C0"/>
                  </a:outerShdw>
                </a:effectLst>
                <a:latin typeface="Comic Sans MS" pitchFamily="66" charset="0"/>
              </a:rPr>
              <a:t>Substitution matrices: PAM</a:t>
            </a:r>
          </a:p>
        </p:txBody>
      </p:sp>
      <p:sp>
        <p:nvSpPr>
          <p:cNvPr id="53251" name="Rectangle 1027"/>
          <p:cNvSpPr>
            <a:spLocks noChangeArrowheads="1"/>
          </p:cNvSpPr>
          <p:nvPr/>
        </p:nvSpPr>
        <p:spPr bwMode="auto">
          <a:xfrm>
            <a:off x="0" y="685800"/>
            <a:ext cx="89154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n-US" altLang="it-IT" sz="2400" b="1" i="1" dirty="0">
                <a:solidFill>
                  <a:schemeClr val="accent2"/>
                </a:solidFill>
                <a:latin typeface="Comic Sans MS" panose="030F0702030302020204" pitchFamily="66" charset="0"/>
              </a:rPr>
              <a:t>In this framework different matrices can be derived. </a:t>
            </a:r>
          </a:p>
          <a:p>
            <a:pPr algn="just">
              <a:spcBef>
                <a:spcPct val="0"/>
              </a:spcBef>
              <a:buFontTx/>
              <a:buNone/>
            </a:pPr>
            <a:r>
              <a:rPr lang="en-US" altLang="it-IT" sz="2400" dirty="0">
                <a:latin typeface="Comic Sans MS" panose="030F0702030302020204" pitchFamily="66" charset="0"/>
              </a:rPr>
              <a:t>The fundamental difference resides in the sets of alignments adopted for building the matrices. </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b="1" i="1" dirty="0">
                <a:solidFill>
                  <a:schemeClr val="accent2"/>
                </a:solidFill>
                <a:latin typeface="Comic Sans MS" panose="030F0702030302020204" pitchFamily="66" charset="0"/>
              </a:rPr>
              <a:t>PAM: </a:t>
            </a:r>
            <a:r>
              <a:rPr lang="en-US" altLang="it-IT" sz="2400" dirty="0">
                <a:latin typeface="Comic Sans MS" panose="030F0702030302020204" pitchFamily="66" charset="0"/>
              </a:rPr>
              <a:t>(Point Accepted Mutation) Margaret Oakley  </a:t>
            </a:r>
            <a:r>
              <a:rPr lang="en-US" altLang="it-IT" sz="2400" dirty="0" err="1">
                <a:latin typeface="Comic Sans MS" panose="030F0702030302020204" pitchFamily="66" charset="0"/>
              </a:rPr>
              <a:t>Dayhoff</a:t>
            </a:r>
            <a:r>
              <a:rPr lang="en-US" altLang="it-IT" sz="2400" dirty="0">
                <a:latin typeface="Comic Sans MS" panose="030F0702030302020204" pitchFamily="66" charset="0"/>
              </a:rPr>
              <a:t> (1972 Atlas of protein sequences and structures) </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b="1" i="1" dirty="0">
                <a:latin typeface="Comic Sans MS" panose="030F0702030302020204" pitchFamily="66" charset="0"/>
              </a:rPr>
              <a:t>A point accepted mutation is the replacement of a single amino acid in the primary structure of a protein with another single amino acid, which is accepted by the processes of natural selection.</a:t>
            </a:r>
          </a:p>
          <a:p>
            <a:pPr algn="just">
              <a:spcBef>
                <a:spcPct val="0"/>
              </a:spcBef>
              <a:buFontTx/>
              <a:buNone/>
            </a:pPr>
            <a:endParaRPr lang="en-US" altLang="it-IT" sz="2400" b="1" i="1" dirty="0">
              <a:latin typeface="Comic Sans MS" panose="030F0702030302020204" pitchFamily="66" charset="0"/>
            </a:endParaRPr>
          </a:p>
          <a:p>
            <a:pPr algn="just">
              <a:spcBef>
                <a:spcPct val="0"/>
              </a:spcBef>
              <a:buFontTx/>
              <a:buNone/>
            </a:pPr>
            <a:r>
              <a:rPr lang="en-US" altLang="it-IT" sz="2400" dirty="0" err="1">
                <a:latin typeface="Comic Sans MS" panose="030F0702030302020204" pitchFamily="66" charset="0"/>
              </a:rPr>
              <a:t>PAMx</a:t>
            </a:r>
            <a:r>
              <a:rPr lang="en-US" altLang="it-IT" sz="2400" dirty="0">
                <a:latin typeface="Comic Sans MS" panose="030F0702030302020204" pitchFamily="66" charset="0"/>
              </a:rPr>
              <a:t>: substitution matrix referring to the sequences undergoing x PAMs every 100 residues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8" name="Object 2"/>
          <p:cNvGraphicFramePr>
            <a:graphicFrameLocks noChangeAspect="1"/>
          </p:cNvGraphicFramePr>
          <p:nvPr/>
        </p:nvGraphicFramePr>
        <p:xfrm>
          <a:off x="609600" y="762000"/>
          <a:ext cx="7391400" cy="4632325"/>
        </p:xfrm>
        <a:graphic>
          <a:graphicData uri="http://schemas.openxmlformats.org/presentationml/2006/ole">
            <mc:AlternateContent xmlns:mc="http://schemas.openxmlformats.org/markup-compatibility/2006">
              <mc:Choice xmlns:v="urn:schemas-microsoft-com:vml" Requires="v">
                <p:oleObj spid="_x0000_s149512" name="Bitmap Image" r:id="rId3" imgW="11879333" imgH="7447619" progId="Paint.Picture">
                  <p:embed/>
                </p:oleObj>
              </mc:Choice>
              <mc:Fallback>
                <p:oleObj name="Bitmap Image" r:id="rId3" imgW="11879333" imgH="7447619" progId="Paint.Picture">
                  <p:embed/>
                  <p:pic>
                    <p:nvPicPr>
                      <p:cNvPr id="55298"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762000"/>
                        <a:ext cx="7391400" cy="463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2" name="Text Box 4"/>
          <p:cNvSpPr txBox="1">
            <a:spLocks noChangeArrowheads="1"/>
          </p:cNvSpPr>
          <p:nvPr/>
        </p:nvSpPr>
        <p:spPr bwMode="auto">
          <a:xfrm>
            <a:off x="228600" y="0"/>
            <a:ext cx="8610600" cy="830263"/>
          </a:xfrm>
          <a:prstGeom prst="rect">
            <a:avLst/>
          </a:prstGeom>
          <a:noFill/>
          <a:ln w="9525">
            <a:noFill/>
            <a:miter lim="800000"/>
            <a:headEnd/>
            <a:tailEnd/>
          </a:ln>
          <a:effectLst/>
        </p:spPr>
        <p:txBody>
          <a:bodyPr>
            <a:spAutoFit/>
          </a:bodyPr>
          <a:lstStyle/>
          <a:p>
            <a:pPr algn="ctr">
              <a:defRPr/>
            </a:pPr>
            <a:r>
              <a:rPr lang="en-US" b="1">
                <a:solidFill>
                  <a:srgbClr val="CC0000"/>
                </a:solidFill>
                <a:effectLst>
                  <a:outerShdw blurRad="38100" dist="38100" dir="2700000" algn="tl">
                    <a:srgbClr val="C0C0C0"/>
                  </a:outerShdw>
                </a:effectLst>
                <a:latin typeface="Comic Sans MS" pitchFamily="66" charset="0"/>
              </a:rPr>
              <a:t>Relationship between the PAM and the identity between two sequences</a:t>
            </a:r>
          </a:p>
        </p:txBody>
      </p:sp>
      <p:sp>
        <p:nvSpPr>
          <p:cNvPr id="55300" name="Rectangle 5"/>
          <p:cNvSpPr>
            <a:spLocks noChangeArrowheads="1"/>
          </p:cNvSpPr>
          <p:nvPr/>
        </p:nvSpPr>
        <p:spPr bwMode="auto">
          <a:xfrm>
            <a:off x="304800" y="5305425"/>
            <a:ext cx="86106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dirty="0">
                <a:latin typeface="Comic Sans MS" panose="030F0702030302020204" pitchFamily="66" charset="0"/>
              </a:rPr>
              <a:t>The number of mutational events (PAM) does NOT correspond to the number of different residues between two sequences, when mutations accumulates.</a:t>
            </a:r>
          </a:p>
          <a:p>
            <a:pPr>
              <a:spcBef>
                <a:spcPct val="0"/>
              </a:spcBef>
              <a:buFontTx/>
              <a:buNone/>
            </a:pPr>
            <a:endParaRPr lang="en-US" altLang="it-IT" sz="2400" dirty="0">
              <a:latin typeface="Comic Sans MS" panose="030F0702030302020204" pitchFamily="66" charset="0"/>
            </a:endParaRPr>
          </a:p>
        </p:txBody>
      </p:sp>
      <p:sp>
        <p:nvSpPr>
          <p:cNvPr id="55301" name="Line 6"/>
          <p:cNvSpPr>
            <a:spLocks noChangeShapeType="1"/>
          </p:cNvSpPr>
          <p:nvPr/>
        </p:nvSpPr>
        <p:spPr bwMode="auto">
          <a:xfrm>
            <a:off x="1600200" y="914400"/>
            <a:ext cx="1676400" cy="35052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it-IT"/>
          </a:p>
        </p:txBody>
      </p:sp>
    </p:spTree>
    <p:extLst>
      <p:ext uri="{BB962C8B-B14F-4D97-AF65-F5344CB8AC3E}">
        <p14:creationId xmlns:p14="http://schemas.microsoft.com/office/powerpoint/2010/main" val="3189277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1026"/>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US" b="1">
                <a:solidFill>
                  <a:srgbClr val="CC0000"/>
                </a:solidFill>
                <a:effectLst>
                  <a:outerShdw blurRad="38100" dist="38100" dir="2700000" algn="tl">
                    <a:srgbClr val="C0C0C0"/>
                  </a:outerShdw>
                </a:effectLst>
                <a:latin typeface="Comic Sans MS" pitchFamily="66" charset="0"/>
              </a:rPr>
              <a:t>Substitution matrices: PAM</a:t>
            </a:r>
          </a:p>
        </p:txBody>
      </p:sp>
      <p:sp>
        <p:nvSpPr>
          <p:cNvPr id="53251" name="Rectangle 1027"/>
          <p:cNvSpPr>
            <a:spLocks noChangeArrowheads="1"/>
          </p:cNvSpPr>
          <p:nvPr/>
        </p:nvSpPr>
        <p:spPr bwMode="auto">
          <a:xfrm>
            <a:off x="0" y="685800"/>
            <a:ext cx="421196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n-US" altLang="it-IT" sz="2400" b="1" i="1" dirty="0" err="1">
                <a:solidFill>
                  <a:schemeClr val="accent2"/>
                </a:solidFill>
                <a:latin typeface="Comic Sans MS" panose="030F0702030302020204" pitchFamily="66" charset="0"/>
              </a:rPr>
              <a:t>PAMx</a:t>
            </a:r>
            <a:r>
              <a:rPr lang="en-US" altLang="it-IT" sz="2400" b="1" i="1" dirty="0">
                <a:solidFill>
                  <a:schemeClr val="accent2"/>
                </a:solidFill>
                <a:latin typeface="Comic Sans MS" panose="030F0702030302020204" pitchFamily="66" charset="0"/>
              </a:rPr>
              <a:t>: </a:t>
            </a:r>
            <a:r>
              <a:rPr lang="en-US" altLang="it-IT" sz="2400" dirty="0">
                <a:latin typeface="Comic Sans MS" panose="030F0702030302020204" pitchFamily="66" charset="0"/>
              </a:rPr>
              <a:t>Margaret Oakley </a:t>
            </a:r>
            <a:r>
              <a:rPr lang="en-US" altLang="it-IT" sz="2400" dirty="0" err="1">
                <a:latin typeface="Comic Sans MS" panose="030F0702030302020204" pitchFamily="66" charset="0"/>
              </a:rPr>
              <a:t>Dayhoff</a:t>
            </a:r>
            <a:r>
              <a:rPr lang="en-US" altLang="it-IT" sz="2400" dirty="0">
                <a:latin typeface="Comic Sans MS" panose="030F0702030302020204" pitchFamily="66" charset="0"/>
              </a:rPr>
              <a:t> (1978) </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1,572 changes in 71 groups of closely related proteins (85% min sequence identity)</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Original formulation considers manually built phylogenetic trees where hypothetical ancestor sequences are inferred.</a:t>
            </a:r>
          </a:p>
          <a:p>
            <a:pPr algn="just">
              <a:spcBef>
                <a:spcPct val="0"/>
              </a:spcBef>
              <a:buFontTx/>
              <a:buNone/>
            </a:pPr>
            <a:endParaRPr lang="en-US" altLang="it-IT" sz="2400" b="1" i="1" dirty="0">
              <a:solidFill>
                <a:schemeClr val="accent2"/>
              </a:solidFill>
              <a:latin typeface="Comic Sans MS" panose="030F0702030302020204" pitchFamily="66" charset="0"/>
            </a:endParaRPr>
          </a:p>
        </p:txBody>
      </p:sp>
      <p:pic>
        <p:nvPicPr>
          <p:cNvPr id="2" name="Immagine 1">
            <a:extLst>
              <a:ext uri="{FF2B5EF4-FFF2-40B4-BE49-F238E27FC236}">
                <a16:creationId xmlns:a16="http://schemas.microsoft.com/office/drawing/2014/main" id="{000F7CC4-331D-4850-A5E2-996FE50E25DB}"/>
              </a:ext>
            </a:extLst>
          </p:cNvPr>
          <p:cNvPicPr>
            <a:picLocks noChangeAspect="1"/>
          </p:cNvPicPr>
          <p:nvPr/>
        </p:nvPicPr>
        <p:blipFill>
          <a:blip r:embed="rId2"/>
          <a:stretch>
            <a:fillRect/>
          </a:stretch>
        </p:blipFill>
        <p:spPr>
          <a:xfrm>
            <a:off x="4436253" y="685801"/>
            <a:ext cx="4682101" cy="6136940"/>
          </a:xfrm>
          <a:prstGeom prst="rect">
            <a:avLst/>
          </a:prstGeom>
        </p:spPr>
      </p:pic>
    </p:spTree>
    <p:extLst>
      <p:ext uri="{BB962C8B-B14F-4D97-AF65-F5344CB8AC3E}">
        <p14:creationId xmlns:p14="http://schemas.microsoft.com/office/powerpoint/2010/main" val="3428640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25"/>
          <p:cNvPicPr>
            <a:picLocks noChangeAspect="1" noChangeArrowheads="1"/>
          </p:cNvPicPr>
          <p:nvPr/>
        </p:nvPicPr>
        <p:blipFill>
          <a:blip r:embed="rId2">
            <a:extLst>
              <a:ext uri="{28A0092B-C50C-407E-A947-70E740481C1C}">
                <a14:useLocalDpi xmlns:a14="http://schemas.microsoft.com/office/drawing/2010/main" val="0"/>
              </a:ext>
            </a:extLst>
          </a:blip>
          <a:srcRect l="29688" t="27083" r="30469" b="34375"/>
          <a:stretch>
            <a:fillRect/>
          </a:stretch>
        </p:blipFill>
        <p:spPr bwMode="auto">
          <a:xfrm>
            <a:off x="1115616" y="764704"/>
            <a:ext cx="7151712" cy="518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ttangolo 2"/>
          <p:cNvSpPr/>
          <p:nvPr/>
        </p:nvSpPr>
        <p:spPr>
          <a:xfrm>
            <a:off x="1187624" y="6237312"/>
            <a:ext cx="7200800" cy="461665"/>
          </a:xfrm>
          <a:prstGeom prst="rect">
            <a:avLst/>
          </a:prstGeom>
        </p:spPr>
        <p:txBody>
          <a:bodyPr wrap="square">
            <a:spAutoFit/>
          </a:bodyPr>
          <a:lstStyle/>
          <a:p>
            <a:r>
              <a:rPr lang="en-US" altLang="it-IT" dirty="0">
                <a:latin typeface="Comic Sans MS" panose="030F0702030302020204" pitchFamily="66" charset="0"/>
              </a:rPr>
              <a:t>Sperm Whale </a:t>
            </a:r>
            <a:r>
              <a:rPr lang="en-US" altLang="it-IT" dirty="0" err="1">
                <a:latin typeface="Comic Sans MS" panose="030F0702030302020204" pitchFamily="66" charset="0"/>
              </a:rPr>
              <a:t>Mioglobin</a:t>
            </a:r>
            <a:r>
              <a:rPr lang="en-US" altLang="it-IT" dirty="0">
                <a:latin typeface="Comic Sans MS" panose="030F0702030302020204" pitchFamily="66" charset="0"/>
              </a:rPr>
              <a:t> vs bacterial </a:t>
            </a:r>
            <a:r>
              <a:rPr lang="en-US" altLang="it-IT" dirty="0" err="1">
                <a:latin typeface="Comic Sans MS" panose="030F0702030302020204" pitchFamily="66" charset="0"/>
              </a:rPr>
              <a:t>Emoglobin</a:t>
            </a:r>
            <a:r>
              <a:rPr lang="en-US" altLang="it-IT" dirty="0">
                <a:latin typeface="Comic Sans MS" panose="030F0702030302020204" pitchFamily="66" charset="0"/>
              </a:rPr>
              <a:t> </a:t>
            </a:r>
            <a:endParaRPr lang="it-IT" dirty="0"/>
          </a:p>
        </p:txBody>
      </p:sp>
      <p:sp>
        <p:nvSpPr>
          <p:cNvPr id="4" name="CasellaDiTesto 3"/>
          <p:cNvSpPr txBox="1"/>
          <p:nvPr/>
        </p:nvSpPr>
        <p:spPr>
          <a:xfrm>
            <a:off x="1979712" y="159593"/>
            <a:ext cx="5283819" cy="584775"/>
          </a:xfrm>
          <a:prstGeom prst="rect">
            <a:avLst/>
          </a:prstGeom>
          <a:noFill/>
        </p:spPr>
        <p:txBody>
          <a:bodyPr wrap="none" rtlCol="0">
            <a:spAutoFit/>
          </a:bodyPr>
          <a:lstStyle/>
          <a:p>
            <a:r>
              <a:rPr lang="it-IT" sz="3200" b="1" dirty="0" err="1">
                <a:solidFill>
                  <a:srgbClr val="FF0000"/>
                </a:solidFill>
                <a:latin typeface="Comic Sans MS" pitchFamily="66" charset="0"/>
              </a:rPr>
              <a:t>Structure</a:t>
            </a:r>
            <a:r>
              <a:rPr lang="it-IT" sz="3200" b="1" dirty="0">
                <a:solidFill>
                  <a:srgbClr val="FF0000"/>
                </a:solidFill>
                <a:latin typeface="Comic Sans MS" pitchFamily="66" charset="0"/>
              </a:rPr>
              <a:t> </a:t>
            </a:r>
            <a:r>
              <a:rPr lang="it-IT" sz="3200" b="1" dirty="0" err="1">
                <a:solidFill>
                  <a:srgbClr val="FF0000"/>
                </a:solidFill>
                <a:latin typeface="Comic Sans MS" pitchFamily="66" charset="0"/>
              </a:rPr>
              <a:t>superimposition</a:t>
            </a:r>
            <a:endParaRPr lang="it-IT" sz="3200" b="1" dirty="0">
              <a:solidFill>
                <a:srgbClr val="FF0000"/>
              </a:solidFill>
              <a:latin typeface="Comic Sans MS" pitchFamily="66" charset="0"/>
            </a:endParaRPr>
          </a:p>
        </p:txBody>
      </p:sp>
    </p:spTree>
    <p:extLst>
      <p:ext uri="{BB962C8B-B14F-4D97-AF65-F5344CB8AC3E}">
        <p14:creationId xmlns:p14="http://schemas.microsoft.com/office/powerpoint/2010/main" val="2387872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1026"/>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US" b="1">
                <a:solidFill>
                  <a:srgbClr val="CC0000"/>
                </a:solidFill>
                <a:effectLst>
                  <a:outerShdw blurRad="38100" dist="38100" dir="2700000" algn="tl">
                    <a:srgbClr val="C0C0C0"/>
                  </a:outerShdw>
                </a:effectLst>
                <a:latin typeface="Comic Sans MS" pitchFamily="66" charset="0"/>
              </a:rPr>
              <a:t>Substitution matrices: PAM</a:t>
            </a:r>
          </a:p>
        </p:txBody>
      </p:sp>
      <p:sp>
        <p:nvSpPr>
          <p:cNvPr id="53251" name="Rectangle 1027"/>
          <p:cNvSpPr>
            <a:spLocks noChangeArrowheads="1"/>
          </p:cNvSpPr>
          <p:nvPr/>
        </p:nvSpPr>
        <p:spPr bwMode="auto">
          <a:xfrm>
            <a:off x="114300" y="908720"/>
            <a:ext cx="8915400" cy="674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n-US" altLang="it-IT" sz="2400" b="1" i="1" dirty="0" err="1">
                <a:solidFill>
                  <a:schemeClr val="accent2"/>
                </a:solidFill>
                <a:latin typeface="Comic Sans MS" panose="030F0702030302020204" pitchFamily="66" charset="0"/>
              </a:rPr>
              <a:t>PAMx</a:t>
            </a:r>
            <a:r>
              <a:rPr lang="en-US" altLang="it-IT" sz="2400" b="1" i="1" dirty="0">
                <a:solidFill>
                  <a:schemeClr val="accent2"/>
                </a:solidFill>
                <a:latin typeface="Comic Sans MS" panose="030F0702030302020204" pitchFamily="66" charset="0"/>
              </a:rPr>
              <a:t>: </a:t>
            </a:r>
            <a:r>
              <a:rPr lang="en-US" altLang="it-IT" sz="2400" dirty="0">
                <a:latin typeface="Comic Sans MS" panose="030F0702030302020204" pitchFamily="66" charset="0"/>
              </a:rPr>
              <a:t>Margaret Oakley </a:t>
            </a:r>
            <a:r>
              <a:rPr lang="en-US" altLang="it-IT" sz="2400" dirty="0" err="1">
                <a:latin typeface="Comic Sans MS" panose="030F0702030302020204" pitchFamily="66" charset="0"/>
              </a:rPr>
              <a:t>Dayhoff</a:t>
            </a:r>
            <a:r>
              <a:rPr lang="en-US" altLang="it-IT" sz="2400" dirty="0">
                <a:latin typeface="Comic Sans MS" panose="030F0702030302020204" pitchFamily="66" charset="0"/>
              </a:rPr>
              <a:t> (1978) </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1,572 changes in 71 groups of closely related proteins (85% min sequence identity)</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General formulation can consider manually built sequence alignments without referring to phylogenesis.</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With highly similar sequences, alignments are easily compiled.</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Ideally, a conditional probability matrix could be computed using sequences with 1% of mutations</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i="1" dirty="0">
                <a:latin typeface="Comic Sans MS" panose="030F0702030302020204" pitchFamily="66" charset="0"/>
              </a:rPr>
              <a:t>A</a:t>
            </a:r>
            <a:r>
              <a:rPr lang="en-US" altLang="it-IT" sz="2400" i="1" baseline="30000" dirty="0">
                <a:latin typeface="Comic Sans MS" panose="030F0702030302020204" pitchFamily="66" charset="0"/>
              </a:rPr>
              <a:t>1</a:t>
            </a:r>
            <a:r>
              <a:rPr lang="en-US" altLang="it-IT" sz="2400" i="1" baseline="-25000" dirty="0">
                <a:latin typeface="Comic Sans MS" panose="030F0702030302020204" pitchFamily="66" charset="0"/>
              </a:rPr>
              <a:t>ij </a:t>
            </a:r>
            <a:r>
              <a:rPr lang="en-US" altLang="it-IT" sz="2400" dirty="0">
                <a:latin typeface="Comic Sans MS" panose="030F0702030302020204" pitchFamily="66" charset="0"/>
              </a:rPr>
              <a:t>= </a:t>
            </a:r>
            <a:r>
              <a:rPr lang="en-US" altLang="it-IT" sz="2400" i="1" dirty="0">
                <a:latin typeface="Comic Sans MS" panose="030F0702030302020204" pitchFamily="66" charset="0"/>
              </a:rPr>
              <a:t>P</a:t>
            </a:r>
            <a:r>
              <a:rPr lang="en-US" altLang="it-IT" sz="2400" dirty="0">
                <a:latin typeface="Comic Sans MS" panose="030F0702030302020204" pitchFamily="66" charset="0"/>
              </a:rPr>
              <a:t>(</a:t>
            </a:r>
            <a:r>
              <a:rPr lang="en-US" altLang="it-IT" sz="2400" i="1" dirty="0" err="1">
                <a:latin typeface="Comic Sans MS" panose="030F0702030302020204" pitchFamily="66" charset="0"/>
              </a:rPr>
              <a:t>j</a:t>
            </a:r>
            <a:r>
              <a:rPr lang="en-US" altLang="it-IT" sz="2400" dirty="0" err="1">
                <a:latin typeface="Comic Sans MS" panose="030F0702030302020204" pitchFamily="66" charset="0"/>
              </a:rPr>
              <a:t>|</a:t>
            </a:r>
            <a:r>
              <a:rPr lang="en-US" altLang="it-IT" sz="2400" i="1" dirty="0" err="1">
                <a:latin typeface="Comic Sans MS" panose="030F0702030302020204" pitchFamily="66" charset="0"/>
              </a:rPr>
              <a:t>i</a:t>
            </a:r>
            <a:r>
              <a:rPr lang="en-US" altLang="it-IT" sz="2400" dirty="0">
                <a:latin typeface="Comic Sans MS" panose="030F0702030302020204" pitchFamily="66" charset="0"/>
              </a:rPr>
              <a:t>) = </a:t>
            </a:r>
            <a:r>
              <a:rPr lang="en-US" altLang="it-IT" sz="2400" i="1" dirty="0">
                <a:latin typeface="Comic Sans MS" panose="030F0702030302020204" pitchFamily="66" charset="0"/>
              </a:rPr>
              <a:t>N</a:t>
            </a:r>
            <a:r>
              <a:rPr lang="en-US" altLang="it-IT" sz="2400" dirty="0">
                <a:latin typeface="Comic Sans MS" panose="030F0702030302020204" pitchFamily="66" charset="0"/>
              </a:rPr>
              <a:t>(</a:t>
            </a:r>
            <a:r>
              <a:rPr lang="en-US" altLang="it-IT" sz="2400" i="1" dirty="0" err="1">
                <a:latin typeface="Comic Sans MS" panose="030F0702030302020204" pitchFamily="66" charset="0"/>
              </a:rPr>
              <a:t>i,j</a:t>
            </a:r>
            <a:r>
              <a:rPr lang="en-US" altLang="it-IT" sz="2400" dirty="0">
                <a:latin typeface="Comic Sans MS" panose="030F0702030302020204" pitchFamily="66" charset="0"/>
              </a:rPr>
              <a:t>)/</a:t>
            </a:r>
            <a:r>
              <a:rPr lang="en-US" altLang="it-IT" sz="2400" i="1" dirty="0">
                <a:latin typeface="Comic Sans MS" panose="030F0702030302020204" pitchFamily="66" charset="0"/>
              </a:rPr>
              <a:t>N</a:t>
            </a:r>
            <a:r>
              <a:rPr lang="en-US" altLang="it-IT" sz="2400" dirty="0">
                <a:latin typeface="Comic Sans MS" panose="030F0702030302020204" pitchFamily="66" charset="0"/>
              </a:rPr>
              <a:t>(</a:t>
            </a:r>
            <a:r>
              <a:rPr lang="en-US" altLang="it-IT" sz="2400" i="1" dirty="0" err="1">
                <a:latin typeface="Comic Sans MS" panose="030F0702030302020204" pitchFamily="66" charset="0"/>
              </a:rPr>
              <a:t>i</a:t>
            </a:r>
            <a:r>
              <a:rPr lang="en-US" altLang="it-IT" sz="2400" dirty="0">
                <a:latin typeface="Comic Sans MS" panose="030F0702030302020204" pitchFamily="66" charset="0"/>
              </a:rPr>
              <a:t>)		PAM1 probability matrix</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endParaRPr lang="en-US" altLang="it-IT" sz="2400" i="1" dirty="0">
              <a:latin typeface="Comic Sans MS" panose="030F0702030302020204" pitchFamily="66" charset="0"/>
            </a:endParaRPr>
          </a:p>
          <a:p>
            <a:pPr algn="just">
              <a:spcBef>
                <a:spcPct val="0"/>
              </a:spcBef>
              <a:buFontTx/>
              <a:buNone/>
            </a:pPr>
            <a:endParaRPr lang="en-US" altLang="it-IT" sz="2400" b="1" i="1" dirty="0">
              <a:solidFill>
                <a:schemeClr val="accent2"/>
              </a:solidFill>
              <a:latin typeface="Comic Sans MS" panose="030F0702030302020204" pitchFamily="66" charset="0"/>
            </a:endParaRPr>
          </a:p>
        </p:txBody>
      </p:sp>
    </p:spTree>
    <p:extLst>
      <p:ext uri="{BB962C8B-B14F-4D97-AF65-F5344CB8AC3E}">
        <p14:creationId xmlns:p14="http://schemas.microsoft.com/office/powerpoint/2010/main" val="26574107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1026"/>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US" b="1">
                <a:solidFill>
                  <a:srgbClr val="CC0000"/>
                </a:solidFill>
                <a:effectLst>
                  <a:outerShdw blurRad="38100" dist="38100" dir="2700000" algn="tl">
                    <a:srgbClr val="C0C0C0"/>
                  </a:outerShdw>
                </a:effectLst>
                <a:latin typeface="Comic Sans MS" pitchFamily="66" charset="0"/>
              </a:rPr>
              <a:t>Substitution matrices: PAM</a:t>
            </a:r>
          </a:p>
        </p:txBody>
      </p:sp>
      <mc:AlternateContent xmlns:mc="http://schemas.openxmlformats.org/markup-compatibility/2006">
        <mc:Choice xmlns:a14="http://schemas.microsoft.com/office/drawing/2010/main" Requires="a14">
          <p:sp>
            <p:nvSpPr>
              <p:cNvPr id="53251" name="Rectangle 1027"/>
              <p:cNvSpPr>
                <a:spLocks noChangeArrowheads="1"/>
              </p:cNvSpPr>
              <p:nvPr/>
            </p:nvSpPr>
            <p:spPr bwMode="auto">
              <a:xfrm>
                <a:off x="0" y="685800"/>
                <a:ext cx="8915400" cy="579094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n-US" altLang="it-IT" sz="2400" b="1" i="1" dirty="0">
                    <a:solidFill>
                      <a:schemeClr val="accent2"/>
                    </a:solidFill>
                    <a:latin typeface="Comic Sans MS" panose="030F0702030302020204" pitchFamily="66" charset="0"/>
                  </a:rPr>
                  <a:t>PAMx: </a:t>
                </a:r>
                <a:r>
                  <a:rPr lang="en-US" altLang="it-IT" sz="2400" dirty="0">
                    <a:latin typeface="Comic Sans MS" panose="030F0702030302020204" pitchFamily="66" charset="0"/>
                  </a:rPr>
                  <a:t>Margaret Oakley  </a:t>
                </a:r>
                <a:r>
                  <a:rPr lang="en-US" altLang="it-IT" sz="2400" dirty="0" err="1">
                    <a:latin typeface="Comic Sans MS" panose="030F0702030302020204" pitchFamily="66" charset="0"/>
                  </a:rPr>
                  <a:t>Dayhoff</a:t>
                </a:r>
                <a:r>
                  <a:rPr lang="en-US" altLang="it-IT" sz="2400" dirty="0">
                    <a:latin typeface="Comic Sans MS" panose="030F0702030302020204" pitchFamily="66" charset="0"/>
                  </a:rPr>
                  <a:t> (1978) </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1,572 changes in 71 groups of closely related proteins (85% min sequence identity)</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It is possible to compute the probability matrix</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i="1" dirty="0" err="1">
                    <a:latin typeface="Comic Sans MS" panose="030F0702030302020204" pitchFamily="66" charset="0"/>
                  </a:rPr>
                  <a:t>A</a:t>
                </a:r>
                <a:r>
                  <a:rPr lang="en-US" altLang="it-IT" sz="2400" i="1" baseline="-25000" dirty="0" err="1">
                    <a:latin typeface="Comic Sans MS" panose="030F0702030302020204" pitchFamily="66" charset="0"/>
                  </a:rPr>
                  <a:t>ij</a:t>
                </a:r>
                <a:r>
                  <a:rPr lang="en-US" altLang="it-IT" sz="2400" i="1" baseline="-25000" dirty="0">
                    <a:latin typeface="Comic Sans MS" panose="030F0702030302020204" pitchFamily="66" charset="0"/>
                  </a:rPr>
                  <a:t> </a:t>
                </a:r>
                <a:r>
                  <a:rPr lang="en-US" altLang="it-IT" sz="2400" dirty="0">
                    <a:latin typeface="Comic Sans MS" panose="030F0702030302020204" pitchFamily="66" charset="0"/>
                  </a:rPr>
                  <a:t>= </a:t>
                </a:r>
                <a:r>
                  <a:rPr lang="en-US" altLang="it-IT" sz="2400" i="1" dirty="0">
                    <a:latin typeface="Comic Sans MS" panose="030F0702030302020204" pitchFamily="66" charset="0"/>
                  </a:rPr>
                  <a:t>P</a:t>
                </a:r>
                <a:r>
                  <a:rPr lang="en-US" altLang="it-IT" sz="2400" dirty="0">
                    <a:latin typeface="Comic Sans MS" panose="030F0702030302020204" pitchFamily="66" charset="0"/>
                  </a:rPr>
                  <a:t>(</a:t>
                </a:r>
                <a:r>
                  <a:rPr lang="en-US" altLang="it-IT" sz="2400" i="1" dirty="0" err="1">
                    <a:latin typeface="Comic Sans MS" panose="030F0702030302020204" pitchFamily="66" charset="0"/>
                  </a:rPr>
                  <a:t>j</a:t>
                </a:r>
                <a:r>
                  <a:rPr lang="en-US" altLang="it-IT" sz="2400" dirty="0" err="1">
                    <a:latin typeface="Comic Sans MS" panose="030F0702030302020204" pitchFamily="66" charset="0"/>
                  </a:rPr>
                  <a:t>|</a:t>
                </a:r>
                <a:r>
                  <a:rPr lang="en-US" altLang="it-IT" sz="2400" i="1" dirty="0" err="1">
                    <a:latin typeface="Comic Sans MS" panose="030F0702030302020204" pitchFamily="66" charset="0"/>
                  </a:rPr>
                  <a:t>i</a:t>
                </a:r>
                <a:r>
                  <a:rPr lang="en-US" altLang="it-IT" sz="2400" dirty="0">
                    <a:latin typeface="Comic Sans MS" panose="030F0702030302020204" pitchFamily="66" charset="0"/>
                  </a:rPr>
                  <a:t>) = </a:t>
                </a:r>
                <a:r>
                  <a:rPr lang="en-US" altLang="it-IT" sz="2400" i="1" dirty="0">
                    <a:latin typeface="Comic Sans MS" panose="030F0702030302020204" pitchFamily="66" charset="0"/>
                  </a:rPr>
                  <a:t>N</a:t>
                </a:r>
                <a:r>
                  <a:rPr lang="en-US" altLang="it-IT" sz="2400" dirty="0">
                    <a:latin typeface="Comic Sans MS" panose="030F0702030302020204" pitchFamily="66" charset="0"/>
                  </a:rPr>
                  <a:t>(</a:t>
                </a:r>
                <a:r>
                  <a:rPr lang="en-US" altLang="it-IT" sz="2400" i="1" dirty="0" err="1">
                    <a:latin typeface="Comic Sans MS" panose="030F0702030302020204" pitchFamily="66" charset="0"/>
                  </a:rPr>
                  <a:t>i,j</a:t>
                </a:r>
                <a:r>
                  <a:rPr lang="en-US" altLang="it-IT" sz="2400" dirty="0">
                    <a:latin typeface="Comic Sans MS" panose="030F0702030302020204" pitchFamily="66" charset="0"/>
                  </a:rPr>
                  <a:t>)/</a:t>
                </a:r>
                <a:r>
                  <a:rPr lang="en-US" altLang="it-IT" sz="2400" i="1" dirty="0">
                    <a:latin typeface="Comic Sans MS" panose="030F0702030302020204" pitchFamily="66" charset="0"/>
                  </a:rPr>
                  <a:t>N</a:t>
                </a:r>
                <a:r>
                  <a:rPr lang="en-US" altLang="it-IT" sz="2400" dirty="0">
                    <a:latin typeface="Comic Sans MS" panose="030F0702030302020204" pitchFamily="66" charset="0"/>
                  </a:rPr>
                  <a:t>(</a:t>
                </a:r>
                <a:r>
                  <a:rPr lang="en-US" altLang="it-IT" sz="2400" i="1" dirty="0" err="1">
                    <a:latin typeface="Comic Sans MS" panose="030F0702030302020204" pitchFamily="66" charset="0"/>
                  </a:rPr>
                  <a:t>i</a:t>
                </a:r>
                <a:r>
                  <a:rPr lang="en-US" altLang="it-IT" sz="2400" dirty="0">
                    <a:latin typeface="Comic Sans MS" panose="030F0702030302020204" pitchFamily="66" charset="0"/>
                  </a:rPr>
                  <a:t>)</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If sequences are not 99% identical, matrix referring to 1% PAM is computed (iteratively) rescaling off-diagonal elements: </a:t>
                </a:r>
              </a:p>
              <a:p>
                <a:pPr algn="just">
                  <a:spcBef>
                    <a:spcPct val="0"/>
                  </a:spcBef>
                  <a:buFontTx/>
                  <a:buNone/>
                </a:pPr>
                <a14:m>
                  <m:oMath xmlns:m="http://schemas.openxmlformats.org/officeDocument/2006/math">
                    <m:nary>
                      <m:naryPr>
                        <m:chr m:val="∑"/>
                        <m:ctrlPr>
                          <a:rPr lang="en-US" altLang="it-IT" sz="2400" b="0" i="1" smtClean="0">
                            <a:latin typeface="Cambria Math" panose="02040503050406030204" pitchFamily="18" charset="0"/>
                          </a:rPr>
                        </m:ctrlPr>
                      </m:naryPr>
                      <m:sub>
                        <m:r>
                          <m:rPr>
                            <m:brk m:alnAt="23"/>
                          </m:rPr>
                          <a:rPr lang="en-US" altLang="it-IT" sz="2400" b="0" i="1" smtClean="0">
                            <a:latin typeface="Cambria Math" panose="02040503050406030204" pitchFamily="18" charset="0"/>
                          </a:rPr>
                          <m:t>𝑖</m:t>
                        </m:r>
                        <m:r>
                          <a:rPr lang="en-US" altLang="it-IT" sz="2400" b="0" i="1" smtClean="0">
                            <a:latin typeface="Cambria Math" panose="02040503050406030204" pitchFamily="18" charset="0"/>
                          </a:rPr>
                          <m:t>=1</m:t>
                        </m:r>
                      </m:sub>
                      <m:sup>
                        <m:r>
                          <a:rPr lang="en-US" altLang="it-IT" sz="2400" b="0" i="1" smtClean="0">
                            <a:latin typeface="Cambria Math" panose="02040503050406030204" pitchFamily="18" charset="0"/>
                          </a:rPr>
                          <m:t>20</m:t>
                        </m:r>
                      </m:sup>
                      <m:e>
                        <m:r>
                          <a:rPr lang="en-US" altLang="it-IT" sz="2400" b="0" i="1" smtClean="0">
                            <a:latin typeface="Cambria Math" panose="02040503050406030204" pitchFamily="18" charset="0"/>
                          </a:rPr>
                          <m:t>𝑃</m:t>
                        </m:r>
                        <m:d>
                          <m:dPr>
                            <m:ctrlPr>
                              <a:rPr lang="en-US" altLang="it-IT" sz="2400" b="0" i="1" smtClean="0">
                                <a:latin typeface="Cambria Math" panose="02040503050406030204" pitchFamily="18" charset="0"/>
                              </a:rPr>
                            </m:ctrlPr>
                          </m:dPr>
                          <m:e>
                            <m:r>
                              <a:rPr lang="en-US" altLang="it-IT" sz="2400" b="0" i="1" smtClean="0">
                                <a:latin typeface="Cambria Math" panose="02040503050406030204" pitchFamily="18" charset="0"/>
                              </a:rPr>
                              <m:t>𝑖</m:t>
                            </m:r>
                          </m:e>
                        </m:d>
                        <m:nary>
                          <m:naryPr>
                            <m:chr m:val="∑"/>
                            <m:ctrlPr>
                              <a:rPr lang="en-US" altLang="it-IT" sz="2400" b="0" i="1" smtClean="0">
                                <a:latin typeface="Cambria Math" panose="02040503050406030204" pitchFamily="18" charset="0"/>
                              </a:rPr>
                            </m:ctrlPr>
                          </m:naryPr>
                          <m:sub>
                            <m:r>
                              <m:rPr>
                                <m:brk m:alnAt="23"/>
                              </m:rPr>
                              <a:rPr lang="en-US" altLang="it-IT" sz="2400" b="0" i="1" smtClean="0">
                                <a:latin typeface="Cambria Math" panose="02040503050406030204" pitchFamily="18" charset="0"/>
                              </a:rPr>
                              <m:t>𝑗</m:t>
                            </m:r>
                            <m:r>
                              <a:rPr lang="en-US" altLang="it-IT" sz="2400" b="0" i="1" smtClean="0">
                                <a:latin typeface="Cambria Math" panose="02040503050406030204" pitchFamily="18" charset="0"/>
                                <a:ea typeface="Cambria Math" panose="02040503050406030204" pitchFamily="18" charset="0"/>
                              </a:rPr>
                              <m:t>≠</m:t>
                            </m:r>
                            <m:r>
                              <a:rPr lang="en-US" altLang="it-IT" sz="2400" b="0" i="1" smtClean="0">
                                <a:latin typeface="Cambria Math" panose="02040503050406030204" pitchFamily="18" charset="0"/>
                                <a:ea typeface="Cambria Math" panose="02040503050406030204" pitchFamily="18" charset="0"/>
                              </a:rPr>
                              <m:t>𝑖</m:t>
                            </m:r>
                          </m:sub>
                          <m:sup/>
                          <m:e>
                            <m:r>
                              <a:rPr lang="en-US" altLang="it-IT" sz="2400" b="0" i="1" smtClean="0">
                                <a:latin typeface="Cambria Math" panose="02040503050406030204" pitchFamily="18" charset="0"/>
                              </a:rPr>
                              <m:t>𝑃</m:t>
                            </m:r>
                            <m:d>
                              <m:dPr>
                                <m:ctrlPr>
                                  <a:rPr lang="en-US" altLang="it-IT" sz="2400" b="0" i="1" smtClean="0">
                                    <a:latin typeface="Cambria Math" panose="02040503050406030204" pitchFamily="18" charset="0"/>
                                  </a:rPr>
                                </m:ctrlPr>
                              </m:dPr>
                              <m:e>
                                <m:r>
                                  <a:rPr lang="en-US" altLang="it-IT" sz="2400" b="0" i="1" smtClean="0">
                                    <a:latin typeface="Cambria Math" panose="02040503050406030204" pitchFamily="18" charset="0"/>
                                  </a:rPr>
                                  <m:t>𝑗</m:t>
                                </m:r>
                              </m:e>
                              <m:e>
                                <m:r>
                                  <a:rPr lang="en-US" altLang="it-IT" sz="2400" b="0" i="1" smtClean="0">
                                    <a:latin typeface="Cambria Math" panose="02040503050406030204" pitchFamily="18" charset="0"/>
                                  </a:rPr>
                                  <m:t>𝑖</m:t>
                                </m:r>
                              </m:e>
                            </m:d>
                          </m:e>
                        </m:nary>
                        <m:r>
                          <a:rPr lang="en-US" altLang="it-IT" sz="2400" b="0" i="1" smtClean="0">
                            <a:latin typeface="Cambria Math" panose="02040503050406030204" pitchFamily="18" charset="0"/>
                          </a:rPr>
                          <m:t>=0.01</m:t>
                        </m:r>
                      </m:e>
                    </m:nary>
                  </m:oMath>
                </a14:m>
                <a:r>
                  <a:rPr lang="en-US" altLang="it-IT" sz="2400" dirty="0">
                    <a:latin typeface="Comic Sans MS" panose="030F0702030302020204" pitchFamily="66" charset="0"/>
                  </a:rPr>
                  <a:t>  </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and then diagonal elements, imposing   </a:t>
                </a:r>
                <a14:m>
                  <m:oMath xmlns:m="http://schemas.openxmlformats.org/officeDocument/2006/math">
                    <m:nary>
                      <m:naryPr>
                        <m:chr m:val="∑"/>
                        <m:grow m:val="on"/>
                        <m:ctrlPr>
                          <a:rPr lang="en-US" altLang="it-IT" sz="2400" i="1">
                            <a:latin typeface="Cambria Math" panose="02040503050406030204" pitchFamily="18" charset="0"/>
                          </a:rPr>
                        </m:ctrlPr>
                      </m:naryPr>
                      <m:sub>
                        <m:r>
                          <m:rPr>
                            <m:brk m:alnAt="23"/>
                          </m:rPr>
                          <a:rPr lang="en-US" altLang="it-IT" sz="2400" i="1">
                            <a:latin typeface="Cambria Math" panose="02040503050406030204" pitchFamily="18" charset="0"/>
                          </a:rPr>
                          <m:t>𝑗</m:t>
                        </m:r>
                        <m:r>
                          <a:rPr lang="en-US" altLang="it-IT" sz="2400" b="0" i="1" smtClean="0">
                            <a:latin typeface="Cambria Math" panose="02040503050406030204" pitchFamily="18" charset="0"/>
                          </a:rPr>
                          <m:t>=1</m:t>
                        </m:r>
                      </m:sub>
                      <m:sup>
                        <m:r>
                          <a:rPr lang="en-US" altLang="it-IT" sz="2400" b="0" i="1" smtClean="0">
                            <a:latin typeface="Cambria Math" panose="02040503050406030204" pitchFamily="18" charset="0"/>
                            <a:ea typeface="Cambria Math" panose="02040503050406030204" pitchFamily="18" charset="0"/>
                          </a:rPr>
                          <m:t>20</m:t>
                        </m:r>
                      </m:sup>
                      <m:e>
                        <m:r>
                          <a:rPr lang="en-US" altLang="it-IT" sz="2400" i="1">
                            <a:latin typeface="Cambria Math" panose="02040503050406030204" pitchFamily="18" charset="0"/>
                          </a:rPr>
                          <m:t>𝑃</m:t>
                        </m:r>
                        <m:d>
                          <m:dPr>
                            <m:ctrlPr>
                              <a:rPr lang="en-US" altLang="it-IT" sz="2400" i="1">
                                <a:latin typeface="Cambria Math" panose="02040503050406030204" pitchFamily="18" charset="0"/>
                              </a:rPr>
                            </m:ctrlPr>
                          </m:dPr>
                          <m:e>
                            <m:r>
                              <a:rPr lang="en-US" altLang="it-IT" sz="2400" i="1">
                                <a:latin typeface="Cambria Math" panose="02040503050406030204" pitchFamily="18" charset="0"/>
                              </a:rPr>
                              <m:t>𝑗</m:t>
                            </m:r>
                          </m:e>
                          <m:e>
                            <m:r>
                              <a:rPr lang="en-US" altLang="it-IT" sz="2400" i="1">
                                <a:latin typeface="Cambria Math" panose="02040503050406030204" pitchFamily="18" charset="0"/>
                              </a:rPr>
                              <m:t>𝑖</m:t>
                            </m:r>
                          </m:e>
                        </m:d>
                      </m:e>
                    </m:nary>
                    <m:r>
                      <a:rPr lang="en-US" altLang="it-IT" sz="2400" b="0" i="0" smtClean="0">
                        <a:latin typeface="Cambria Math" panose="02040503050406030204" pitchFamily="18" charset="0"/>
                      </a:rPr>
                      <m:t>=1</m:t>
                    </m:r>
                  </m:oMath>
                </a14:m>
                <a:endParaRPr lang="en-US" altLang="it-IT" sz="2400" dirty="0">
                  <a:latin typeface="Comic Sans MS" panose="030F0702030302020204" pitchFamily="66" charset="0"/>
                </a:endParaRPr>
              </a:p>
            </p:txBody>
          </p:sp>
        </mc:Choice>
        <mc:Fallback>
          <p:sp>
            <p:nvSpPr>
              <p:cNvPr id="53251" name="Rectangle 1027"/>
              <p:cNvSpPr>
                <a:spLocks noRot="1" noChangeAspect="1" noMove="1" noResize="1" noEditPoints="1" noAdjustHandles="1" noChangeArrowheads="1" noChangeShapeType="1" noTextEdit="1"/>
              </p:cNvSpPr>
              <p:nvPr/>
            </p:nvSpPr>
            <p:spPr bwMode="auto">
              <a:xfrm>
                <a:off x="0" y="685800"/>
                <a:ext cx="8915400" cy="5790944"/>
              </a:xfrm>
              <a:prstGeom prst="rect">
                <a:avLst/>
              </a:prstGeom>
              <a:blipFill>
                <a:blip r:embed="rId2"/>
                <a:stretch>
                  <a:fillRect l="-1025" t="-843" r="-957" b="-7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775464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1026"/>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US" b="1">
                <a:solidFill>
                  <a:srgbClr val="CC0000"/>
                </a:solidFill>
                <a:effectLst>
                  <a:outerShdw blurRad="38100" dist="38100" dir="2700000" algn="tl">
                    <a:srgbClr val="C0C0C0"/>
                  </a:outerShdw>
                </a:effectLst>
                <a:latin typeface="Comic Sans MS" pitchFamily="66" charset="0"/>
              </a:rPr>
              <a:t>Substitution matrices: PAM</a:t>
            </a:r>
          </a:p>
        </p:txBody>
      </p:sp>
      <p:sp>
        <p:nvSpPr>
          <p:cNvPr id="53251" name="Rectangle 1027"/>
          <p:cNvSpPr>
            <a:spLocks noChangeArrowheads="1"/>
          </p:cNvSpPr>
          <p:nvPr/>
        </p:nvSpPr>
        <p:spPr bwMode="auto">
          <a:xfrm>
            <a:off x="0" y="685800"/>
            <a:ext cx="89154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n-US" altLang="it-IT" sz="2400" b="1" i="1" dirty="0">
                <a:solidFill>
                  <a:schemeClr val="accent2"/>
                </a:solidFill>
                <a:latin typeface="Comic Sans MS" panose="030F0702030302020204" pitchFamily="66" charset="0"/>
              </a:rPr>
              <a:t>PAMx: </a:t>
            </a:r>
            <a:r>
              <a:rPr lang="en-US" altLang="it-IT" sz="2400" dirty="0">
                <a:latin typeface="Comic Sans MS" panose="030F0702030302020204" pitchFamily="66" charset="0"/>
              </a:rPr>
              <a:t>Margaret Oakley </a:t>
            </a:r>
            <a:r>
              <a:rPr lang="en-US" altLang="it-IT" sz="2400" dirty="0" err="1">
                <a:latin typeface="Comic Sans MS" panose="030F0702030302020204" pitchFamily="66" charset="0"/>
              </a:rPr>
              <a:t>Dayhoff</a:t>
            </a:r>
            <a:r>
              <a:rPr lang="en-US" altLang="it-IT" sz="2400" dirty="0">
                <a:latin typeface="Comic Sans MS" panose="030F0702030302020204" pitchFamily="66" charset="0"/>
              </a:rPr>
              <a:t> (1978) </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1,572 changes in 71 groups of closely related proteins (85% min sequence identity)</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It is possible to compute the probability matrix</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i="1" dirty="0">
                <a:latin typeface="Comic Sans MS" panose="030F0702030302020204" pitchFamily="66" charset="0"/>
              </a:rPr>
              <a:t>A</a:t>
            </a:r>
            <a:r>
              <a:rPr lang="en-US" altLang="it-IT" sz="2400" i="1" baseline="30000" dirty="0">
                <a:latin typeface="Comic Sans MS" panose="030F0702030302020204" pitchFamily="66" charset="0"/>
              </a:rPr>
              <a:t>1</a:t>
            </a:r>
            <a:r>
              <a:rPr lang="en-US" altLang="it-IT" sz="2400" i="1" baseline="-25000" dirty="0">
                <a:latin typeface="Comic Sans MS" panose="030F0702030302020204" pitchFamily="66" charset="0"/>
              </a:rPr>
              <a:t>ij 				</a:t>
            </a:r>
            <a:r>
              <a:rPr lang="en-US" altLang="it-IT" sz="2400" dirty="0">
                <a:latin typeface="Comic Sans MS" panose="030F0702030302020204" pitchFamily="66" charset="0"/>
              </a:rPr>
              <a:t>	PAM1 probability matrix</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endParaRPr lang="en-US" altLang="it-IT" sz="2400" i="1" dirty="0">
              <a:latin typeface="Comic Sans MS" panose="030F0702030302020204" pitchFamily="66" charset="0"/>
            </a:endParaRPr>
          </a:p>
          <a:p>
            <a:pPr algn="just">
              <a:spcBef>
                <a:spcPct val="0"/>
              </a:spcBef>
              <a:buFontTx/>
              <a:buNone/>
            </a:pPr>
            <a:r>
              <a:rPr lang="en-US" altLang="it-IT" sz="2400" i="1" dirty="0">
                <a:latin typeface="Comic Sans MS" panose="030F0702030302020204" pitchFamily="66" charset="0"/>
              </a:rPr>
              <a:t>Score(PAM</a:t>
            </a:r>
            <a:r>
              <a:rPr lang="en-US" altLang="it-IT" sz="2400" dirty="0">
                <a:latin typeface="Comic Sans MS" panose="030F0702030302020204" pitchFamily="66" charset="0"/>
              </a:rPr>
              <a:t>1)</a:t>
            </a:r>
            <a:r>
              <a:rPr lang="en-US" altLang="it-IT" sz="2400" i="1" baseline="-25000" dirty="0">
                <a:latin typeface="Comic Sans MS" panose="030F0702030302020204" pitchFamily="66" charset="0"/>
              </a:rPr>
              <a:t> </a:t>
            </a:r>
            <a:r>
              <a:rPr lang="en-US" altLang="it-IT" sz="2400" i="1" baseline="-25000" dirty="0" err="1">
                <a:latin typeface="Comic Sans MS" panose="030F0702030302020204" pitchFamily="66" charset="0"/>
              </a:rPr>
              <a:t>ij</a:t>
            </a:r>
            <a:r>
              <a:rPr lang="en-US" altLang="it-IT" sz="2400" i="1" dirty="0">
                <a:latin typeface="Comic Sans MS" panose="030F0702030302020204" pitchFamily="66" charset="0"/>
              </a:rPr>
              <a:t> = K </a:t>
            </a:r>
            <a:r>
              <a:rPr lang="en-US" altLang="it-IT" sz="2400" dirty="0">
                <a:latin typeface="Comic Sans MS" panose="030F0702030302020204" pitchFamily="66" charset="0"/>
              </a:rPr>
              <a:t>Log(</a:t>
            </a:r>
            <a:r>
              <a:rPr lang="en-US" altLang="it-IT" sz="2400" i="1" dirty="0">
                <a:latin typeface="Comic Sans MS" panose="030F0702030302020204" pitchFamily="66" charset="0"/>
              </a:rPr>
              <a:t>A</a:t>
            </a:r>
            <a:r>
              <a:rPr lang="en-US" altLang="it-IT" sz="2400" baseline="30000" dirty="0">
                <a:latin typeface="Comic Sans MS" panose="030F0702030302020204" pitchFamily="66" charset="0"/>
              </a:rPr>
              <a:t>1</a:t>
            </a:r>
            <a:r>
              <a:rPr lang="en-US" altLang="it-IT" sz="2400" i="1" baseline="-25000" dirty="0">
                <a:latin typeface="Comic Sans MS" panose="030F0702030302020204" pitchFamily="66" charset="0"/>
              </a:rPr>
              <a:t>ij </a:t>
            </a:r>
            <a:r>
              <a:rPr lang="en-US" altLang="it-IT" sz="2400" dirty="0">
                <a:latin typeface="Comic Sans MS" panose="030F0702030302020204" pitchFamily="66" charset="0"/>
              </a:rPr>
              <a:t>/</a:t>
            </a:r>
            <a:r>
              <a:rPr lang="en-US" altLang="it-IT" sz="2400" i="1" dirty="0">
                <a:latin typeface="Comic Sans MS" panose="030F0702030302020204" pitchFamily="66" charset="0"/>
              </a:rPr>
              <a:t>P</a:t>
            </a:r>
            <a:r>
              <a:rPr lang="en-US" altLang="it-IT" sz="2400" i="1" baseline="-25000" dirty="0">
                <a:latin typeface="Comic Sans MS" panose="030F0702030302020204" pitchFamily="66" charset="0"/>
              </a:rPr>
              <a:t>i</a:t>
            </a:r>
            <a:r>
              <a:rPr lang="en-US" altLang="it-IT" sz="2400" dirty="0">
                <a:latin typeface="Comic Sans MS" panose="030F0702030302020204" pitchFamily="66" charset="0"/>
              </a:rPr>
              <a:t>) 	 PAM1 log-odd matrix</a:t>
            </a:r>
            <a:endParaRPr lang="en-US" altLang="it-IT" sz="2400" b="1" i="1" dirty="0">
              <a:solidFill>
                <a:schemeClr val="accent2"/>
              </a:solidFill>
              <a:latin typeface="Comic Sans MS" panose="030F0702030302020204" pitchFamily="66" charset="0"/>
            </a:endParaRPr>
          </a:p>
          <a:p>
            <a:pPr algn="just">
              <a:spcBef>
                <a:spcPct val="0"/>
              </a:spcBef>
              <a:buFontTx/>
              <a:buNone/>
            </a:pPr>
            <a:endParaRPr lang="en-US" altLang="it-IT" sz="2400" b="1" i="1" dirty="0">
              <a:solidFill>
                <a:schemeClr val="accent2"/>
              </a:solidFill>
              <a:latin typeface="Comic Sans MS" panose="030F0702030302020204" pitchFamily="66" charset="0"/>
            </a:endParaRPr>
          </a:p>
        </p:txBody>
      </p:sp>
    </p:spTree>
    <p:extLst>
      <p:ext uri="{BB962C8B-B14F-4D97-AF65-F5344CB8AC3E}">
        <p14:creationId xmlns:p14="http://schemas.microsoft.com/office/powerpoint/2010/main" val="4121811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stretch>
            <a:fillRect/>
          </a:stretch>
        </p:blipFill>
        <p:spPr>
          <a:xfrm>
            <a:off x="107504" y="711860"/>
            <a:ext cx="8890646" cy="5687913"/>
          </a:xfrm>
          <a:prstGeom prst="rect">
            <a:avLst/>
          </a:prstGeom>
        </p:spPr>
      </p:pic>
      <p:sp>
        <p:nvSpPr>
          <p:cNvPr id="3" name="CasellaDiTesto 2"/>
          <p:cNvSpPr txBox="1"/>
          <p:nvPr/>
        </p:nvSpPr>
        <p:spPr>
          <a:xfrm>
            <a:off x="971600" y="188640"/>
            <a:ext cx="6093335" cy="954107"/>
          </a:xfrm>
          <a:prstGeom prst="rect">
            <a:avLst/>
          </a:prstGeom>
          <a:noFill/>
        </p:spPr>
        <p:txBody>
          <a:bodyPr wrap="none" rtlCol="0">
            <a:spAutoFit/>
          </a:bodyPr>
          <a:lstStyle/>
          <a:p>
            <a:r>
              <a:rPr lang="it-IT" sz="2800" b="1" dirty="0">
                <a:solidFill>
                  <a:srgbClr val="FF0000"/>
                </a:solidFill>
                <a:latin typeface="Comic Sans MS" pitchFamily="66" charset="0"/>
              </a:rPr>
              <a:t>PAM 1 </a:t>
            </a:r>
            <a:r>
              <a:rPr lang="it-IT" sz="2800" b="1" dirty="0" err="1">
                <a:solidFill>
                  <a:srgbClr val="FF0000"/>
                </a:solidFill>
                <a:latin typeface="Comic Sans MS" pitchFamily="66" charset="0"/>
              </a:rPr>
              <a:t>Probability</a:t>
            </a:r>
            <a:r>
              <a:rPr lang="it-IT" sz="2800" b="1" dirty="0">
                <a:solidFill>
                  <a:srgbClr val="FF0000"/>
                </a:solidFill>
                <a:latin typeface="Comic Sans MS" pitchFamily="66" charset="0"/>
              </a:rPr>
              <a:t> </a:t>
            </a:r>
            <a:r>
              <a:rPr lang="it-IT" sz="2800" b="1" dirty="0" err="1">
                <a:solidFill>
                  <a:srgbClr val="FF0000"/>
                </a:solidFill>
                <a:latin typeface="Comic Sans MS" pitchFamily="66" charset="0"/>
              </a:rPr>
              <a:t>matrix</a:t>
            </a:r>
            <a:r>
              <a:rPr lang="it-IT" sz="2800" b="1" dirty="0">
                <a:solidFill>
                  <a:srgbClr val="FF0000"/>
                </a:solidFill>
                <a:latin typeface="Comic Sans MS" pitchFamily="66" charset="0"/>
              </a:rPr>
              <a:t> : P(</a:t>
            </a:r>
            <a:r>
              <a:rPr lang="it-IT" sz="2800" b="1" dirty="0" err="1">
                <a:solidFill>
                  <a:srgbClr val="FF0000"/>
                </a:solidFill>
                <a:latin typeface="Comic Sans MS" pitchFamily="66" charset="0"/>
              </a:rPr>
              <a:t>j|i</a:t>
            </a:r>
            <a:r>
              <a:rPr lang="it-IT" sz="2800" b="1" dirty="0">
                <a:solidFill>
                  <a:srgbClr val="FF0000"/>
                </a:solidFill>
                <a:latin typeface="Comic Sans MS" pitchFamily="66" charset="0"/>
              </a:rPr>
              <a:t>) </a:t>
            </a:r>
          </a:p>
          <a:p>
            <a:r>
              <a:rPr lang="it-IT" sz="2800" b="1" dirty="0">
                <a:solidFill>
                  <a:srgbClr val="FF0000"/>
                </a:solidFill>
                <a:latin typeface="Comic Sans MS" pitchFamily="66" charset="0"/>
              </a:rPr>
              <a:t>(</a:t>
            </a:r>
            <a:r>
              <a:rPr lang="en-US" altLang="it-IT" sz="2800" i="1" dirty="0">
                <a:solidFill>
                  <a:srgbClr val="FF0000"/>
                </a:solidFill>
                <a:latin typeface="Comic Sans MS" panose="030F0702030302020204" pitchFamily="66" charset="0"/>
              </a:rPr>
              <a:t>A</a:t>
            </a:r>
            <a:r>
              <a:rPr lang="en-US" altLang="it-IT" sz="2800" i="1" baseline="30000" dirty="0">
                <a:solidFill>
                  <a:srgbClr val="FF0000"/>
                </a:solidFill>
                <a:latin typeface="Comic Sans MS" panose="030F0702030302020204" pitchFamily="66" charset="0"/>
              </a:rPr>
              <a:t>1</a:t>
            </a:r>
            <a:r>
              <a:rPr lang="en-US" altLang="it-IT" sz="2800" i="1" baseline="-25000" dirty="0">
                <a:solidFill>
                  <a:srgbClr val="FF0000"/>
                </a:solidFill>
                <a:latin typeface="Comic Sans MS" panose="030F0702030302020204" pitchFamily="66" charset="0"/>
              </a:rPr>
              <a:t>ij</a:t>
            </a:r>
            <a:r>
              <a:rPr lang="en-US" altLang="it-IT" sz="2800" i="1" baseline="-25000" dirty="0">
                <a:latin typeface="Comic Sans MS" panose="030F0702030302020204" pitchFamily="66" charset="0"/>
              </a:rPr>
              <a:t> </a:t>
            </a:r>
            <a:r>
              <a:rPr lang="it-IT" sz="2800" b="1" dirty="0">
                <a:solidFill>
                  <a:srgbClr val="FF0000"/>
                </a:solidFill>
                <a:latin typeface="Comic Sans MS" pitchFamily="66" charset="0"/>
              </a:rPr>
              <a:t>x10000)</a:t>
            </a:r>
          </a:p>
        </p:txBody>
      </p:sp>
      <p:sp>
        <p:nvSpPr>
          <p:cNvPr id="4" name="Rectangle 5"/>
          <p:cNvSpPr>
            <a:spLocks noChangeArrowheads="1"/>
          </p:cNvSpPr>
          <p:nvPr/>
        </p:nvSpPr>
        <p:spPr bwMode="auto">
          <a:xfrm>
            <a:off x="107504" y="6171173"/>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dirty="0">
                <a:latin typeface="Comic Sans MS" panose="030F0702030302020204" pitchFamily="66" charset="0"/>
              </a:rPr>
              <a:t>Very stringent matrix: very low values off diagonal</a:t>
            </a:r>
          </a:p>
        </p:txBody>
      </p:sp>
    </p:spTree>
    <p:extLst>
      <p:ext uri="{BB962C8B-B14F-4D97-AF65-F5344CB8AC3E}">
        <p14:creationId xmlns:p14="http://schemas.microsoft.com/office/powerpoint/2010/main" val="293245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26"/>
          <p:cNvSpPr>
            <a:spLocks noChangeArrowheads="1"/>
          </p:cNvSpPr>
          <p:nvPr/>
        </p:nvSpPr>
        <p:spPr bwMode="auto">
          <a:xfrm>
            <a:off x="0" y="2057400"/>
            <a:ext cx="9144000"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it-IT" sz="2400" i="1" dirty="0" err="1">
                <a:latin typeface="Comic Sans MS" panose="030F0702030302020204" pitchFamily="66" charset="0"/>
              </a:rPr>
              <a:t>A</a:t>
            </a:r>
            <a:r>
              <a:rPr lang="en-US" altLang="it-IT" sz="2400" i="1" baseline="30000" dirty="0" err="1">
                <a:latin typeface="Comic Sans MS" panose="030F0702030302020204" pitchFamily="66" charset="0"/>
              </a:rPr>
              <a:t>n</a:t>
            </a:r>
            <a:r>
              <a:rPr lang="en-US" altLang="it-IT" sz="2400" i="1" baseline="-25000" dirty="0" err="1">
                <a:latin typeface="Comic Sans MS" panose="030F0702030302020204" pitchFamily="66" charset="0"/>
              </a:rPr>
              <a:t>ij</a:t>
            </a:r>
            <a:r>
              <a:rPr lang="en-US" altLang="it-IT" sz="2400" i="1" dirty="0">
                <a:latin typeface="Comic Sans MS" panose="030F0702030302020204" pitchFamily="66" charset="0"/>
              </a:rPr>
              <a:t>=(A</a:t>
            </a:r>
            <a:r>
              <a:rPr lang="en-US" altLang="it-IT" sz="2400" i="1" baseline="30000" dirty="0">
                <a:latin typeface="Comic Sans MS" panose="030F0702030302020204" pitchFamily="66" charset="0"/>
              </a:rPr>
              <a:t>1</a:t>
            </a:r>
            <a:r>
              <a:rPr lang="en-US" altLang="it-IT" sz="2400" i="1" baseline="-25000" dirty="0">
                <a:latin typeface="Comic Sans MS" panose="030F0702030302020204" pitchFamily="66" charset="0"/>
              </a:rPr>
              <a:t>ij</a:t>
            </a:r>
            <a:r>
              <a:rPr lang="en-US" altLang="it-IT" sz="2400" i="1" dirty="0">
                <a:latin typeface="Comic Sans MS" panose="030F0702030302020204" pitchFamily="66" charset="0"/>
              </a:rPr>
              <a:t>)</a:t>
            </a:r>
            <a:r>
              <a:rPr lang="en-US" altLang="it-IT" sz="2400" i="1" baseline="30000" dirty="0">
                <a:latin typeface="Comic Sans MS" panose="030F0702030302020204" pitchFamily="66" charset="0"/>
              </a:rPr>
              <a:t>n	 </a:t>
            </a:r>
          </a:p>
          <a:p>
            <a:pPr>
              <a:spcBef>
                <a:spcPct val="0"/>
              </a:spcBef>
              <a:buFontTx/>
              <a:buNone/>
            </a:pPr>
            <a:endParaRPr lang="en-US" altLang="it-IT" sz="2400" i="1" baseline="30000" dirty="0">
              <a:latin typeface="Comic Sans MS" panose="030F0702030302020204" pitchFamily="66" charset="0"/>
            </a:endParaRPr>
          </a:p>
          <a:p>
            <a:pPr>
              <a:spcBef>
                <a:spcPct val="0"/>
              </a:spcBef>
              <a:buFontTx/>
              <a:buNone/>
            </a:pPr>
            <a:r>
              <a:rPr lang="en-US" altLang="it-IT" sz="2400" i="1" dirty="0">
                <a:latin typeface="Comic Sans MS" panose="030F0702030302020204" pitchFamily="66" charset="0"/>
              </a:rPr>
              <a:t>n</a:t>
            </a:r>
            <a:r>
              <a:rPr lang="en-US" altLang="it-IT" sz="2400" dirty="0">
                <a:latin typeface="Comic Sans MS" panose="030F0702030302020204" pitchFamily="66" charset="0"/>
              </a:rPr>
              <a:t>=2 P(</a:t>
            </a:r>
            <a:r>
              <a:rPr lang="en-US" altLang="it-IT" sz="2400" i="1" dirty="0" err="1">
                <a:latin typeface="Comic Sans MS" panose="030F0702030302020204" pitchFamily="66" charset="0"/>
              </a:rPr>
              <a:t>i</a:t>
            </a:r>
            <a:r>
              <a:rPr lang="en-US" altLang="it-IT" sz="2400" dirty="0" err="1">
                <a:latin typeface="Comic Sans MS" panose="030F0702030302020204" pitchFamily="66" charset="0"/>
              </a:rPr>
              <a:t>|</a:t>
            </a:r>
            <a:r>
              <a:rPr lang="en-US" altLang="it-IT" sz="2400" i="1" dirty="0" err="1">
                <a:latin typeface="Comic Sans MS" panose="030F0702030302020204" pitchFamily="66" charset="0"/>
              </a:rPr>
              <a:t>j</a:t>
            </a:r>
            <a:r>
              <a:rPr lang="en-US" altLang="it-IT" sz="2400" dirty="0">
                <a:latin typeface="Comic Sans MS" panose="030F0702030302020204" pitchFamily="66" charset="0"/>
              </a:rPr>
              <a:t>) = </a:t>
            </a:r>
            <a:r>
              <a:rPr lang="en-US" altLang="it-IT" dirty="0">
                <a:latin typeface="Symbol" panose="05050102010706020507" pitchFamily="18" charset="2"/>
              </a:rPr>
              <a:t>P</a:t>
            </a:r>
            <a:r>
              <a:rPr lang="en-US" altLang="it-IT" i="1" baseline="-25000" dirty="0">
                <a:latin typeface="Comic Sans MS" panose="030F0702030302020204" pitchFamily="66" charset="0"/>
              </a:rPr>
              <a:t>l</a:t>
            </a:r>
            <a:r>
              <a:rPr lang="en-US" altLang="it-IT" dirty="0">
                <a:latin typeface="Symbol" panose="05050102010706020507" pitchFamily="18" charset="2"/>
              </a:rPr>
              <a:t> </a:t>
            </a:r>
            <a:r>
              <a:rPr lang="en-US" altLang="it-IT" sz="2400" dirty="0">
                <a:latin typeface="Comic Sans MS" panose="030F0702030302020204" pitchFamily="66" charset="0"/>
              </a:rPr>
              <a:t>P(</a:t>
            </a:r>
            <a:r>
              <a:rPr lang="en-US" altLang="it-IT" sz="2400" i="1" dirty="0" err="1">
                <a:latin typeface="Comic Sans MS" panose="030F0702030302020204" pitchFamily="66" charset="0"/>
              </a:rPr>
              <a:t>i</a:t>
            </a:r>
            <a:r>
              <a:rPr lang="en-US" altLang="it-IT" sz="2400" dirty="0" err="1">
                <a:latin typeface="Comic Sans MS" panose="030F0702030302020204" pitchFamily="66" charset="0"/>
              </a:rPr>
              <a:t>|</a:t>
            </a:r>
            <a:r>
              <a:rPr lang="en-US" altLang="it-IT" sz="2400" i="1" dirty="0" err="1">
                <a:latin typeface="Comic Sans MS" panose="030F0702030302020204" pitchFamily="66" charset="0"/>
              </a:rPr>
              <a:t>l</a:t>
            </a:r>
            <a:r>
              <a:rPr lang="en-US" altLang="it-IT" sz="2400" dirty="0">
                <a:latin typeface="Comic Sans MS" panose="030F0702030302020204" pitchFamily="66" charset="0"/>
              </a:rPr>
              <a:t>) P(</a:t>
            </a:r>
            <a:r>
              <a:rPr lang="en-US" altLang="it-IT" sz="2400" i="1" dirty="0" err="1">
                <a:latin typeface="Comic Sans MS" panose="030F0702030302020204" pitchFamily="66" charset="0"/>
              </a:rPr>
              <a:t>l</a:t>
            </a:r>
            <a:r>
              <a:rPr lang="en-US" altLang="it-IT" sz="2400" dirty="0" err="1">
                <a:latin typeface="Comic Sans MS" panose="030F0702030302020204" pitchFamily="66" charset="0"/>
              </a:rPr>
              <a:t>|</a:t>
            </a:r>
            <a:r>
              <a:rPr lang="en-US" altLang="it-IT" sz="2400" i="1" dirty="0" err="1">
                <a:latin typeface="Comic Sans MS" panose="030F0702030302020204" pitchFamily="66" charset="0"/>
              </a:rPr>
              <a:t>j</a:t>
            </a:r>
            <a:r>
              <a:rPr lang="en-US" altLang="it-IT" sz="2400" dirty="0">
                <a:latin typeface="Comic Sans MS" panose="030F0702030302020204" pitchFamily="66" charset="0"/>
              </a:rPr>
              <a:t>)		</a:t>
            </a:r>
          </a:p>
          <a:p>
            <a:pPr>
              <a:spcBef>
                <a:spcPct val="0"/>
              </a:spcBef>
              <a:buFontTx/>
              <a:buNone/>
            </a:pPr>
            <a:endParaRPr lang="en-US" altLang="it-IT" sz="2400" dirty="0">
              <a:latin typeface="Comic Sans MS" panose="030F0702030302020204" pitchFamily="66" charset="0"/>
            </a:endParaRPr>
          </a:p>
          <a:p>
            <a:pPr>
              <a:spcBef>
                <a:spcPct val="0"/>
              </a:spcBef>
              <a:buFontTx/>
              <a:buNone/>
            </a:pPr>
            <a:r>
              <a:rPr lang="en-US" altLang="it-IT" sz="2400" dirty="0">
                <a:latin typeface="Comic Sans MS" panose="030F0702030302020204" pitchFamily="66" charset="0"/>
              </a:rPr>
              <a:t>The residue j can change into </a:t>
            </a:r>
            <a:r>
              <a:rPr lang="en-US" altLang="it-IT" sz="2400" dirty="0" err="1">
                <a:latin typeface="Comic Sans MS" panose="030F0702030302020204" pitchFamily="66" charset="0"/>
              </a:rPr>
              <a:t>i</a:t>
            </a:r>
            <a:r>
              <a:rPr lang="en-US" altLang="it-IT" sz="2400" dirty="0">
                <a:latin typeface="Comic Sans MS" panose="030F0702030302020204" pitchFamily="66" charset="0"/>
              </a:rPr>
              <a:t> via any intermediate l</a:t>
            </a:r>
            <a:endParaRPr lang="en-US" altLang="it-IT" sz="2400" i="1" baseline="30000" dirty="0">
              <a:latin typeface="Comic Sans MS" panose="030F0702030302020204" pitchFamily="66" charset="0"/>
            </a:endParaRPr>
          </a:p>
          <a:p>
            <a:pPr>
              <a:spcBef>
                <a:spcPct val="0"/>
              </a:spcBef>
              <a:buFontTx/>
              <a:buNone/>
            </a:pPr>
            <a:endParaRPr lang="en-US" altLang="it-IT" sz="2400" i="1" baseline="30000" dirty="0">
              <a:latin typeface="Comic Sans MS" panose="030F0702030302020204" pitchFamily="66" charset="0"/>
            </a:endParaRPr>
          </a:p>
          <a:p>
            <a:pPr>
              <a:spcBef>
                <a:spcPct val="0"/>
              </a:spcBef>
              <a:buFontTx/>
              <a:buNone/>
            </a:pPr>
            <a:endParaRPr lang="en-US" altLang="it-IT" sz="2400" dirty="0">
              <a:latin typeface="Comic Sans MS" panose="030F0702030302020204" pitchFamily="66" charset="0"/>
            </a:endParaRPr>
          </a:p>
          <a:p>
            <a:pPr>
              <a:spcBef>
                <a:spcPct val="0"/>
              </a:spcBef>
              <a:buFontTx/>
              <a:buNone/>
            </a:pPr>
            <a:r>
              <a:rPr lang="en-US" altLang="it-IT" sz="2400" i="1" dirty="0">
                <a:latin typeface="Comic Sans MS" panose="030F0702030302020204" pitchFamily="66" charset="0"/>
              </a:rPr>
              <a:t>Score (</a:t>
            </a:r>
            <a:r>
              <a:rPr lang="en-US" altLang="it-IT" sz="2400" i="1" dirty="0" err="1">
                <a:latin typeface="Comic Sans MS" panose="030F0702030302020204" pitchFamily="66" charset="0"/>
              </a:rPr>
              <a:t>PAMn</a:t>
            </a:r>
            <a:r>
              <a:rPr lang="en-US" altLang="it-IT" sz="2400" i="1" dirty="0">
                <a:latin typeface="Comic Sans MS" panose="030F0702030302020204" pitchFamily="66" charset="0"/>
              </a:rPr>
              <a:t>)</a:t>
            </a:r>
            <a:r>
              <a:rPr lang="en-US" altLang="it-IT" sz="2400" i="1" baseline="-25000" dirty="0">
                <a:latin typeface="Comic Sans MS" panose="030F0702030302020204" pitchFamily="66" charset="0"/>
              </a:rPr>
              <a:t> </a:t>
            </a:r>
            <a:r>
              <a:rPr lang="en-US" altLang="it-IT" sz="2400" i="1" baseline="-25000" dirty="0" err="1">
                <a:latin typeface="Comic Sans MS" panose="030F0702030302020204" pitchFamily="66" charset="0"/>
              </a:rPr>
              <a:t>ij</a:t>
            </a:r>
            <a:r>
              <a:rPr lang="en-US" altLang="it-IT" sz="2400" i="1" dirty="0">
                <a:latin typeface="Comic Sans MS" panose="030F0702030302020204" pitchFamily="66" charset="0"/>
              </a:rPr>
              <a:t> = </a:t>
            </a:r>
            <a:r>
              <a:rPr lang="en-US" altLang="it-IT" sz="2400" dirty="0">
                <a:latin typeface="Comic Sans MS" panose="030F0702030302020204" pitchFamily="66" charset="0"/>
              </a:rPr>
              <a:t>Log(</a:t>
            </a:r>
            <a:r>
              <a:rPr lang="en-US" altLang="it-IT" sz="2400" i="1" dirty="0" err="1">
                <a:latin typeface="Comic Sans MS" panose="030F0702030302020204" pitchFamily="66" charset="0"/>
              </a:rPr>
              <a:t>A</a:t>
            </a:r>
            <a:r>
              <a:rPr lang="en-US" altLang="it-IT" sz="2400" i="1" baseline="30000" dirty="0" err="1">
                <a:latin typeface="Comic Sans MS" panose="030F0702030302020204" pitchFamily="66" charset="0"/>
              </a:rPr>
              <a:t>n</a:t>
            </a:r>
            <a:r>
              <a:rPr lang="en-US" altLang="it-IT" sz="2400" i="1" baseline="-25000" dirty="0" err="1">
                <a:latin typeface="Comic Sans MS" panose="030F0702030302020204" pitchFamily="66" charset="0"/>
              </a:rPr>
              <a:t>ij</a:t>
            </a:r>
            <a:r>
              <a:rPr lang="en-US" altLang="it-IT" sz="2400" i="1" baseline="-25000" dirty="0">
                <a:latin typeface="Comic Sans MS" panose="030F0702030302020204" pitchFamily="66" charset="0"/>
              </a:rPr>
              <a:t> </a:t>
            </a:r>
            <a:r>
              <a:rPr lang="en-US" altLang="it-IT" sz="2400" dirty="0">
                <a:latin typeface="Comic Sans MS" panose="030F0702030302020204" pitchFamily="66" charset="0"/>
              </a:rPr>
              <a:t>/</a:t>
            </a:r>
            <a:r>
              <a:rPr lang="en-US" altLang="it-IT" sz="2400" i="1" dirty="0">
                <a:latin typeface="Comic Sans MS" panose="030F0702030302020204" pitchFamily="66" charset="0"/>
              </a:rPr>
              <a:t>P</a:t>
            </a:r>
            <a:r>
              <a:rPr lang="en-US" altLang="it-IT" sz="2400" i="1" baseline="-25000" dirty="0">
                <a:latin typeface="Comic Sans MS" panose="030F0702030302020204" pitchFamily="66" charset="0"/>
              </a:rPr>
              <a:t>i</a:t>
            </a:r>
            <a:r>
              <a:rPr lang="en-US" altLang="it-IT" sz="2400" dirty="0">
                <a:latin typeface="Comic Sans MS" panose="030F0702030302020204" pitchFamily="66" charset="0"/>
              </a:rPr>
              <a:t>)</a:t>
            </a:r>
            <a:endParaRPr lang="en-US" altLang="it-IT" sz="2400" b="1" i="1" dirty="0">
              <a:solidFill>
                <a:schemeClr val="accent2"/>
              </a:solidFill>
              <a:latin typeface="Comic Sans MS" panose="030F0702030302020204" pitchFamily="66" charset="0"/>
            </a:endParaRPr>
          </a:p>
          <a:p>
            <a:pPr>
              <a:spcBef>
                <a:spcPct val="0"/>
              </a:spcBef>
              <a:buFontTx/>
              <a:buNone/>
            </a:pPr>
            <a:endParaRPr lang="en-US" altLang="it-IT" sz="2400" dirty="0">
              <a:latin typeface="Comic Sans MS" panose="030F0702030302020204" pitchFamily="66" charset="0"/>
            </a:endParaRPr>
          </a:p>
        </p:txBody>
      </p:sp>
      <p:sp>
        <p:nvSpPr>
          <p:cNvPr id="54275" name="Rectangle 1028"/>
          <p:cNvSpPr>
            <a:spLocks noChangeArrowheads="1"/>
          </p:cNvSpPr>
          <p:nvPr/>
        </p:nvSpPr>
        <p:spPr bwMode="auto">
          <a:xfrm>
            <a:off x="228600" y="838200"/>
            <a:ext cx="81232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a:latin typeface="Comic Sans MS" panose="030F0702030302020204" pitchFamily="66" charset="0"/>
              </a:rPr>
              <a:t>To derive a score matrix for sequences undergone to </a:t>
            </a:r>
            <a:r>
              <a:rPr lang="en-US" altLang="it-IT" sz="2400" i="1">
                <a:latin typeface="Comic Sans MS" panose="030F0702030302020204" pitchFamily="66" charset="0"/>
              </a:rPr>
              <a:t>n </a:t>
            </a:r>
          </a:p>
          <a:p>
            <a:pPr>
              <a:spcBef>
                <a:spcPct val="0"/>
              </a:spcBef>
              <a:buFontTx/>
              <a:buNone/>
            </a:pPr>
            <a:r>
              <a:rPr lang="en-US" altLang="it-IT" sz="2400">
                <a:latin typeface="Comic Sans MS" panose="030F0702030302020204" pitchFamily="66" charset="0"/>
              </a:rPr>
              <a:t>mutational events every 100 residues:</a:t>
            </a:r>
          </a:p>
        </p:txBody>
      </p:sp>
      <p:sp>
        <p:nvSpPr>
          <p:cNvPr id="124930" name="Text Box 1026"/>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US" b="1">
                <a:solidFill>
                  <a:srgbClr val="CC0000"/>
                </a:solidFill>
                <a:effectLst>
                  <a:outerShdw blurRad="38100" dist="38100" dir="2700000" algn="tl">
                    <a:srgbClr val="C0C0C0"/>
                  </a:outerShdw>
                </a:effectLst>
                <a:latin typeface="Comic Sans MS" pitchFamily="66" charset="0"/>
              </a:rPr>
              <a:t>Substitution matrices: PAM</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l="10156" t="21875" r="33252" b="9027"/>
          <a:stretch>
            <a:fillRect/>
          </a:stretch>
        </p:blipFill>
        <p:spPr bwMode="auto">
          <a:xfrm>
            <a:off x="1371600" y="533400"/>
            <a:ext cx="5824538"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2" name="Text Box 4"/>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GB" b="1" dirty="0">
                <a:solidFill>
                  <a:srgbClr val="CC0000"/>
                </a:solidFill>
                <a:effectLst>
                  <a:outerShdw blurRad="38100" dist="38100" dir="2700000" algn="tl">
                    <a:srgbClr val="C0C0C0"/>
                  </a:outerShdw>
                </a:effectLst>
                <a:latin typeface="Comic Sans MS" pitchFamily="66" charset="0"/>
              </a:rPr>
              <a:t>PAM10 log odd matrix</a:t>
            </a:r>
          </a:p>
        </p:txBody>
      </p:sp>
      <p:sp>
        <p:nvSpPr>
          <p:cNvPr id="56324" name="Rectangle 5"/>
          <p:cNvSpPr>
            <a:spLocks noChangeArrowheads="1"/>
          </p:cNvSpPr>
          <p:nvPr/>
        </p:nvSpPr>
        <p:spPr bwMode="auto">
          <a:xfrm>
            <a:off x="0" y="6035675"/>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dirty="0">
                <a:latin typeface="Comic Sans MS" panose="030F0702030302020204" pitchFamily="66" charset="0"/>
              </a:rPr>
              <a:t>Very stringent matrix: no positive value out of the diagonal</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026"/>
          <p:cNvSpPr>
            <a:spLocks noChangeArrowheads="1"/>
          </p:cNvSpPr>
          <p:nvPr/>
        </p:nvSpPr>
        <p:spPr bwMode="auto">
          <a:xfrm>
            <a:off x="0" y="2057400"/>
            <a:ext cx="91440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i="1" dirty="0">
                <a:latin typeface="Comic Sans MS" panose="030F0702030302020204" pitchFamily="66" charset="0"/>
              </a:rPr>
              <a:t>n % </a:t>
            </a:r>
            <a:r>
              <a:rPr lang="en-US" altLang="it-IT" sz="2400" dirty="0">
                <a:latin typeface="Comic Sans MS" panose="030F0702030302020204" pitchFamily="66" charset="0"/>
              </a:rPr>
              <a:t>mutational events does not mean that n out of 100 residue are different among the two sequences: </a:t>
            </a:r>
          </a:p>
          <a:p>
            <a:pPr>
              <a:spcBef>
                <a:spcPct val="0"/>
              </a:spcBef>
              <a:buFontTx/>
              <a:buNone/>
            </a:pPr>
            <a:endParaRPr lang="en-US" altLang="it-IT" sz="2400" dirty="0">
              <a:latin typeface="Comic Sans MS" panose="030F0702030302020204" pitchFamily="66" charset="0"/>
            </a:endParaRPr>
          </a:p>
          <a:p>
            <a:pPr>
              <a:spcBef>
                <a:spcPct val="0"/>
              </a:spcBef>
              <a:buFontTx/>
              <a:buNone/>
            </a:pPr>
            <a:r>
              <a:rPr lang="en-US" altLang="it-IT" sz="2400" dirty="0">
                <a:latin typeface="Comic Sans MS" panose="030F0702030302020204" pitchFamily="66" charset="0"/>
              </a:rPr>
              <a:t>as the number of mutational events increases, different mutations can occur in the same position</a:t>
            </a:r>
          </a:p>
          <a:p>
            <a:pPr>
              <a:spcBef>
                <a:spcPct val="0"/>
              </a:spcBef>
              <a:buFontTx/>
              <a:buNone/>
            </a:pPr>
            <a:endParaRPr lang="en-US" altLang="it-IT" sz="2400" dirty="0">
              <a:latin typeface="Comic Sans MS" panose="030F0702030302020204" pitchFamily="66" charset="0"/>
            </a:endParaRPr>
          </a:p>
          <a:p>
            <a:pPr>
              <a:spcBef>
                <a:spcPct val="0"/>
              </a:spcBef>
              <a:buFontTx/>
              <a:buNone/>
            </a:pPr>
            <a:r>
              <a:rPr lang="en-US" altLang="it-IT" sz="2400" dirty="0">
                <a:latin typeface="Comic Sans MS" panose="030F0702030302020204" pitchFamily="66" charset="0"/>
              </a:rPr>
              <a:t>Then 100 mutational events in a 100-residue sequence leave some unvaried position</a:t>
            </a:r>
          </a:p>
          <a:p>
            <a:pPr>
              <a:spcBef>
                <a:spcPct val="0"/>
              </a:spcBef>
              <a:buFontTx/>
              <a:buNone/>
            </a:pPr>
            <a:endParaRPr lang="en-US" altLang="it-IT" sz="2400" dirty="0">
              <a:latin typeface="Comic Sans MS" panose="030F0702030302020204" pitchFamily="66" charset="0"/>
            </a:endParaRPr>
          </a:p>
        </p:txBody>
      </p:sp>
      <p:sp>
        <p:nvSpPr>
          <p:cNvPr id="54275" name="Rectangle 1028"/>
          <p:cNvSpPr>
            <a:spLocks noChangeArrowheads="1"/>
          </p:cNvSpPr>
          <p:nvPr/>
        </p:nvSpPr>
        <p:spPr bwMode="auto">
          <a:xfrm>
            <a:off x="228600" y="838200"/>
            <a:ext cx="81232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dirty="0">
                <a:latin typeface="Comic Sans MS" panose="030F0702030302020204" pitchFamily="66" charset="0"/>
              </a:rPr>
              <a:t>To derive a score matrix for sequences undergone to </a:t>
            </a:r>
            <a:r>
              <a:rPr lang="en-US" altLang="it-IT" sz="2400" i="1" dirty="0">
                <a:latin typeface="Comic Sans MS" panose="030F0702030302020204" pitchFamily="66" charset="0"/>
              </a:rPr>
              <a:t>n </a:t>
            </a:r>
          </a:p>
          <a:p>
            <a:pPr>
              <a:spcBef>
                <a:spcPct val="0"/>
              </a:spcBef>
              <a:buFontTx/>
              <a:buNone/>
            </a:pPr>
            <a:r>
              <a:rPr lang="en-US" altLang="it-IT" sz="2400" dirty="0">
                <a:latin typeface="Comic Sans MS" panose="030F0702030302020204" pitchFamily="66" charset="0"/>
              </a:rPr>
              <a:t>mutational events every 100 residues:</a:t>
            </a:r>
          </a:p>
        </p:txBody>
      </p:sp>
      <p:sp>
        <p:nvSpPr>
          <p:cNvPr id="124930" name="Text Box 1026"/>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US" b="1">
                <a:solidFill>
                  <a:srgbClr val="CC0000"/>
                </a:solidFill>
                <a:effectLst>
                  <a:outerShdw blurRad="38100" dist="38100" dir="2700000" algn="tl">
                    <a:srgbClr val="C0C0C0"/>
                  </a:outerShdw>
                </a:effectLst>
                <a:latin typeface="Comic Sans MS" pitchFamily="66" charset="0"/>
              </a:rPr>
              <a:t>Substitution matrices: PAM</a:t>
            </a:r>
          </a:p>
        </p:txBody>
      </p:sp>
    </p:spTree>
    <p:extLst>
      <p:ext uri="{BB962C8B-B14F-4D97-AF65-F5344CB8AC3E}">
        <p14:creationId xmlns:p14="http://schemas.microsoft.com/office/powerpoint/2010/main" val="13472525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298" name="Object 2"/>
          <p:cNvGraphicFramePr>
            <a:graphicFrameLocks noChangeAspect="1"/>
          </p:cNvGraphicFramePr>
          <p:nvPr/>
        </p:nvGraphicFramePr>
        <p:xfrm>
          <a:off x="609600" y="762000"/>
          <a:ext cx="7391400" cy="4632325"/>
        </p:xfrm>
        <a:graphic>
          <a:graphicData uri="http://schemas.openxmlformats.org/presentationml/2006/ole">
            <mc:AlternateContent xmlns:mc="http://schemas.openxmlformats.org/markup-compatibility/2006">
              <mc:Choice xmlns:v="urn:schemas-microsoft-com:vml" Requires="v">
                <p:oleObj spid="_x0000_s55323" name="Bitmap Image" r:id="rId3" imgW="11879333" imgH="7447619" progId="Paint.Picture">
                  <p:embed/>
                </p:oleObj>
              </mc:Choice>
              <mc:Fallback>
                <p:oleObj name="Bitmap Image" r:id="rId3" imgW="11879333" imgH="7447619" progId="Paint.Picture">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762000"/>
                        <a:ext cx="7391400" cy="463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2" name="Text Box 4"/>
          <p:cNvSpPr txBox="1">
            <a:spLocks noChangeArrowheads="1"/>
          </p:cNvSpPr>
          <p:nvPr/>
        </p:nvSpPr>
        <p:spPr bwMode="auto">
          <a:xfrm>
            <a:off x="228600" y="0"/>
            <a:ext cx="8610600" cy="830263"/>
          </a:xfrm>
          <a:prstGeom prst="rect">
            <a:avLst/>
          </a:prstGeom>
          <a:noFill/>
          <a:ln w="9525">
            <a:noFill/>
            <a:miter lim="800000"/>
            <a:headEnd/>
            <a:tailEnd/>
          </a:ln>
          <a:effectLst/>
        </p:spPr>
        <p:txBody>
          <a:bodyPr>
            <a:spAutoFit/>
          </a:bodyPr>
          <a:lstStyle/>
          <a:p>
            <a:pPr algn="ctr">
              <a:defRPr/>
            </a:pPr>
            <a:r>
              <a:rPr lang="en-US" b="1">
                <a:solidFill>
                  <a:srgbClr val="CC0000"/>
                </a:solidFill>
                <a:effectLst>
                  <a:outerShdw blurRad="38100" dist="38100" dir="2700000" algn="tl">
                    <a:srgbClr val="C0C0C0"/>
                  </a:outerShdw>
                </a:effectLst>
                <a:latin typeface="Comic Sans MS" pitchFamily="66" charset="0"/>
              </a:rPr>
              <a:t>Relationship between the PAM and the identity between two sequences</a:t>
            </a:r>
          </a:p>
        </p:txBody>
      </p:sp>
      <p:sp>
        <p:nvSpPr>
          <p:cNvPr id="55300" name="Rectangle 5"/>
          <p:cNvSpPr>
            <a:spLocks noChangeArrowheads="1"/>
          </p:cNvSpPr>
          <p:nvPr/>
        </p:nvSpPr>
        <p:spPr bwMode="auto">
          <a:xfrm>
            <a:off x="304800" y="5305425"/>
            <a:ext cx="86106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dirty="0">
                <a:latin typeface="Comic Sans MS" panose="030F0702030302020204" pitchFamily="66" charset="0"/>
              </a:rPr>
              <a:t>The number of mutational events (PAM) does NOT correspond to the number of different residues between two sequences, when mutations accumulates.</a:t>
            </a:r>
          </a:p>
          <a:p>
            <a:pPr>
              <a:spcBef>
                <a:spcPct val="0"/>
              </a:spcBef>
              <a:buFontTx/>
              <a:buNone/>
            </a:pPr>
            <a:endParaRPr lang="en-US" altLang="it-IT" sz="2400" dirty="0">
              <a:latin typeface="Comic Sans MS" panose="030F0702030302020204" pitchFamily="66" charset="0"/>
            </a:endParaRPr>
          </a:p>
        </p:txBody>
      </p:sp>
      <p:sp>
        <p:nvSpPr>
          <p:cNvPr id="55301" name="Line 6"/>
          <p:cNvSpPr>
            <a:spLocks noChangeShapeType="1"/>
          </p:cNvSpPr>
          <p:nvPr/>
        </p:nvSpPr>
        <p:spPr bwMode="auto">
          <a:xfrm>
            <a:off x="1600200" y="914400"/>
            <a:ext cx="1676400" cy="35052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it-IT"/>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l="9814" t="17708" r="48438" b="14258"/>
          <a:stretch>
            <a:fillRect/>
          </a:stretch>
        </p:blipFill>
        <p:spPr bwMode="auto">
          <a:xfrm>
            <a:off x="1447800" y="533400"/>
            <a:ext cx="5443538" cy="535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Text Box 3"/>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GB" b="1" dirty="0">
                <a:solidFill>
                  <a:srgbClr val="CC0000"/>
                </a:solidFill>
                <a:effectLst>
                  <a:outerShdw blurRad="38100" dist="38100" dir="2700000" algn="tl">
                    <a:srgbClr val="C0C0C0"/>
                  </a:outerShdw>
                </a:effectLst>
                <a:latin typeface="Comic Sans MS" pitchFamily="66" charset="0"/>
              </a:rPr>
              <a:t>PAM160 log odd matrix</a:t>
            </a:r>
          </a:p>
        </p:txBody>
      </p:sp>
      <p:sp>
        <p:nvSpPr>
          <p:cNvPr id="57348" name="Rectangle 4"/>
          <p:cNvSpPr>
            <a:spLocks noChangeArrowheads="1"/>
          </p:cNvSpPr>
          <p:nvPr/>
        </p:nvSpPr>
        <p:spPr bwMode="auto">
          <a:xfrm>
            <a:off x="0" y="6035675"/>
            <a:ext cx="9144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a:latin typeface="Comic Sans MS" panose="030F0702030302020204" pitchFamily="66" charset="0"/>
              </a:rPr>
              <a:t>Some positive values out of the diagonal: residue pairs endowed with positive scores are SIMILAR</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l="9912" t="17470" r="48161" b="14453"/>
          <a:stretch>
            <a:fillRect/>
          </a:stretch>
        </p:blipFill>
        <p:spPr bwMode="auto">
          <a:xfrm>
            <a:off x="1524000" y="762000"/>
            <a:ext cx="5738813"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Text Box 3"/>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GB" b="1" dirty="0">
                <a:solidFill>
                  <a:srgbClr val="CC0000"/>
                </a:solidFill>
                <a:effectLst>
                  <a:outerShdw blurRad="38100" dist="38100" dir="2700000" algn="tl">
                    <a:srgbClr val="C0C0C0"/>
                  </a:outerShdw>
                </a:effectLst>
                <a:latin typeface="Comic Sans MS" pitchFamily="66" charset="0"/>
              </a:rPr>
              <a:t>PAM250 log odd matrix</a:t>
            </a:r>
          </a:p>
        </p:txBody>
      </p:sp>
      <p:sp>
        <p:nvSpPr>
          <p:cNvPr id="58372" name="Rectangle 4"/>
          <p:cNvSpPr>
            <a:spLocks noChangeArrowheads="1"/>
          </p:cNvSpPr>
          <p:nvPr/>
        </p:nvSpPr>
        <p:spPr bwMode="auto">
          <a:xfrm>
            <a:off x="0" y="6035675"/>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a:latin typeface="Comic Sans MS" panose="030F0702030302020204" pitchFamily="66" charset="0"/>
              </a:rPr>
              <a:t>Often adopted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uppo 23"/>
          <p:cNvGrpSpPr>
            <a:grpSpLocks/>
          </p:cNvGrpSpPr>
          <p:nvPr/>
        </p:nvGrpSpPr>
        <p:grpSpPr bwMode="auto">
          <a:xfrm>
            <a:off x="814388" y="1774825"/>
            <a:ext cx="1587500" cy="531813"/>
            <a:chOff x="867551" y="1195137"/>
            <a:chExt cx="2116282" cy="710663"/>
          </a:xfrm>
        </p:grpSpPr>
        <p:cxnSp>
          <p:nvCxnSpPr>
            <p:cNvPr id="4139" name="Connettore 1 4"/>
            <p:cNvCxnSpPr>
              <a:cxnSpLocks noChangeShapeType="1"/>
            </p:cNvCxnSpPr>
            <p:nvPr/>
          </p:nvCxnSpPr>
          <p:spPr bwMode="auto">
            <a:xfrm flipV="1">
              <a:off x="867551" y="1195137"/>
              <a:ext cx="537411" cy="689810"/>
            </a:xfrm>
            <a:prstGeom prst="line">
              <a:avLst/>
            </a:prstGeom>
            <a:noFill/>
            <a:ln w="57150" algn="ctr">
              <a:solidFill>
                <a:srgbClr val="FF0000"/>
              </a:solidFill>
              <a:round/>
              <a:headEnd/>
              <a:tailEnd/>
            </a:ln>
          </p:spPr>
        </p:cxnSp>
        <p:cxnSp>
          <p:nvCxnSpPr>
            <p:cNvPr id="4140" name="Connettore 1 7"/>
            <p:cNvCxnSpPr>
              <a:cxnSpLocks noChangeShapeType="1"/>
            </p:cNvCxnSpPr>
            <p:nvPr/>
          </p:nvCxnSpPr>
          <p:spPr bwMode="auto">
            <a:xfrm>
              <a:off x="1404962" y="1215990"/>
              <a:ext cx="537411" cy="689810"/>
            </a:xfrm>
            <a:prstGeom prst="line">
              <a:avLst/>
            </a:prstGeom>
            <a:noFill/>
            <a:ln w="57150" algn="ctr">
              <a:solidFill>
                <a:srgbClr val="FF0000"/>
              </a:solidFill>
              <a:round/>
              <a:headEnd/>
              <a:tailEnd/>
            </a:ln>
          </p:spPr>
        </p:cxnSp>
        <p:cxnSp>
          <p:nvCxnSpPr>
            <p:cNvPr id="4141" name="Connettore 1 8"/>
            <p:cNvCxnSpPr>
              <a:cxnSpLocks noChangeShapeType="1"/>
            </p:cNvCxnSpPr>
            <p:nvPr/>
          </p:nvCxnSpPr>
          <p:spPr bwMode="auto">
            <a:xfrm flipV="1">
              <a:off x="1909011" y="1195137"/>
              <a:ext cx="537411" cy="689810"/>
            </a:xfrm>
            <a:prstGeom prst="line">
              <a:avLst/>
            </a:prstGeom>
            <a:noFill/>
            <a:ln w="57150" algn="ctr">
              <a:solidFill>
                <a:srgbClr val="FF0000"/>
              </a:solidFill>
              <a:round/>
              <a:headEnd/>
              <a:tailEnd/>
            </a:ln>
          </p:spPr>
        </p:cxnSp>
        <p:cxnSp>
          <p:nvCxnSpPr>
            <p:cNvPr id="4142" name="Connettore 1 9"/>
            <p:cNvCxnSpPr>
              <a:cxnSpLocks noChangeShapeType="1"/>
            </p:cNvCxnSpPr>
            <p:nvPr/>
          </p:nvCxnSpPr>
          <p:spPr bwMode="auto">
            <a:xfrm>
              <a:off x="2446422" y="1195137"/>
              <a:ext cx="537411" cy="689810"/>
            </a:xfrm>
            <a:prstGeom prst="line">
              <a:avLst/>
            </a:prstGeom>
            <a:noFill/>
            <a:ln w="57150" algn="ctr">
              <a:solidFill>
                <a:srgbClr val="FF0000"/>
              </a:solidFill>
              <a:round/>
              <a:headEnd/>
              <a:tailEnd/>
            </a:ln>
          </p:spPr>
        </p:cxnSp>
      </p:grpSp>
      <p:grpSp>
        <p:nvGrpSpPr>
          <p:cNvPr id="4099" name="Gruppo 21"/>
          <p:cNvGrpSpPr>
            <a:grpSpLocks/>
          </p:cNvGrpSpPr>
          <p:nvPr/>
        </p:nvGrpSpPr>
        <p:grpSpPr bwMode="auto">
          <a:xfrm rot="4285216">
            <a:off x="692151" y="3167062"/>
            <a:ext cx="1695450" cy="1095375"/>
            <a:chOff x="922420" y="3080084"/>
            <a:chExt cx="2261939" cy="1459832"/>
          </a:xfrm>
        </p:grpSpPr>
        <p:cxnSp>
          <p:nvCxnSpPr>
            <p:cNvPr id="11" name="Connettore 1 10"/>
            <p:cNvCxnSpPr/>
            <p:nvPr/>
          </p:nvCxnSpPr>
          <p:spPr bwMode="auto">
            <a:xfrm flipV="1">
              <a:off x="921411" y="3081608"/>
              <a:ext cx="537952" cy="689718"/>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12" name="Connettore 1 11"/>
            <p:cNvCxnSpPr/>
            <p:nvPr/>
          </p:nvCxnSpPr>
          <p:spPr bwMode="auto">
            <a:xfrm>
              <a:off x="1460164" y="3080180"/>
              <a:ext cx="448999" cy="689718"/>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13" name="Connettore 1 12"/>
            <p:cNvCxnSpPr/>
            <p:nvPr/>
          </p:nvCxnSpPr>
          <p:spPr bwMode="auto">
            <a:xfrm flipV="1">
              <a:off x="2188630" y="3080691"/>
              <a:ext cx="457471" cy="689718"/>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14" name="Connettore 1 13"/>
            <p:cNvCxnSpPr/>
            <p:nvPr/>
          </p:nvCxnSpPr>
          <p:spPr bwMode="auto">
            <a:xfrm>
              <a:off x="2644674" y="3079937"/>
              <a:ext cx="537952" cy="689718"/>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17" name="Connettore 1 16"/>
            <p:cNvCxnSpPr/>
            <p:nvPr/>
          </p:nvCxnSpPr>
          <p:spPr bwMode="auto">
            <a:xfrm flipV="1">
              <a:off x="1451502" y="3770623"/>
              <a:ext cx="457471" cy="689718"/>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18" name="Connettore 1 17"/>
            <p:cNvCxnSpPr/>
            <p:nvPr/>
          </p:nvCxnSpPr>
          <p:spPr bwMode="auto">
            <a:xfrm flipV="1">
              <a:off x="2187133" y="3771177"/>
              <a:ext cx="0" cy="770114"/>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20" name="Connettore 1 19"/>
            <p:cNvCxnSpPr/>
            <p:nvPr/>
          </p:nvCxnSpPr>
          <p:spPr bwMode="auto">
            <a:xfrm flipH="1" flipV="1">
              <a:off x="1458977" y="4460344"/>
              <a:ext cx="728565" cy="80397"/>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grpSp>
      <p:sp>
        <p:nvSpPr>
          <p:cNvPr id="4100" name="CasellaDiTesto 22"/>
          <p:cNvSpPr txBox="1">
            <a:spLocks noChangeArrowheads="1"/>
          </p:cNvSpPr>
          <p:nvPr/>
        </p:nvSpPr>
        <p:spPr bwMode="auto">
          <a:xfrm>
            <a:off x="355600" y="1982788"/>
            <a:ext cx="352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a:latin typeface="Comic Sans MS" panose="030F0702030302020204" pitchFamily="66" charset="0"/>
              </a:rPr>
              <a:t>A</a:t>
            </a:r>
          </a:p>
        </p:txBody>
      </p:sp>
      <p:sp>
        <p:nvSpPr>
          <p:cNvPr id="4101" name="CasellaDiTesto 24"/>
          <p:cNvSpPr txBox="1">
            <a:spLocks noChangeArrowheads="1"/>
          </p:cNvSpPr>
          <p:nvPr/>
        </p:nvSpPr>
        <p:spPr bwMode="auto">
          <a:xfrm>
            <a:off x="355600" y="3629025"/>
            <a:ext cx="33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a:latin typeface="Comic Sans MS" panose="030F0702030302020204" pitchFamily="66" charset="0"/>
              </a:rPr>
              <a:t>B</a:t>
            </a:r>
          </a:p>
        </p:txBody>
      </p:sp>
      <p:grpSp>
        <p:nvGrpSpPr>
          <p:cNvPr id="4102" name="Gruppo 25"/>
          <p:cNvGrpSpPr>
            <a:grpSpLocks/>
          </p:cNvGrpSpPr>
          <p:nvPr/>
        </p:nvGrpSpPr>
        <p:grpSpPr bwMode="auto">
          <a:xfrm>
            <a:off x="4240213" y="2336800"/>
            <a:ext cx="1587500" cy="533400"/>
            <a:chOff x="867551" y="1195137"/>
            <a:chExt cx="2116282" cy="710663"/>
          </a:xfrm>
        </p:grpSpPr>
        <p:cxnSp>
          <p:nvCxnSpPr>
            <p:cNvPr id="4128" name="Connettore 1 26"/>
            <p:cNvCxnSpPr>
              <a:cxnSpLocks noChangeShapeType="1"/>
            </p:cNvCxnSpPr>
            <p:nvPr/>
          </p:nvCxnSpPr>
          <p:spPr bwMode="auto">
            <a:xfrm flipV="1">
              <a:off x="867551" y="1195137"/>
              <a:ext cx="537411" cy="689810"/>
            </a:xfrm>
            <a:prstGeom prst="line">
              <a:avLst/>
            </a:prstGeom>
            <a:noFill/>
            <a:ln w="57150" algn="ctr">
              <a:solidFill>
                <a:srgbClr val="FF0000"/>
              </a:solidFill>
              <a:round/>
              <a:headEnd/>
              <a:tailEnd/>
            </a:ln>
          </p:spPr>
        </p:cxnSp>
        <p:cxnSp>
          <p:nvCxnSpPr>
            <p:cNvPr id="4129" name="Connettore 1 27"/>
            <p:cNvCxnSpPr>
              <a:cxnSpLocks noChangeShapeType="1"/>
            </p:cNvCxnSpPr>
            <p:nvPr/>
          </p:nvCxnSpPr>
          <p:spPr bwMode="auto">
            <a:xfrm>
              <a:off x="1404962" y="1215990"/>
              <a:ext cx="537411" cy="689810"/>
            </a:xfrm>
            <a:prstGeom prst="line">
              <a:avLst/>
            </a:prstGeom>
            <a:noFill/>
            <a:ln w="57150" algn="ctr">
              <a:solidFill>
                <a:srgbClr val="FF0000"/>
              </a:solidFill>
              <a:round/>
              <a:headEnd/>
              <a:tailEnd/>
            </a:ln>
          </p:spPr>
        </p:cxnSp>
        <p:cxnSp>
          <p:nvCxnSpPr>
            <p:cNvPr id="4130" name="Connettore 1 28"/>
            <p:cNvCxnSpPr>
              <a:cxnSpLocks noChangeShapeType="1"/>
            </p:cNvCxnSpPr>
            <p:nvPr/>
          </p:nvCxnSpPr>
          <p:spPr bwMode="auto">
            <a:xfrm flipV="1">
              <a:off x="1909011" y="1195137"/>
              <a:ext cx="537411" cy="689810"/>
            </a:xfrm>
            <a:prstGeom prst="line">
              <a:avLst/>
            </a:prstGeom>
            <a:noFill/>
            <a:ln w="57150" algn="ctr">
              <a:solidFill>
                <a:srgbClr val="FF0000"/>
              </a:solidFill>
              <a:round/>
              <a:headEnd/>
              <a:tailEnd/>
            </a:ln>
          </p:spPr>
        </p:cxnSp>
        <p:cxnSp>
          <p:nvCxnSpPr>
            <p:cNvPr id="4131" name="Connettore 1 29"/>
            <p:cNvCxnSpPr>
              <a:cxnSpLocks noChangeShapeType="1"/>
            </p:cNvCxnSpPr>
            <p:nvPr/>
          </p:nvCxnSpPr>
          <p:spPr bwMode="auto">
            <a:xfrm>
              <a:off x="2446422" y="1195137"/>
              <a:ext cx="537411" cy="689810"/>
            </a:xfrm>
            <a:prstGeom prst="line">
              <a:avLst/>
            </a:prstGeom>
            <a:noFill/>
            <a:ln w="57150" algn="ctr">
              <a:solidFill>
                <a:srgbClr val="FF0000"/>
              </a:solidFill>
              <a:round/>
              <a:headEnd/>
              <a:tailEnd/>
            </a:ln>
          </p:spPr>
        </p:cxnSp>
      </p:grpSp>
      <p:grpSp>
        <p:nvGrpSpPr>
          <p:cNvPr id="4103" name="Gruppo 30"/>
          <p:cNvGrpSpPr>
            <a:grpSpLocks/>
          </p:cNvGrpSpPr>
          <p:nvPr/>
        </p:nvGrpSpPr>
        <p:grpSpPr bwMode="auto">
          <a:xfrm rot="-163441">
            <a:off x="4162425" y="2332038"/>
            <a:ext cx="1695450" cy="1093787"/>
            <a:chOff x="922420" y="3080084"/>
            <a:chExt cx="2261939" cy="1459832"/>
          </a:xfrm>
        </p:grpSpPr>
        <p:cxnSp>
          <p:nvCxnSpPr>
            <p:cNvPr id="32" name="Connettore 1 31"/>
            <p:cNvCxnSpPr/>
            <p:nvPr/>
          </p:nvCxnSpPr>
          <p:spPr bwMode="auto">
            <a:xfrm flipV="1">
              <a:off x="920711" y="3078840"/>
              <a:ext cx="537952" cy="690719"/>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33" name="Connettore 1 32"/>
            <p:cNvCxnSpPr/>
            <p:nvPr/>
          </p:nvCxnSpPr>
          <p:spPr bwMode="auto">
            <a:xfrm>
              <a:off x="1459213" y="3079022"/>
              <a:ext cx="448999" cy="690719"/>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34" name="Connettore 1 33"/>
            <p:cNvCxnSpPr/>
            <p:nvPr/>
          </p:nvCxnSpPr>
          <p:spPr bwMode="auto">
            <a:xfrm flipV="1">
              <a:off x="2188560" y="3080001"/>
              <a:ext cx="457471" cy="690719"/>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35" name="Connettore 1 34"/>
            <p:cNvCxnSpPr/>
            <p:nvPr/>
          </p:nvCxnSpPr>
          <p:spPr bwMode="auto">
            <a:xfrm>
              <a:off x="2644560" y="3078167"/>
              <a:ext cx="537952" cy="690719"/>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36" name="Connettore 1 35"/>
            <p:cNvCxnSpPr/>
            <p:nvPr/>
          </p:nvCxnSpPr>
          <p:spPr bwMode="auto">
            <a:xfrm flipV="1">
              <a:off x="1451831" y="3770372"/>
              <a:ext cx="457471" cy="688600"/>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37" name="Connettore 1 36"/>
            <p:cNvCxnSpPr/>
            <p:nvPr/>
          </p:nvCxnSpPr>
          <p:spPr bwMode="auto">
            <a:xfrm flipV="1">
              <a:off x="2187589" y="3769097"/>
              <a:ext cx="0" cy="769113"/>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38" name="Connettore 1 37"/>
            <p:cNvCxnSpPr/>
            <p:nvPr/>
          </p:nvCxnSpPr>
          <p:spPr bwMode="auto">
            <a:xfrm flipH="1" flipV="1">
              <a:off x="1459198" y="4457724"/>
              <a:ext cx="728565" cy="80513"/>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grpSp>
      <p:grpSp>
        <p:nvGrpSpPr>
          <p:cNvPr id="4104" name="Gruppo 38"/>
          <p:cNvGrpSpPr>
            <a:grpSpLocks/>
          </p:cNvGrpSpPr>
          <p:nvPr/>
        </p:nvGrpSpPr>
        <p:grpSpPr bwMode="auto">
          <a:xfrm rot="-300715">
            <a:off x="3062288" y="4257675"/>
            <a:ext cx="1697037" cy="1093788"/>
            <a:chOff x="922420" y="3080084"/>
            <a:chExt cx="2261939" cy="1459832"/>
          </a:xfrm>
        </p:grpSpPr>
        <p:cxnSp>
          <p:nvCxnSpPr>
            <p:cNvPr id="40" name="Connettore 1 39"/>
            <p:cNvCxnSpPr/>
            <p:nvPr/>
          </p:nvCxnSpPr>
          <p:spPr bwMode="auto">
            <a:xfrm flipV="1">
              <a:off x="920995" y="3079333"/>
              <a:ext cx="537449" cy="690718"/>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41" name="Connettore 1 40"/>
            <p:cNvCxnSpPr/>
            <p:nvPr/>
          </p:nvCxnSpPr>
          <p:spPr bwMode="auto">
            <a:xfrm>
              <a:off x="1458333" y="3077953"/>
              <a:ext cx="448579" cy="690718"/>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42" name="Connettore 1 41"/>
            <p:cNvCxnSpPr/>
            <p:nvPr/>
          </p:nvCxnSpPr>
          <p:spPr bwMode="auto">
            <a:xfrm flipV="1">
              <a:off x="2188963" y="3078678"/>
              <a:ext cx="457043" cy="690718"/>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43" name="Connettore 1 42"/>
            <p:cNvCxnSpPr/>
            <p:nvPr/>
          </p:nvCxnSpPr>
          <p:spPr bwMode="auto">
            <a:xfrm>
              <a:off x="2645693" y="3079779"/>
              <a:ext cx="537449" cy="690718"/>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44" name="Connettore 1 43"/>
            <p:cNvCxnSpPr/>
            <p:nvPr/>
          </p:nvCxnSpPr>
          <p:spPr bwMode="auto">
            <a:xfrm flipV="1">
              <a:off x="1451027" y="3768921"/>
              <a:ext cx="457043" cy="688600"/>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45" name="Connettore 1 44"/>
            <p:cNvCxnSpPr/>
            <p:nvPr/>
          </p:nvCxnSpPr>
          <p:spPr bwMode="auto">
            <a:xfrm flipV="1">
              <a:off x="2187911" y="3769053"/>
              <a:ext cx="0" cy="769112"/>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46" name="Connettore 1 45"/>
            <p:cNvCxnSpPr/>
            <p:nvPr/>
          </p:nvCxnSpPr>
          <p:spPr bwMode="auto">
            <a:xfrm flipH="1" flipV="1">
              <a:off x="1458113" y="4458843"/>
              <a:ext cx="729999" cy="80513"/>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grpSp>
      <p:sp>
        <p:nvSpPr>
          <p:cNvPr id="48" name="Freccia ad arco 47"/>
          <p:cNvSpPr/>
          <p:nvPr/>
        </p:nvSpPr>
        <p:spPr bwMode="auto">
          <a:xfrm rot="3199217" flipV="1">
            <a:off x="1536700" y="3756025"/>
            <a:ext cx="2012950" cy="1974850"/>
          </a:xfrm>
          <a:prstGeom prst="circularArrow">
            <a:avLst>
              <a:gd name="adj1" fmla="val 12500"/>
              <a:gd name="adj2" fmla="val 1142319"/>
              <a:gd name="adj3" fmla="val 20457681"/>
              <a:gd name="adj4" fmla="val 13453048"/>
              <a:gd name="adj5" fmla="val 12500"/>
            </a:avLst>
          </a:prstGeom>
          <a:solidFill>
            <a:schemeClr val="accent1"/>
          </a:solidFill>
          <a:ln w="9525" cap="flat" cmpd="sng" algn="ctr">
            <a:solidFill>
              <a:schemeClr val="tx1"/>
            </a:solidFill>
            <a:prstDash val="solid"/>
            <a:round/>
            <a:headEnd type="none" w="med" len="med"/>
            <a:tailEnd type="none" w="med" len="med"/>
          </a:ln>
          <a:effectLst/>
        </p:spPr>
        <p:txBody>
          <a:bodyPr lIns="68580" tIns="34290" rIns="68580" bIns="34290"/>
          <a:lstStyle/>
          <a:p>
            <a:pPr defTabSz="685800">
              <a:defRPr/>
            </a:pPr>
            <a:endParaRPr lang="it-IT" sz="1800"/>
          </a:p>
        </p:txBody>
      </p:sp>
      <p:sp>
        <p:nvSpPr>
          <p:cNvPr id="4106" name="CasellaDiTesto 48"/>
          <p:cNvSpPr txBox="1">
            <a:spLocks noChangeArrowheads="1"/>
          </p:cNvSpPr>
          <p:nvPr/>
        </p:nvSpPr>
        <p:spPr bwMode="auto">
          <a:xfrm>
            <a:off x="4235450" y="5335588"/>
            <a:ext cx="6572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a:latin typeface="Comic Sans MS" panose="030F0702030302020204" pitchFamily="66" charset="0"/>
              </a:rPr>
              <a:t>G(B)</a:t>
            </a:r>
          </a:p>
        </p:txBody>
      </p:sp>
      <p:sp>
        <p:nvSpPr>
          <p:cNvPr id="50" name="Freccia ad arco 49"/>
          <p:cNvSpPr/>
          <p:nvPr/>
        </p:nvSpPr>
        <p:spPr bwMode="auto">
          <a:xfrm rot="18289553" flipV="1">
            <a:off x="3989387" y="3240088"/>
            <a:ext cx="2011363" cy="1976438"/>
          </a:xfrm>
          <a:prstGeom prst="circularArrow">
            <a:avLst>
              <a:gd name="adj1" fmla="val 12500"/>
              <a:gd name="adj2" fmla="val 1142319"/>
              <a:gd name="adj3" fmla="val 20457681"/>
              <a:gd name="adj4" fmla="val 13453048"/>
              <a:gd name="adj5" fmla="val 12500"/>
            </a:avLst>
          </a:prstGeom>
          <a:solidFill>
            <a:schemeClr val="accent1"/>
          </a:solidFill>
          <a:ln w="9525" cap="flat" cmpd="sng" algn="ctr">
            <a:solidFill>
              <a:schemeClr val="tx1"/>
            </a:solidFill>
            <a:prstDash val="solid"/>
            <a:round/>
            <a:headEnd type="none" w="med" len="med"/>
            <a:tailEnd type="none" w="med" len="med"/>
          </a:ln>
          <a:effectLst/>
        </p:spPr>
        <p:txBody>
          <a:bodyPr lIns="68580" tIns="34290" rIns="68580" bIns="34290"/>
          <a:lstStyle/>
          <a:p>
            <a:pPr defTabSz="685800">
              <a:defRPr/>
            </a:pPr>
            <a:endParaRPr lang="it-IT" sz="1800"/>
          </a:p>
        </p:txBody>
      </p:sp>
      <p:sp>
        <p:nvSpPr>
          <p:cNvPr id="4108" name="Freccia a destra 50"/>
          <p:cNvSpPr>
            <a:spLocks noChangeArrowheads="1"/>
          </p:cNvSpPr>
          <p:nvPr/>
        </p:nvSpPr>
        <p:spPr bwMode="auto">
          <a:xfrm rot="1358411">
            <a:off x="2887663" y="2079625"/>
            <a:ext cx="830262" cy="534988"/>
          </a:xfrm>
          <a:prstGeom prst="rightArrow">
            <a:avLst>
              <a:gd name="adj1" fmla="val 50000"/>
              <a:gd name="adj2" fmla="val 49963"/>
            </a:avLst>
          </a:prstGeom>
          <a:solidFill>
            <a:schemeClr val="accent1"/>
          </a:solidFill>
          <a:ln w="9525" algn="ctr">
            <a:solidFill>
              <a:schemeClr val="tx1"/>
            </a:solidFill>
            <a:round/>
            <a:headEnd/>
            <a:tailEnd/>
          </a:ln>
        </p:spPr>
        <p:txBody>
          <a:bodyPr lIns="68580" tIns="34290" rIns="68580" bIns="34290"/>
          <a:lstStyle>
            <a:lvl1pPr defTabSz="685800">
              <a:defRPr sz="2400">
                <a:solidFill>
                  <a:schemeClr val="tx1"/>
                </a:solidFill>
                <a:latin typeface="Times New Roman" panose="02020603050405020304" pitchFamily="18" charset="0"/>
              </a:defRPr>
            </a:lvl1pPr>
            <a:lvl2pPr marL="742950" indent="-285750" defTabSz="685800">
              <a:defRPr sz="2400">
                <a:solidFill>
                  <a:schemeClr val="tx1"/>
                </a:solidFill>
                <a:latin typeface="Times New Roman" panose="02020603050405020304" pitchFamily="18" charset="0"/>
              </a:defRPr>
            </a:lvl2pPr>
            <a:lvl3pPr marL="1143000" indent="-228600" defTabSz="685800">
              <a:defRPr sz="2400">
                <a:solidFill>
                  <a:schemeClr val="tx1"/>
                </a:solidFill>
                <a:latin typeface="Times New Roman" panose="02020603050405020304" pitchFamily="18" charset="0"/>
              </a:defRPr>
            </a:lvl3pPr>
            <a:lvl4pPr marL="1600200" indent="-228600" defTabSz="685800">
              <a:defRPr sz="2400">
                <a:solidFill>
                  <a:schemeClr val="tx1"/>
                </a:solidFill>
                <a:latin typeface="Times New Roman" panose="02020603050405020304" pitchFamily="18" charset="0"/>
              </a:defRPr>
            </a:lvl4pPr>
            <a:lvl5pPr marL="2057400" indent="-228600" defTabSz="685800">
              <a:defRPr sz="24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2400">
                <a:solidFill>
                  <a:schemeClr val="tx1"/>
                </a:solidFill>
                <a:latin typeface="Times New Roman" panose="02020603050405020304" pitchFamily="18" charset="0"/>
              </a:defRPr>
            </a:lvl9pPr>
          </a:lstStyle>
          <a:p>
            <a:endParaRPr lang="it-IT" altLang="it-IT" sz="1800"/>
          </a:p>
        </p:txBody>
      </p:sp>
      <p:sp>
        <p:nvSpPr>
          <p:cNvPr id="4109" name="Ovale 51"/>
          <p:cNvSpPr>
            <a:spLocks noChangeArrowheads="1"/>
          </p:cNvSpPr>
          <p:nvPr/>
        </p:nvSpPr>
        <p:spPr bwMode="auto">
          <a:xfrm>
            <a:off x="3810000" y="2168525"/>
            <a:ext cx="2490788" cy="866775"/>
          </a:xfrm>
          <a:prstGeom prst="ellipse">
            <a:avLst/>
          </a:prstGeom>
          <a:noFill/>
          <a:ln w="76200" algn="ctr">
            <a:solidFill>
              <a:srgbClr val="FFC000"/>
            </a:solidFill>
            <a:round/>
            <a:headEnd/>
            <a:tailEnd/>
          </a:ln>
          <a:extLst>
            <a:ext uri="{909E8E84-426E-40DD-AFC4-6F175D3DCCD1}">
              <a14:hiddenFill xmlns:a14="http://schemas.microsoft.com/office/drawing/2010/main">
                <a:solidFill>
                  <a:srgbClr val="FFFFFF"/>
                </a:solidFill>
              </a14:hiddenFill>
            </a:ext>
          </a:extLst>
        </p:spPr>
        <p:txBody>
          <a:bodyPr lIns="68580" tIns="34290" rIns="68580" bIns="34290"/>
          <a:lstStyle>
            <a:lvl1pPr defTabSz="685800">
              <a:defRPr sz="2400">
                <a:solidFill>
                  <a:schemeClr val="tx1"/>
                </a:solidFill>
                <a:latin typeface="Times New Roman" panose="02020603050405020304" pitchFamily="18" charset="0"/>
              </a:defRPr>
            </a:lvl1pPr>
            <a:lvl2pPr marL="742950" indent="-285750" defTabSz="685800">
              <a:defRPr sz="2400">
                <a:solidFill>
                  <a:schemeClr val="tx1"/>
                </a:solidFill>
                <a:latin typeface="Times New Roman" panose="02020603050405020304" pitchFamily="18" charset="0"/>
              </a:defRPr>
            </a:lvl2pPr>
            <a:lvl3pPr marL="1143000" indent="-228600" defTabSz="685800">
              <a:defRPr sz="2400">
                <a:solidFill>
                  <a:schemeClr val="tx1"/>
                </a:solidFill>
                <a:latin typeface="Times New Roman" panose="02020603050405020304" pitchFamily="18" charset="0"/>
              </a:defRPr>
            </a:lvl3pPr>
            <a:lvl4pPr marL="1600200" indent="-228600" defTabSz="685800">
              <a:defRPr sz="2400">
                <a:solidFill>
                  <a:schemeClr val="tx1"/>
                </a:solidFill>
                <a:latin typeface="Times New Roman" panose="02020603050405020304" pitchFamily="18" charset="0"/>
              </a:defRPr>
            </a:lvl4pPr>
            <a:lvl5pPr marL="2057400" indent="-228600" defTabSz="685800">
              <a:defRPr sz="24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2400">
                <a:solidFill>
                  <a:schemeClr val="tx1"/>
                </a:solidFill>
                <a:latin typeface="Times New Roman" panose="02020603050405020304" pitchFamily="18" charset="0"/>
              </a:defRPr>
            </a:lvl9pPr>
          </a:lstStyle>
          <a:p>
            <a:endParaRPr lang="it-IT" altLang="it-IT" sz="1800"/>
          </a:p>
        </p:txBody>
      </p:sp>
      <p:sp>
        <p:nvSpPr>
          <p:cNvPr id="4110" name="CasellaDiTesto 52"/>
          <p:cNvSpPr txBox="1">
            <a:spLocks noChangeArrowheads="1"/>
          </p:cNvSpPr>
          <p:nvPr/>
        </p:nvSpPr>
        <p:spPr bwMode="auto">
          <a:xfrm>
            <a:off x="6303963" y="2455863"/>
            <a:ext cx="2362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a:latin typeface="Comic Sans MS" panose="030F0702030302020204" pitchFamily="66" charset="0"/>
              </a:rPr>
              <a:t>Correspondence set</a:t>
            </a:r>
          </a:p>
        </p:txBody>
      </p:sp>
      <p:sp>
        <p:nvSpPr>
          <p:cNvPr id="4111" name="Freccia a destra 53"/>
          <p:cNvSpPr>
            <a:spLocks noChangeArrowheads="1"/>
          </p:cNvSpPr>
          <p:nvPr/>
        </p:nvSpPr>
        <p:spPr bwMode="auto">
          <a:xfrm rot="1358411">
            <a:off x="6473825" y="3127375"/>
            <a:ext cx="830263" cy="534988"/>
          </a:xfrm>
          <a:prstGeom prst="rightArrow">
            <a:avLst>
              <a:gd name="adj1" fmla="val 50000"/>
              <a:gd name="adj2" fmla="val 49963"/>
            </a:avLst>
          </a:prstGeom>
          <a:solidFill>
            <a:schemeClr val="accent1"/>
          </a:solidFill>
          <a:ln w="9525" algn="ctr">
            <a:solidFill>
              <a:schemeClr val="tx1"/>
            </a:solidFill>
            <a:round/>
            <a:headEnd/>
            <a:tailEnd/>
          </a:ln>
        </p:spPr>
        <p:txBody>
          <a:bodyPr lIns="68580" tIns="34290" rIns="68580" bIns="34290"/>
          <a:lstStyle>
            <a:lvl1pPr defTabSz="685800">
              <a:defRPr sz="2400">
                <a:solidFill>
                  <a:schemeClr val="tx1"/>
                </a:solidFill>
                <a:latin typeface="Times New Roman" panose="02020603050405020304" pitchFamily="18" charset="0"/>
              </a:defRPr>
            </a:lvl1pPr>
            <a:lvl2pPr marL="742950" indent="-285750" defTabSz="685800">
              <a:defRPr sz="2400">
                <a:solidFill>
                  <a:schemeClr val="tx1"/>
                </a:solidFill>
                <a:latin typeface="Times New Roman" panose="02020603050405020304" pitchFamily="18" charset="0"/>
              </a:defRPr>
            </a:lvl2pPr>
            <a:lvl3pPr marL="1143000" indent="-228600" defTabSz="685800">
              <a:defRPr sz="2400">
                <a:solidFill>
                  <a:schemeClr val="tx1"/>
                </a:solidFill>
                <a:latin typeface="Times New Roman" panose="02020603050405020304" pitchFamily="18" charset="0"/>
              </a:defRPr>
            </a:lvl3pPr>
            <a:lvl4pPr marL="1600200" indent="-228600" defTabSz="685800">
              <a:defRPr sz="2400">
                <a:solidFill>
                  <a:schemeClr val="tx1"/>
                </a:solidFill>
                <a:latin typeface="Times New Roman" panose="02020603050405020304" pitchFamily="18" charset="0"/>
              </a:defRPr>
            </a:lvl4pPr>
            <a:lvl5pPr marL="2057400" indent="-228600" defTabSz="685800">
              <a:defRPr sz="24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2400">
                <a:solidFill>
                  <a:schemeClr val="tx1"/>
                </a:solidFill>
                <a:latin typeface="Times New Roman" panose="02020603050405020304" pitchFamily="18" charset="0"/>
              </a:defRPr>
            </a:lvl9pPr>
          </a:lstStyle>
          <a:p>
            <a:endParaRPr lang="it-IT" altLang="it-IT" sz="1800"/>
          </a:p>
        </p:txBody>
      </p:sp>
      <p:sp>
        <p:nvSpPr>
          <p:cNvPr id="4112" name="CasellaDiTesto 54"/>
          <p:cNvSpPr txBox="1">
            <a:spLocks noChangeArrowheads="1"/>
          </p:cNvSpPr>
          <p:nvPr/>
        </p:nvSpPr>
        <p:spPr bwMode="auto">
          <a:xfrm>
            <a:off x="6635750" y="3771900"/>
            <a:ext cx="26622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a:latin typeface="Comic Sans MS" panose="030F0702030302020204" pitchFamily="66" charset="0"/>
              </a:rPr>
              <a:t>RMSD or other distance measures</a:t>
            </a:r>
          </a:p>
        </p:txBody>
      </p:sp>
      <p:sp>
        <p:nvSpPr>
          <p:cNvPr id="4113" name="Rettangolo 58"/>
          <p:cNvSpPr>
            <a:spLocks noChangeArrowheads="1"/>
          </p:cNvSpPr>
          <p:nvPr/>
        </p:nvSpPr>
        <p:spPr bwMode="auto">
          <a:xfrm>
            <a:off x="1486835" y="261331"/>
            <a:ext cx="61430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it-IT" sz="2800" b="1" dirty="0">
                <a:solidFill>
                  <a:srgbClr val="FF0000"/>
                </a:solidFill>
                <a:latin typeface="Comic Sans MS" panose="030F0702030302020204" pitchFamily="66" charset="0"/>
                <a:cs typeface="Times New Roman" panose="02020603050405020304" pitchFamily="18" charset="0"/>
              </a:rPr>
              <a:t>Structure superimposition problem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l="9895" t="17035" r="48047" b="14302"/>
          <a:stretch>
            <a:fillRect/>
          </a:stretch>
        </p:blipFill>
        <p:spPr bwMode="auto">
          <a:xfrm>
            <a:off x="1524000" y="762000"/>
            <a:ext cx="5588000" cy="555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Text Box 3"/>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GB" b="1" dirty="0">
                <a:solidFill>
                  <a:srgbClr val="CC0000"/>
                </a:solidFill>
                <a:effectLst>
                  <a:outerShdw blurRad="38100" dist="38100" dir="2700000" algn="tl">
                    <a:srgbClr val="C0C0C0"/>
                  </a:outerShdw>
                </a:effectLst>
                <a:latin typeface="Comic Sans MS" pitchFamily="66" charset="0"/>
              </a:rPr>
              <a:t>PAM500 log odd matrix</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GB" b="1">
                <a:solidFill>
                  <a:srgbClr val="CC0000"/>
                </a:solidFill>
                <a:effectLst>
                  <a:outerShdw blurRad="38100" dist="38100" dir="2700000" algn="tl">
                    <a:srgbClr val="C0C0C0"/>
                  </a:outerShdw>
                </a:effectLst>
                <a:latin typeface="Comic Sans MS" pitchFamily="66" charset="0"/>
              </a:rPr>
              <a:t>Substitution matrices</a:t>
            </a:r>
          </a:p>
        </p:txBody>
      </p:sp>
      <p:sp>
        <p:nvSpPr>
          <p:cNvPr id="60419" name="Rectangle 3"/>
          <p:cNvSpPr>
            <a:spLocks noChangeArrowheads="1"/>
          </p:cNvSpPr>
          <p:nvPr/>
        </p:nvSpPr>
        <p:spPr bwMode="auto">
          <a:xfrm>
            <a:off x="0" y="685800"/>
            <a:ext cx="89154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n-US" altLang="it-IT" sz="2400" dirty="0">
                <a:latin typeface="Comic Sans MS" panose="030F0702030302020204" pitchFamily="66" charset="0"/>
              </a:rPr>
              <a:t>PAM matrices are computed under the hypothesis that substitution scores for distant sequences can be derived from the rate of mutation observed in pairs of very similar sequences. </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b="1" i="1" dirty="0" err="1">
                <a:solidFill>
                  <a:schemeClr val="accent2"/>
                </a:solidFill>
                <a:latin typeface="Comic Sans MS" panose="030F0702030302020204" pitchFamily="66" charset="0"/>
              </a:rPr>
              <a:t>BLOSUMx</a:t>
            </a:r>
            <a:r>
              <a:rPr lang="en-US" altLang="it-IT" sz="2400" b="1" i="1" dirty="0">
                <a:solidFill>
                  <a:schemeClr val="accent2"/>
                </a:solidFill>
                <a:latin typeface="Comic Sans MS" panose="030F0702030302020204" pitchFamily="66" charset="0"/>
              </a:rPr>
              <a:t>: </a:t>
            </a:r>
            <a:r>
              <a:rPr lang="en-US" altLang="it-IT" sz="2400" b="1" i="1" dirty="0" err="1">
                <a:solidFill>
                  <a:schemeClr val="accent2"/>
                </a:solidFill>
                <a:latin typeface="Comic Sans MS" panose="030F0702030302020204" pitchFamily="66" charset="0"/>
              </a:rPr>
              <a:t>BLOck</a:t>
            </a:r>
            <a:r>
              <a:rPr lang="en-US" altLang="it-IT" sz="2400" b="1" i="1" dirty="0">
                <a:solidFill>
                  <a:schemeClr val="accent2"/>
                </a:solidFill>
                <a:latin typeface="Comic Sans MS" panose="030F0702030302020204" pitchFamily="66" charset="0"/>
              </a:rPr>
              <a:t> Substitution Matrix (</a:t>
            </a:r>
            <a:r>
              <a:rPr lang="en-US" altLang="it-IT" sz="2400" b="1" i="1" dirty="0" err="1">
                <a:solidFill>
                  <a:schemeClr val="accent2"/>
                </a:solidFill>
                <a:latin typeface="Comic Sans MS" panose="030F0702030302020204" pitchFamily="66" charset="0"/>
              </a:rPr>
              <a:t>Henikoff</a:t>
            </a:r>
            <a:r>
              <a:rPr lang="en-US" altLang="it-IT" sz="2400" b="1" i="1" dirty="0">
                <a:solidFill>
                  <a:schemeClr val="accent2"/>
                </a:solidFill>
                <a:latin typeface="Comic Sans MS" panose="030F0702030302020204" pitchFamily="66" charset="0"/>
              </a:rPr>
              <a:t> and </a:t>
            </a:r>
            <a:r>
              <a:rPr lang="en-US" altLang="it-IT" sz="2400" b="1" i="1" dirty="0" err="1">
                <a:solidFill>
                  <a:schemeClr val="accent2"/>
                </a:solidFill>
                <a:latin typeface="Comic Sans MS" panose="030F0702030302020204" pitchFamily="66" charset="0"/>
              </a:rPr>
              <a:t>Henikoff</a:t>
            </a:r>
            <a:r>
              <a:rPr lang="en-US" altLang="it-IT" sz="2400" b="1" i="1" dirty="0">
                <a:solidFill>
                  <a:schemeClr val="accent2"/>
                </a:solidFill>
                <a:latin typeface="Comic Sans MS" panose="030F0702030302020204" pitchFamily="66" charset="0"/>
              </a:rPr>
              <a:t> (1992)</a:t>
            </a:r>
          </a:p>
          <a:p>
            <a:pPr algn="just">
              <a:spcBef>
                <a:spcPct val="0"/>
              </a:spcBef>
              <a:buFontTx/>
              <a:buNone/>
            </a:pPr>
            <a:r>
              <a:rPr lang="en-US" altLang="it-IT" sz="2400" dirty="0">
                <a:latin typeface="Comic Sans MS" panose="030F0702030302020204" pitchFamily="66" charset="0"/>
              </a:rPr>
              <a:t>Family of matrices computed directly starting from curated alignments of sequences with at most x% of identical residues </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For highly similar sequences low PAMs or high BLOSUMs have to used. The contrary, for distant sequences</a:t>
            </a:r>
          </a:p>
          <a:p>
            <a:pPr algn="just">
              <a:spcBef>
                <a:spcPct val="0"/>
              </a:spcBef>
              <a:buFontTx/>
              <a:buNone/>
            </a:pPr>
            <a:endParaRPr lang="en-US" altLang="it-IT" sz="2400" b="1" i="1" dirty="0">
              <a:solidFill>
                <a:schemeClr val="accent2"/>
              </a:solidFill>
              <a:latin typeface="Comic Sans MS" panose="030F0702030302020204" pitchFamily="66"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l="9619" t="23720" r="48454" b="8377"/>
          <a:stretch>
            <a:fillRect/>
          </a:stretch>
        </p:blipFill>
        <p:spPr bwMode="auto">
          <a:xfrm>
            <a:off x="1219200" y="609600"/>
            <a:ext cx="5538788"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Text Box 3"/>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GB" b="1">
                <a:solidFill>
                  <a:srgbClr val="CC0000"/>
                </a:solidFill>
                <a:effectLst>
                  <a:outerShdw blurRad="38100" dist="38100" dir="2700000" algn="tl">
                    <a:srgbClr val="C0C0C0"/>
                  </a:outerShdw>
                </a:effectLst>
                <a:latin typeface="Comic Sans MS" pitchFamily="66" charset="0"/>
              </a:rPr>
              <a:t>BLOSUM62</a:t>
            </a:r>
          </a:p>
        </p:txBody>
      </p:sp>
      <p:sp>
        <p:nvSpPr>
          <p:cNvPr id="61444" name="Rectangle 4"/>
          <p:cNvSpPr>
            <a:spLocks noChangeArrowheads="1"/>
          </p:cNvSpPr>
          <p:nvPr/>
        </p:nvSpPr>
        <p:spPr bwMode="auto">
          <a:xfrm>
            <a:off x="0" y="6035675"/>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a:latin typeface="Comic Sans MS" panose="030F0702030302020204" pitchFamily="66" charset="0"/>
              </a:rPr>
              <a:t>Often adopted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784350"/>
            <a:ext cx="8675688" cy="495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767" name="Rectangle 7"/>
          <p:cNvSpPr>
            <a:spLocks noGrp="1" noChangeArrowheads="1"/>
          </p:cNvSpPr>
          <p:nvPr>
            <p:ph type="title"/>
          </p:nvPr>
        </p:nvSpPr>
        <p:spPr>
          <a:noFill/>
          <a:ln/>
        </p:spPr>
        <p:txBody>
          <a:bodyPr/>
          <a:lstStyle/>
          <a:p>
            <a:r>
              <a:rPr lang="en-US" altLang="it-IT"/>
              <a:t>BLOSUM62 Matrix</a:t>
            </a:r>
            <a:endParaRPr lang="en-GB" altLang="it-IT"/>
          </a:p>
        </p:txBody>
      </p:sp>
      <p:sp>
        <p:nvSpPr>
          <p:cNvPr id="117768" name="Rectangle 8"/>
          <p:cNvSpPr>
            <a:spLocks noChangeArrowheads="1"/>
          </p:cNvSpPr>
          <p:nvPr/>
        </p:nvSpPr>
        <p:spPr bwMode="auto">
          <a:xfrm>
            <a:off x="611188" y="2054225"/>
            <a:ext cx="2376487" cy="137477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7769" name="Rectangle 9"/>
          <p:cNvSpPr>
            <a:spLocks noChangeArrowheads="1"/>
          </p:cNvSpPr>
          <p:nvPr/>
        </p:nvSpPr>
        <p:spPr bwMode="auto">
          <a:xfrm>
            <a:off x="2987675" y="3429000"/>
            <a:ext cx="1584325" cy="93662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7770" name="Rectangle 10"/>
          <p:cNvSpPr>
            <a:spLocks noChangeArrowheads="1"/>
          </p:cNvSpPr>
          <p:nvPr/>
        </p:nvSpPr>
        <p:spPr bwMode="auto">
          <a:xfrm>
            <a:off x="4572000" y="4365625"/>
            <a:ext cx="1152525" cy="719138"/>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7771" name="Rectangle 11"/>
          <p:cNvSpPr>
            <a:spLocks noChangeArrowheads="1"/>
          </p:cNvSpPr>
          <p:nvPr/>
        </p:nvSpPr>
        <p:spPr bwMode="auto">
          <a:xfrm>
            <a:off x="5692775" y="5087938"/>
            <a:ext cx="1577975" cy="91440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7772" name="Rectangle 12"/>
          <p:cNvSpPr>
            <a:spLocks noChangeArrowheads="1"/>
          </p:cNvSpPr>
          <p:nvPr/>
        </p:nvSpPr>
        <p:spPr bwMode="auto">
          <a:xfrm>
            <a:off x="7292975" y="6003925"/>
            <a:ext cx="1190625" cy="738188"/>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17773" name="Text Box 13"/>
          <p:cNvSpPr txBox="1">
            <a:spLocks noChangeArrowheads="1"/>
          </p:cNvSpPr>
          <p:nvPr/>
        </p:nvSpPr>
        <p:spPr bwMode="auto">
          <a:xfrm>
            <a:off x="2438400" y="2209800"/>
            <a:ext cx="1752600" cy="711200"/>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it-IT" sz="2000"/>
              <a:t>Small hydrophylic</a:t>
            </a:r>
          </a:p>
        </p:txBody>
      </p:sp>
      <p:sp>
        <p:nvSpPr>
          <p:cNvPr id="117774" name="Text Box 14"/>
          <p:cNvSpPr txBox="1">
            <a:spLocks noChangeArrowheads="1"/>
          </p:cNvSpPr>
          <p:nvPr/>
        </p:nvSpPr>
        <p:spPr bwMode="auto">
          <a:xfrm>
            <a:off x="4267200" y="2895600"/>
            <a:ext cx="2057400" cy="711200"/>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it-IT" sz="2000"/>
              <a:t>Acid, acid amide and hydrophilic</a:t>
            </a:r>
          </a:p>
        </p:txBody>
      </p:sp>
      <p:sp>
        <p:nvSpPr>
          <p:cNvPr id="117775" name="Text Box 15"/>
          <p:cNvSpPr txBox="1">
            <a:spLocks noChangeArrowheads="1"/>
          </p:cNvSpPr>
          <p:nvPr/>
        </p:nvSpPr>
        <p:spPr bwMode="auto">
          <a:xfrm>
            <a:off x="5410200" y="4191000"/>
            <a:ext cx="1365250" cy="406400"/>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it-IT" sz="2000"/>
              <a:t>Basic</a:t>
            </a:r>
          </a:p>
        </p:txBody>
      </p:sp>
      <p:sp>
        <p:nvSpPr>
          <p:cNvPr id="117776" name="Text Box 16"/>
          <p:cNvSpPr txBox="1">
            <a:spLocks noChangeArrowheads="1"/>
          </p:cNvSpPr>
          <p:nvPr/>
        </p:nvSpPr>
        <p:spPr bwMode="auto">
          <a:xfrm>
            <a:off x="6781800" y="4800600"/>
            <a:ext cx="1590675" cy="711200"/>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it-IT" sz="2000"/>
              <a:t>Small hydrophobic</a:t>
            </a:r>
          </a:p>
        </p:txBody>
      </p:sp>
      <p:sp>
        <p:nvSpPr>
          <p:cNvPr id="117777" name="Text Box 17"/>
          <p:cNvSpPr txBox="1">
            <a:spLocks noChangeArrowheads="1"/>
          </p:cNvSpPr>
          <p:nvPr/>
        </p:nvSpPr>
        <p:spPr bwMode="auto">
          <a:xfrm>
            <a:off x="7543800" y="5715000"/>
            <a:ext cx="1438275" cy="406400"/>
          </a:xfrm>
          <a:prstGeom prst="rect">
            <a:avLst/>
          </a:prstGeom>
          <a:solidFill>
            <a:schemeClr val="bg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it-IT" sz="2000"/>
              <a:t>Aromatic</a:t>
            </a:r>
          </a:p>
        </p:txBody>
      </p:sp>
    </p:spTree>
    <p:extLst>
      <p:ext uri="{BB962C8B-B14F-4D97-AF65-F5344CB8AC3E}">
        <p14:creationId xmlns:p14="http://schemas.microsoft.com/office/powerpoint/2010/main" val="32314675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ChangeArrowheads="1"/>
          </p:cNvSpPr>
          <p:nvPr/>
        </p:nvSpPr>
        <p:spPr bwMode="auto">
          <a:xfrm>
            <a:off x="0" y="222250"/>
            <a:ext cx="9144000" cy="6413500"/>
          </a:xfrm>
          <a:prstGeom prst="rect">
            <a:avLst/>
          </a:prstGeom>
          <a:solidFill>
            <a:schemeClr val="bg1"/>
          </a:solidFill>
          <a:ln>
            <a:noFill/>
          </a:ln>
          <a:effectLst/>
          <a:extLst>
            <a:ext uri="{91240B29-F687-4F45-9708-019B960494DF}">
              <a14:hiddenLine xmlns:a14="http://schemas.microsoft.com/office/drawing/2010/main" w="9525" algn="ctr">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36195" name="AutoShape 3"/>
          <p:cNvSpPr>
            <a:spLocks noChangeArrowheads="1"/>
          </p:cNvSpPr>
          <p:nvPr/>
        </p:nvSpPr>
        <p:spPr bwMode="auto">
          <a:xfrm flipH="1">
            <a:off x="-806450" y="1050925"/>
            <a:ext cx="9744075" cy="5157788"/>
          </a:xfrm>
          <a:prstGeom prst="parallelogram">
            <a:avLst>
              <a:gd name="adj" fmla="val 148932"/>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136196" name="AutoShape 4"/>
          <p:cNvSpPr>
            <a:spLocks noChangeArrowheads="1"/>
          </p:cNvSpPr>
          <p:nvPr/>
        </p:nvSpPr>
        <p:spPr bwMode="auto">
          <a:xfrm>
            <a:off x="946150" y="1092200"/>
            <a:ext cx="7548563" cy="5118100"/>
          </a:xfrm>
          <a:prstGeom prst="rtTriangle">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136197" name="Rectangle 5"/>
          <p:cNvSpPr>
            <a:spLocks noChangeArrowheads="1"/>
          </p:cNvSpPr>
          <p:nvPr/>
        </p:nvSpPr>
        <p:spPr bwMode="auto">
          <a:xfrm>
            <a:off x="0" y="723900"/>
            <a:ext cx="963613" cy="18145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136198" name="Rectangle 6"/>
          <p:cNvSpPr>
            <a:spLocks noGrp="1" noChangeArrowheads="1"/>
          </p:cNvSpPr>
          <p:nvPr>
            <p:ph type="title"/>
          </p:nvPr>
        </p:nvSpPr>
        <p:spPr>
          <a:xfrm>
            <a:off x="5581650" y="2343150"/>
            <a:ext cx="3684588" cy="919163"/>
          </a:xfrm>
        </p:spPr>
        <p:txBody>
          <a:bodyPr/>
          <a:lstStyle/>
          <a:p>
            <a:pPr>
              <a:lnSpc>
                <a:spcPct val="80000"/>
              </a:lnSpc>
            </a:pPr>
            <a:r>
              <a:rPr lang="en-US" altLang="en-US" sz="4000"/>
              <a:t>BLOSUM62 </a:t>
            </a:r>
            <a:br>
              <a:rPr lang="en-US" altLang="en-US" sz="4000"/>
            </a:br>
            <a:r>
              <a:rPr lang="en-US" altLang="en-US" sz="4000"/>
              <a:t>Substitution</a:t>
            </a:r>
            <a:br>
              <a:rPr lang="en-US" altLang="en-US" sz="4000"/>
            </a:br>
            <a:r>
              <a:rPr lang="en-US" altLang="en-US" sz="4000"/>
              <a:t>Matrix</a:t>
            </a:r>
          </a:p>
        </p:txBody>
      </p:sp>
      <p:sp>
        <p:nvSpPr>
          <p:cNvPr id="136199" name="AutoShape 7"/>
          <p:cNvSpPr>
            <a:spLocks noChangeArrowheads="1"/>
          </p:cNvSpPr>
          <p:nvPr/>
        </p:nvSpPr>
        <p:spPr bwMode="auto">
          <a:xfrm>
            <a:off x="2524125" y="1727200"/>
            <a:ext cx="5056188" cy="406400"/>
          </a:xfrm>
          <a:prstGeom prst="wedgeRectCallout">
            <a:avLst>
              <a:gd name="adj1" fmla="val -13861"/>
              <a:gd name="adj2" fmla="val 287889"/>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000">
                <a:latin typeface="Lucida Sans Unicode" panose="020B0602030504020204" pitchFamily="34" charset="0"/>
              </a:rPr>
              <a:t>Common amino acids have low weights</a:t>
            </a:r>
            <a:endParaRPr lang="en-US" altLang="en-US" sz="2400">
              <a:latin typeface="Lucida Sans Unicode" panose="020B0602030504020204" pitchFamily="34" charset="0"/>
            </a:endParaRPr>
          </a:p>
        </p:txBody>
      </p:sp>
      <p:sp>
        <p:nvSpPr>
          <p:cNvPr id="136200" name="Text Box 8"/>
          <p:cNvSpPr txBox="1">
            <a:spLocks noChangeArrowheads="1"/>
          </p:cNvSpPr>
          <p:nvPr/>
        </p:nvSpPr>
        <p:spPr bwMode="auto">
          <a:xfrm>
            <a:off x="646113" y="996950"/>
            <a:ext cx="8194675" cy="5470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lang="en-US" altLang="en-US" sz="1600" b="1">
                <a:latin typeface="Courier New" panose="02070309020205020404" pitchFamily="49" charset="0"/>
              </a:rPr>
              <a:t>A  </a:t>
            </a:r>
            <a:r>
              <a:rPr lang="en-US" altLang="en-US" sz="1600" b="1">
                <a:solidFill>
                  <a:schemeClr val="tx2"/>
                </a:solidFill>
                <a:latin typeface="Courier New" panose="02070309020205020404" pitchFamily="49" charset="0"/>
              </a:rPr>
              <a:t>4</a:t>
            </a:r>
            <a:endParaRPr lang="en-US" altLang="en-US" sz="1600" b="1">
              <a:latin typeface="Courier New" panose="02070309020205020404" pitchFamily="49" charset="0"/>
            </a:endParaRPr>
          </a:p>
          <a:p>
            <a:pPr eaLnBrk="0" hangingPunct="0"/>
            <a:r>
              <a:rPr lang="en-US" altLang="en-US" sz="1600" b="1">
                <a:latin typeface="Courier New" panose="02070309020205020404" pitchFamily="49" charset="0"/>
              </a:rPr>
              <a:t>R -1  </a:t>
            </a:r>
            <a:r>
              <a:rPr lang="en-US" altLang="en-US" sz="1600" b="1">
                <a:solidFill>
                  <a:schemeClr val="tx2"/>
                </a:solidFill>
                <a:latin typeface="Courier New" panose="02070309020205020404" pitchFamily="49" charset="0"/>
              </a:rPr>
              <a:t>5</a:t>
            </a:r>
            <a:r>
              <a:rPr lang="en-US" altLang="en-US" sz="1600" b="1">
                <a:latin typeface="Courier New" panose="02070309020205020404" pitchFamily="49" charset="0"/>
              </a:rPr>
              <a:t>  </a:t>
            </a:r>
          </a:p>
          <a:p>
            <a:pPr eaLnBrk="0" hangingPunct="0"/>
            <a:r>
              <a:rPr lang="en-US" altLang="en-US" sz="1600" b="1">
                <a:latin typeface="Courier New" panose="02070309020205020404" pitchFamily="49" charset="0"/>
              </a:rPr>
              <a:t>N -2  0  </a:t>
            </a:r>
            <a:r>
              <a:rPr lang="en-US" altLang="en-US" sz="1600" b="1">
                <a:solidFill>
                  <a:schemeClr val="tx2"/>
                </a:solidFill>
                <a:latin typeface="Courier New" panose="02070309020205020404" pitchFamily="49" charset="0"/>
              </a:rPr>
              <a:t>6</a:t>
            </a:r>
            <a:endParaRPr lang="en-US" altLang="en-US" sz="1600" b="1">
              <a:latin typeface="Courier New" panose="02070309020205020404" pitchFamily="49" charset="0"/>
            </a:endParaRPr>
          </a:p>
          <a:p>
            <a:pPr eaLnBrk="0" hangingPunct="0"/>
            <a:r>
              <a:rPr lang="en-US" altLang="en-US" sz="1600" b="1">
                <a:latin typeface="Courier New" panose="02070309020205020404" pitchFamily="49" charset="0"/>
              </a:rPr>
              <a:t>D -2 -2  1  </a:t>
            </a:r>
            <a:r>
              <a:rPr lang="en-US" altLang="en-US" sz="1600" b="1">
                <a:solidFill>
                  <a:schemeClr val="tx2"/>
                </a:solidFill>
                <a:latin typeface="Courier New" panose="02070309020205020404" pitchFamily="49" charset="0"/>
              </a:rPr>
              <a:t>6</a:t>
            </a:r>
            <a:endParaRPr lang="en-US" altLang="en-US" sz="1600" b="1">
              <a:latin typeface="Courier New" panose="02070309020205020404" pitchFamily="49" charset="0"/>
            </a:endParaRPr>
          </a:p>
          <a:p>
            <a:pPr eaLnBrk="0" hangingPunct="0"/>
            <a:r>
              <a:rPr lang="en-US" altLang="en-US" sz="1600" b="1">
                <a:latin typeface="Courier New" panose="02070309020205020404" pitchFamily="49" charset="0"/>
              </a:rPr>
              <a:t>C  0 -3 -3 -3  </a:t>
            </a:r>
            <a:r>
              <a:rPr lang="en-US" altLang="en-US" sz="1600" b="1">
                <a:solidFill>
                  <a:schemeClr val="tx2"/>
                </a:solidFill>
                <a:latin typeface="Courier New" panose="02070309020205020404" pitchFamily="49" charset="0"/>
              </a:rPr>
              <a:t>9</a:t>
            </a:r>
            <a:endParaRPr lang="en-US" altLang="en-US" sz="1600" b="1">
              <a:latin typeface="Courier New" panose="02070309020205020404" pitchFamily="49" charset="0"/>
            </a:endParaRPr>
          </a:p>
          <a:p>
            <a:pPr eaLnBrk="0" hangingPunct="0"/>
            <a:r>
              <a:rPr lang="en-US" altLang="en-US" sz="1600" b="1">
                <a:latin typeface="Courier New" panose="02070309020205020404" pitchFamily="49" charset="0"/>
              </a:rPr>
              <a:t>Q -1  1  0  0 -3  </a:t>
            </a:r>
            <a:r>
              <a:rPr lang="en-US" altLang="en-US" sz="1600" b="1">
                <a:solidFill>
                  <a:schemeClr val="tx2"/>
                </a:solidFill>
                <a:latin typeface="Courier New" panose="02070309020205020404" pitchFamily="49" charset="0"/>
              </a:rPr>
              <a:t>5</a:t>
            </a:r>
            <a:endParaRPr lang="en-US" altLang="en-US" sz="1600" b="1">
              <a:latin typeface="Courier New" panose="02070309020205020404" pitchFamily="49" charset="0"/>
            </a:endParaRPr>
          </a:p>
          <a:p>
            <a:pPr eaLnBrk="0" hangingPunct="0"/>
            <a:r>
              <a:rPr lang="en-US" altLang="en-US" sz="1600" b="1">
                <a:latin typeface="Courier New" panose="02070309020205020404" pitchFamily="49" charset="0"/>
              </a:rPr>
              <a:t>E -1  0  0  2 -4  2  </a:t>
            </a:r>
            <a:r>
              <a:rPr lang="en-US" altLang="en-US" sz="1600" b="1">
                <a:solidFill>
                  <a:schemeClr val="tx2"/>
                </a:solidFill>
                <a:latin typeface="Courier New" panose="02070309020205020404" pitchFamily="49" charset="0"/>
              </a:rPr>
              <a:t>5</a:t>
            </a:r>
            <a:endParaRPr lang="en-US" altLang="en-US" sz="1600" b="1">
              <a:latin typeface="Courier New" panose="02070309020205020404" pitchFamily="49" charset="0"/>
            </a:endParaRPr>
          </a:p>
          <a:p>
            <a:pPr eaLnBrk="0" hangingPunct="0"/>
            <a:r>
              <a:rPr lang="en-US" altLang="en-US" sz="1600" b="1">
                <a:latin typeface="Courier New" panose="02070309020205020404" pitchFamily="49" charset="0"/>
              </a:rPr>
              <a:t>G  0 -2  0 -1 -3 -2 -2  </a:t>
            </a:r>
            <a:r>
              <a:rPr lang="en-US" altLang="en-US" sz="1600" b="1">
                <a:solidFill>
                  <a:schemeClr val="tx2"/>
                </a:solidFill>
                <a:latin typeface="Courier New" panose="02070309020205020404" pitchFamily="49" charset="0"/>
              </a:rPr>
              <a:t>6</a:t>
            </a:r>
            <a:endParaRPr lang="en-US" altLang="en-US" sz="1600" b="1">
              <a:latin typeface="Courier New" panose="02070309020205020404" pitchFamily="49" charset="0"/>
            </a:endParaRPr>
          </a:p>
          <a:p>
            <a:pPr eaLnBrk="0" hangingPunct="0"/>
            <a:r>
              <a:rPr lang="en-US" altLang="en-US" sz="1600" b="1">
                <a:latin typeface="Courier New" panose="02070309020205020404" pitchFamily="49" charset="0"/>
              </a:rPr>
              <a:t>H -2  0  1 -1 -3  0  0 -2  </a:t>
            </a:r>
            <a:r>
              <a:rPr lang="en-US" altLang="en-US" sz="1600" b="1">
                <a:solidFill>
                  <a:schemeClr val="tx2"/>
                </a:solidFill>
                <a:latin typeface="Courier New" panose="02070309020205020404" pitchFamily="49" charset="0"/>
              </a:rPr>
              <a:t>8</a:t>
            </a:r>
            <a:endParaRPr lang="en-US" altLang="en-US" sz="1600" b="1">
              <a:latin typeface="Courier New" panose="02070309020205020404" pitchFamily="49" charset="0"/>
            </a:endParaRPr>
          </a:p>
          <a:p>
            <a:pPr eaLnBrk="0" hangingPunct="0"/>
            <a:r>
              <a:rPr lang="en-US" altLang="en-US" sz="1600" b="1">
                <a:latin typeface="Courier New" panose="02070309020205020404" pitchFamily="49" charset="0"/>
              </a:rPr>
              <a:t>I -1 -3 -3 -3 -1 -3 -3 -4 -3  </a:t>
            </a:r>
            <a:r>
              <a:rPr lang="en-US" altLang="en-US" sz="1600" b="1">
                <a:solidFill>
                  <a:schemeClr val="tx2"/>
                </a:solidFill>
                <a:latin typeface="Courier New" panose="02070309020205020404" pitchFamily="49" charset="0"/>
              </a:rPr>
              <a:t>4</a:t>
            </a:r>
            <a:r>
              <a:rPr lang="en-US" altLang="en-US" sz="1600" b="1">
                <a:latin typeface="Courier New" panose="02070309020205020404" pitchFamily="49" charset="0"/>
              </a:rPr>
              <a:t>  </a:t>
            </a:r>
          </a:p>
          <a:p>
            <a:pPr eaLnBrk="0" hangingPunct="0"/>
            <a:r>
              <a:rPr lang="en-US" altLang="en-US" sz="1600" b="1">
                <a:latin typeface="Courier New" panose="02070309020205020404" pitchFamily="49" charset="0"/>
              </a:rPr>
              <a:t>L -1 -2 -3 -4 -1 -2 -3 -4 -3  2  </a:t>
            </a:r>
            <a:r>
              <a:rPr lang="en-US" altLang="en-US" sz="1600" b="1">
                <a:solidFill>
                  <a:schemeClr val="tx2"/>
                </a:solidFill>
                <a:latin typeface="Courier New" panose="02070309020205020404" pitchFamily="49" charset="0"/>
              </a:rPr>
              <a:t>4</a:t>
            </a:r>
            <a:endParaRPr lang="en-US" altLang="en-US" sz="1600" b="1">
              <a:latin typeface="Courier New" panose="02070309020205020404" pitchFamily="49" charset="0"/>
            </a:endParaRPr>
          </a:p>
          <a:p>
            <a:pPr eaLnBrk="0" hangingPunct="0"/>
            <a:r>
              <a:rPr lang="en-US" altLang="en-US" sz="1600" b="1">
                <a:latin typeface="Courier New" panose="02070309020205020404" pitchFamily="49" charset="0"/>
              </a:rPr>
              <a:t>K -1  2  0 -1 -3  1  1 -2 -1 -3 -2  </a:t>
            </a:r>
            <a:r>
              <a:rPr lang="en-US" altLang="en-US" sz="1600" b="1">
                <a:solidFill>
                  <a:schemeClr val="tx2"/>
                </a:solidFill>
                <a:latin typeface="Courier New" panose="02070309020205020404" pitchFamily="49" charset="0"/>
              </a:rPr>
              <a:t>5</a:t>
            </a:r>
            <a:endParaRPr lang="en-US" altLang="en-US" sz="1600" b="1">
              <a:latin typeface="Courier New" panose="02070309020205020404" pitchFamily="49" charset="0"/>
            </a:endParaRPr>
          </a:p>
          <a:p>
            <a:pPr eaLnBrk="0" hangingPunct="0"/>
            <a:r>
              <a:rPr lang="en-US" altLang="en-US" sz="1600" b="1">
                <a:latin typeface="Courier New" panose="02070309020205020404" pitchFamily="49" charset="0"/>
              </a:rPr>
              <a:t>M -1 -1 -2 -3 -1  0 -2 -3 -2  1  2 -1  </a:t>
            </a:r>
            <a:r>
              <a:rPr lang="en-US" altLang="en-US" sz="1600" b="1">
                <a:solidFill>
                  <a:schemeClr val="tx2"/>
                </a:solidFill>
                <a:latin typeface="Courier New" panose="02070309020205020404" pitchFamily="49" charset="0"/>
              </a:rPr>
              <a:t>5</a:t>
            </a:r>
            <a:endParaRPr lang="en-US" altLang="en-US" sz="1600" b="1">
              <a:latin typeface="Courier New" panose="02070309020205020404" pitchFamily="49" charset="0"/>
            </a:endParaRPr>
          </a:p>
          <a:p>
            <a:pPr eaLnBrk="0" hangingPunct="0"/>
            <a:r>
              <a:rPr lang="en-US" altLang="en-US" sz="1600" b="1">
                <a:latin typeface="Courier New" panose="02070309020205020404" pitchFamily="49" charset="0"/>
              </a:rPr>
              <a:t>F -2 -3 -3 -3 -2 -3 -3 -3 -1  0  0 -3  0  </a:t>
            </a:r>
            <a:r>
              <a:rPr lang="en-US" altLang="en-US" sz="1600" b="1">
                <a:solidFill>
                  <a:schemeClr val="tx2"/>
                </a:solidFill>
                <a:latin typeface="Courier New" panose="02070309020205020404" pitchFamily="49" charset="0"/>
              </a:rPr>
              <a:t>6</a:t>
            </a:r>
            <a:endParaRPr lang="en-US" altLang="en-US" sz="1600" b="1">
              <a:latin typeface="Courier New" panose="02070309020205020404" pitchFamily="49" charset="0"/>
            </a:endParaRPr>
          </a:p>
          <a:p>
            <a:pPr eaLnBrk="0" hangingPunct="0"/>
            <a:r>
              <a:rPr lang="en-US" altLang="en-US" sz="1600" b="1">
                <a:latin typeface="Courier New" panose="02070309020205020404" pitchFamily="49" charset="0"/>
              </a:rPr>
              <a:t>P -1 -2 -2 -1 -3 -1 -1 -2 -2 -3 -3 -1 -2 -4  </a:t>
            </a:r>
            <a:r>
              <a:rPr lang="en-US" altLang="en-US" sz="1600" b="1">
                <a:solidFill>
                  <a:schemeClr val="tx2"/>
                </a:solidFill>
                <a:latin typeface="Courier New" panose="02070309020205020404" pitchFamily="49" charset="0"/>
              </a:rPr>
              <a:t>7</a:t>
            </a:r>
            <a:endParaRPr lang="en-US" altLang="en-US" sz="1600" b="1">
              <a:latin typeface="Courier New" panose="02070309020205020404" pitchFamily="49" charset="0"/>
            </a:endParaRPr>
          </a:p>
          <a:p>
            <a:pPr eaLnBrk="0" hangingPunct="0"/>
            <a:r>
              <a:rPr lang="en-US" altLang="en-US" sz="1600" b="1">
                <a:latin typeface="Courier New" panose="02070309020205020404" pitchFamily="49" charset="0"/>
              </a:rPr>
              <a:t>S  1 -1  1  0 -1  0  0  0 -1 -2 -2  0 -1 -2 -1  </a:t>
            </a:r>
            <a:r>
              <a:rPr lang="en-US" altLang="en-US" sz="1600" b="1">
                <a:solidFill>
                  <a:schemeClr val="tx2"/>
                </a:solidFill>
                <a:latin typeface="Courier New" panose="02070309020205020404" pitchFamily="49" charset="0"/>
              </a:rPr>
              <a:t>4</a:t>
            </a:r>
            <a:endParaRPr lang="en-US" altLang="en-US" sz="1600" b="1">
              <a:latin typeface="Courier New" panose="02070309020205020404" pitchFamily="49" charset="0"/>
            </a:endParaRPr>
          </a:p>
          <a:p>
            <a:pPr eaLnBrk="0" hangingPunct="0"/>
            <a:r>
              <a:rPr lang="en-US" altLang="en-US" sz="1600" b="1">
                <a:latin typeface="Courier New" panose="02070309020205020404" pitchFamily="49" charset="0"/>
              </a:rPr>
              <a:t>T  0 -1  0 -1 -1 -1 -1 -2 -2 -1 -1 -1 -1 -2 -1  1  </a:t>
            </a:r>
            <a:r>
              <a:rPr lang="en-US" altLang="en-US" sz="1600" b="1">
                <a:solidFill>
                  <a:schemeClr val="tx2"/>
                </a:solidFill>
                <a:latin typeface="Courier New" panose="02070309020205020404" pitchFamily="49" charset="0"/>
              </a:rPr>
              <a:t>5</a:t>
            </a:r>
            <a:endParaRPr lang="en-US" altLang="en-US" sz="1600" b="1">
              <a:latin typeface="Courier New" panose="02070309020205020404" pitchFamily="49" charset="0"/>
            </a:endParaRPr>
          </a:p>
          <a:p>
            <a:pPr eaLnBrk="0" hangingPunct="0"/>
            <a:r>
              <a:rPr lang="en-US" altLang="en-US" sz="1600" b="1">
                <a:latin typeface="Courier New" panose="02070309020205020404" pitchFamily="49" charset="0"/>
              </a:rPr>
              <a:t>W -3 -3 -4 -4 -2 -2 -3 -2 -2 -3 -2 -3 -1  1 -4 -3 -2 </a:t>
            </a:r>
            <a:r>
              <a:rPr lang="en-US" altLang="en-US" sz="1600" b="1">
                <a:solidFill>
                  <a:schemeClr val="tx2"/>
                </a:solidFill>
                <a:latin typeface="Courier New" panose="02070309020205020404" pitchFamily="49" charset="0"/>
              </a:rPr>
              <a:t>11</a:t>
            </a:r>
            <a:endParaRPr lang="en-US" altLang="en-US" sz="1600" b="1">
              <a:latin typeface="Courier New" panose="02070309020205020404" pitchFamily="49" charset="0"/>
            </a:endParaRPr>
          </a:p>
          <a:p>
            <a:pPr eaLnBrk="0" hangingPunct="0"/>
            <a:r>
              <a:rPr lang="en-US" altLang="en-US" sz="1600" b="1">
                <a:latin typeface="Courier New" panose="02070309020205020404" pitchFamily="49" charset="0"/>
              </a:rPr>
              <a:t>Y -2 -2 -2 -3 -2 -1 -2 -3  2 -1 -1 -2 -1  3 -3 -2 -2  2  </a:t>
            </a:r>
            <a:r>
              <a:rPr lang="en-US" altLang="en-US" sz="1600" b="1">
                <a:solidFill>
                  <a:schemeClr val="tx2"/>
                </a:solidFill>
                <a:latin typeface="Courier New" panose="02070309020205020404" pitchFamily="49" charset="0"/>
              </a:rPr>
              <a:t>7</a:t>
            </a:r>
            <a:endParaRPr lang="en-US" altLang="en-US" sz="1600" b="1">
              <a:latin typeface="Courier New" panose="02070309020205020404" pitchFamily="49" charset="0"/>
            </a:endParaRPr>
          </a:p>
          <a:p>
            <a:pPr eaLnBrk="0" hangingPunct="0"/>
            <a:r>
              <a:rPr lang="en-US" altLang="en-US" sz="1600" b="1">
                <a:latin typeface="Courier New" panose="02070309020205020404" pitchFamily="49" charset="0"/>
              </a:rPr>
              <a:t>V  0 -3 -3 -3 -1 -2 -2 -3 -3  3  1 -2  1 -1 -2 -2  0 -3 -1  </a:t>
            </a:r>
            <a:r>
              <a:rPr lang="en-US" altLang="en-US" sz="1600" b="1">
                <a:solidFill>
                  <a:schemeClr val="tx2"/>
                </a:solidFill>
                <a:latin typeface="Courier New" panose="02070309020205020404" pitchFamily="49" charset="0"/>
              </a:rPr>
              <a:t>4</a:t>
            </a:r>
            <a:endParaRPr lang="en-US" altLang="en-US" sz="1600" b="1">
              <a:latin typeface="Courier New" panose="02070309020205020404" pitchFamily="49" charset="0"/>
            </a:endParaRPr>
          </a:p>
          <a:p>
            <a:pPr eaLnBrk="0" hangingPunct="0"/>
            <a:r>
              <a:rPr lang="en-US" altLang="en-US" sz="1600" b="1">
                <a:latin typeface="Courier New" panose="02070309020205020404" pitchFamily="49" charset="0"/>
              </a:rPr>
              <a:t>X  0 -1 -1 -1 -2 -1 -1 -1 -1 -1 -1 -1 -1 -1 -2  0  0 -2 -1 -1 </a:t>
            </a:r>
            <a:r>
              <a:rPr lang="en-US" altLang="en-US" sz="1600" b="1">
                <a:solidFill>
                  <a:schemeClr val="tx2"/>
                </a:solidFill>
                <a:latin typeface="Courier New" panose="02070309020205020404" pitchFamily="49" charset="0"/>
              </a:rPr>
              <a:t>-1</a:t>
            </a:r>
            <a:endParaRPr lang="en-US" altLang="en-US" sz="1600" b="1">
              <a:latin typeface="Courier New" panose="02070309020205020404" pitchFamily="49" charset="0"/>
            </a:endParaRPr>
          </a:p>
          <a:p>
            <a:pPr eaLnBrk="0" hangingPunct="0"/>
            <a:r>
              <a:rPr lang="en-US" altLang="en-US" sz="1600" b="1">
                <a:latin typeface="Courier New" panose="02070309020205020404" pitchFamily="49" charset="0"/>
              </a:rPr>
              <a:t>   A  R  N  D  C  Q  E  G  H  I  L  K  M  F  P  S  T  W  Y  V  X</a:t>
            </a:r>
          </a:p>
        </p:txBody>
      </p:sp>
      <p:sp>
        <p:nvSpPr>
          <p:cNvPr id="136201" name="Oval 9"/>
          <p:cNvSpPr>
            <a:spLocks noChangeArrowheads="1"/>
          </p:cNvSpPr>
          <p:nvPr/>
        </p:nvSpPr>
        <p:spPr bwMode="auto">
          <a:xfrm>
            <a:off x="4348163" y="3175000"/>
            <a:ext cx="271462" cy="304800"/>
          </a:xfrm>
          <a:prstGeom prst="ellipse">
            <a:avLst/>
          </a:prstGeom>
          <a:noFill/>
          <a:ln w="25400">
            <a:solidFill>
              <a:schemeClr val="tx1"/>
            </a:solidFill>
            <a:round/>
            <a:headEnd/>
            <a:tailEnd/>
          </a:ln>
          <a:effectLst/>
          <a:extLst>
            <a:ext uri="{909E8E84-426E-40DD-AFC4-6F175D3DCCD1}">
              <a14:hiddenFill xmlns:a14="http://schemas.microsoft.com/office/drawing/2010/main">
                <a:solidFill>
                  <a:srgbClr val="6666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sp>
        <p:nvSpPr>
          <p:cNvPr id="136202" name="AutoShape 10"/>
          <p:cNvSpPr>
            <a:spLocks noChangeArrowheads="1"/>
          </p:cNvSpPr>
          <p:nvPr/>
        </p:nvSpPr>
        <p:spPr bwMode="auto">
          <a:xfrm>
            <a:off x="2647950" y="3505200"/>
            <a:ext cx="4605338" cy="406400"/>
          </a:xfrm>
          <a:prstGeom prst="wedgeRectCallout">
            <a:avLst>
              <a:gd name="adj1" fmla="val 51343"/>
              <a:gd name="adj2" fmla="val 332815"/>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en-US" sz="2000">
                <a:latin typeface="Lucida Sans Unicode" panose="020B0602030504020204" pitchFamily="34" charset="0"/>
              </a:rPr>
              <a:t>Rare amino acids have high weights</a:t>
            </a:r>
          </a:p>
        </p:txBody>
      </p:sp>
      <p:sp>
        <p:nvSpPr>
          <p:cNvPr id="136203" name="Oval 11"/>
          <p:cNvSpPr>
            <a:spLocks noChangeArrowheads="1"/>
          </p:cNvSpPr>
          <p:nvPr/>
        </p:nvSpPr>
        <p:spPr bwMode="auto">
          <a:xfrm>
            <a:off x="7185025" y="5119688"/>
            <a:ext cx="330200" cy="381000"/>
          </a:xfrm>
          <a:prstGeom prst="ellipse">
            <a:avLst/>
          </a:prstGeom>
          <a:noFill/>
          <a:ln w="25400">
            <a:solidFill>
              <a:schemeClr val="tx1"/>
            </a:solidFill>
            <a:round/>
            <a:headEnd/>
            <a:tailEnd/>
          </a:ln>
          <a:effectLst/>
          <a:extLst>
            <a:ext uri="{909E8E84-426E-40DD-AFC4-6F175D3DCCD1}">
              <a14:hiddenFill xmlns:a14="http://schemas.microsoft.com/office/drawing/2010/main">
                <a:solidFill>
                  <a:srgbClr val="6666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pic>
        <p:nvPicPr>
          <p:cNvPr id="136204" name="Picture 12"/>
          <p:cNvPicPr>
            <a:picLocks noChangeAspect="1" noChangeArrowheads="1"/>
          </p:cNvPicPr>
          <p:nvPr/>
        </p:nvPicPr>
        <p:blipFill>
          <a:blip r:embed="rId2">
            <a:extLst>
              <a:ext uri="{28A0092B-C50C-407E-A947-70E740481C1C}">
                <a14:useLocalDpi xmlns:a14="http://schemas.microsoft.com/office/drawing/2010/main" val="0"/>
              </a:ext>
            </a:extLst>
          </a:blip>
          <a:srcRect l="13681" t="14961" r="19382" b="7481"/>
          <a:stretch>
            <a:fillRect/>
          </a:stretch>
        </p:blipFill>
        <p:spPr bwMode="auto">
          <a:xfrm>
            <a:off x="884238" y="1193800"/>
            <a:ext cx="2382837" cy="2843213"/>
          </a:xfrm>
          <a:prstGeom prst="rect">
            <a:avLst/>
          </a:prstGeom>
          <a:noFill/>
          <a:ln>
            <a:noFill/>
          </a:ln>
          <a:effectLst/>
          <a:extLst>
            <a:ext uri="{909E8E84-426E-40DD-AFC4-6F175D3DCCD1}">
              <a14:hiddenFill xmlns:a14="http://schemas.microsoft.com/office/drawing/2010/main">
                <a:solidFill>
                  <a:srgbClr val="666699"/>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6205" name="Oval 13"/>
          <p:cNvSpPr>
            <a:spLocks noChangeArrowheads="1"/>
          </p:cNvSpPr>
          <p:nvPr/>
        </p:nvSpPr>
        <p:spPr bwMode="auto">
          <a:xfrm>
            <a:off x="2062163" y="4165600"/>
            <a:ext cx="381000" cy="381000"/>
          </a:xfrm>
          <a:prstGeom prst="ellipse">
            <a:avLst/>
          </a:prstGeom>
          <a:noFill/>
          <a:ln w="25400">
            <a:solidFill>
              <a:schemeClr val="tx1"/>
            </a:solidFill>
            <a:round/>
            <a:headEnd/>
            <a:tailEnd/>
          </a:ln>
          <a:effectLst/>
          <a:extLst>
            <a:ext uri="{909E8E84-426E-40DD-AFC4-6F175D3DCCD1}">
              <a14:hiddenFill xmlns:a14="http://schemas.microsoft.com/office/drawing/2010/main">
                <a:solidFill>
                  <a:srgbClr val="FF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136206" name="AutoShape 14"/>
          <p:cNvSpPr>
            <a:spLocks noChangeArrowheads="1"/>
          </p:cNvSpPr>
          <p:nvPr/>
        </p:nvSpPr>
        <p:spPr bwMode="auto">
          <a:xfrm>
            <a:off x="214313" y="5003800"/>
            <a:ext cx="4708525" cy="406400"/>
          </a:xfrm>
          <a:prstGeom prst="wedgeRectCallout">
            <a:avLst>
              <a:gd name="adj1" fmla="val -11093"/>
              <a:gd name="adj2" fmla="val -168361"/>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altLang="en-US" sz="2000">
                <a:latin typeface="Lucida Sans Unicode" panose="020B0602030504020204" pitchFamily="34" charset="0"/>
              </a:rPr>
              <a:t>Negative for less likely substitutions</a:t>
            </a:r>
            <a:endParaRPr lang="en-US" altLang="en-US" sz="2400">
              <a:latin typeface="Lucida Sans Unicode" panose="020B0602030504020204" pitchFamily="34" charset="0"/>
            </a:endParaRPr>
          </a:p>
        </p:txBody>
      </p:sp>
      <p:pic>
        <p:nvPicPr>
          <p:cNvPr id="136207" name="Picture 15"/>
          <p:cNvPicPr>
            <a:picLocks noChangeAspect="1" noChangeArrowheads="1"/>
          </p:cNvPicPr>
          <p:nvPr/>
        </p:nvPicPr>
        <p:blipFill>
          <a:blip r:embed="rId3">
            <a:extLst>
              <a:ext uri="{28A0092B-C50C-407E-A947-70E740481C1C}">
                <a14:useLocalDpi xmlns:a14="http://schemas.microsoft.com/office/drawing/2010/main" val="0"/>
              </a:ext>
            </a:extLst>
          </a:blip>
          <a:srcRect l="18422" t="14293" r="22516" b="11911"/>
          <a:stretch>
            <a:fillRect/>
          </a:stretch>
        </p:blipFill>
        <p:spPr bwMode="auto">
          <a:xfrm>
            <a:off x="3600450" y="1193800"/>
            <a:ext cx="2341563" cy="283210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6208" name="AutoShape 16"/>
          <p:cNvSpPr>
            <a:spLocks noChangeArrowheads="1"/>
          </p:cNvSpPr>
          <p:nvPr/>
        </p:nvSpPr>
        <p:spPr bwMode="auto">
          <a:xfrm>
            <a:off x="1238250" y="5915025"/>
            <a:ext cx="4806950" cy="406400"/>
          </a:xfrm>
          <a:prstGeom prst="wedgeRectCallout">
            <a:avLst>
              <a:gd name="adj1" fmla="val 42208"/>
              <a:gd name="adj2" fmla="val -126171"/>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r>
              <a:rPr lang="en-US" altLang="en-US" sz="2000">
                <a:latin typeface="Lucida Sans Unicode" panose="020B0602030504020204" pitchFamily="34" charset="0"/>
              </a:rPr>
              <a:t>Positive for more likely substitutions</a:t>
            </a:r>
            <a:endParaRPr lang="en-US" altLang="en-US" sz="2400">
              <a:latin typeface="Lucida Sans Unicode" panose="020B0602030504020204" pitchFamily="34" charset="0"/>
            </a:endParaRPr>
          </a:p>
        </p:txBody>
      </p:sp>
      <p:sp>
        <p:nvSpPr>
          <p:cNvPr id="136209" name="Oval 17"/>
          <p:cNvSpPr>
            <a:spLocks noChangeArrowheads="1"/>
          </p:cNvSpPr>
          <p:nvPr/>
        </p:nvSpPr>
        <p:spPr bwMode="auto">
          <a:xfrm>
            <a:off x="5762625" y="5437188"/>
            <a:ext cx="311150" cy="304800"/>
          </a:xfrm>
          <a:prstGeom prst="ellipse">
            <a:avLst/>
          </a:prstGeom>
          <a:noFill/>
          <a:ln w="25400">
            <a:solidFill>
              <a:schemeClr val="tx1"/>
            </a:solidFill>
            <a:round/>
            <a:headEnd/>
            <a:tailEnd/>
          </a:ln>
          <a:effectLst/>
          <a:extLst>
            <a:ext uri="{909E8E84-426E-40DD-AFC4-6F175D3DCCD1}">
              <a14:hiddenFill xmlns:a14="http://schemas.microsoft.com/office/drawing/2010/main">
                <a:solidFill>
                  <a:srgbClr val="6666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pic>
        <p:nvPicPr>
          <p:cNvPr id="136210" name="Picture 18"/>
          <p:cNvPicPr>
            <a:picLocks noChangeAspect="1" noChangeArrowheads="1"/>
          </p:cNvPicPr>
          <p:nvPr/>
        </p:nvPicPr>
        <p:blipFill>
          <a:blip r:embed="rId4">
            <a:extLst>
              <a:ext uri="{28A0092B-C50C-407E-A947-70E740481C1C}">
                <a14:useLocalDpi xmlns:a14="http://schemas.microsoft.com/office/drawing/2010/main" val="0"/>
              </a:ext>
            </a:extLst>
          </a:blip>
          <a:srcRect l="15378" t="14583" r="19772" b="9721"/>
          <a:stretch>
            <a:fillRect/>
          </a:stretch>
        </p:blipFill>
        <p:spPr bwMode="auto">
          <a:xfrm>
            <a:off x="3600450" y="1219200"/>
            <a:ext cx="2397125" cy="2846388"/>
          </a:xfrm>
          <a:prstGeom prst="rect">
            <a:avLst/>
          </a:prstGeom>
          <a:noFill/>
          <a:ln>
            <a:noFill/>
          </a:ln>
          <a:effectLst/>
          <a:extLst>
            <a:ext uri="{909E8E84-426E-40DD-AFC4-6F175D3DCCD1}">
              <a14:hiddenFill xmlns:a14="http://schemas.microsoft.com/office/drawing/2010/main">
                <a:solidFill>
                  <a:srgbClr val="666699"/>
                </a:solid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6211" name="Rectangle 19"/>
          <p:cNvSpPr>
            <a:spLocks noChangeArrowheads="1"/>
          </p:cNvSpPr>
          <p:nvPr/>
        </p:nvSpPr>
        <p:spPr bwMode="auto">
          <a:xfrm>
            <a:off x="917575" y="142875"/>
            <a:ext cx="7313613"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cs typeface="Arial" panose="020B0604020202020204" pitchFamily="34" charset="0"/>
              </a:defRPr>
            </a:lvl1pPr>
            <a:lvl2pPr algn="ctr">
              <a:defRPr sz="4400">
                <a:solidFill>
                  <a:schemeClr val="tx2"/>
                </a:solidFill>
                <a:latin typeface="Arial" panose="020B0604020202020204" pitchFamily="34" charset="0"/>
                <a:cs typeface="Arial" panose="020B0604020202020204" pitchFamily="34" charset="0"/>
              </a:defRPr>
            </a:lvl2pPr>
            <a:lvl3pPr algn="ctr">
              <a:defRPr sz="4400">
                <a:solidFill>
                  <a:schemeClr val="tx2"/>
                </a:solidFill>
                <a:latin typeface="Arial" panose="020B0604020202020204" pitchFamily="34" charset="0"/>
                <a:cs typeface="Arial" panose="020B0604020202020204" pitchFamily="34" charset="0"/>
              </a:defRPr>
            </a:lvl3pPr>
            <a:lvl4pPr algn="ctr">
              <a:defRPr sz="4400">
                <a:solidFill>
                  <a:schemeClr val="tx2"/>
                </a:solidFill>
                <a:latin typeface="Arial" panose="020B0604020202020204" pitchFamily="34" charset="0"/>
                <a:cs typeface="Arial" panose="020B0604020202020204" pitchFamily="34" charset="0"/>
              </a:defRPr>
            </a:lvl4pPr>
            <a:lvl5pPr algn="ctr">
              <a:defRPr sz="4400">
                <a:solidFill>
                  <a:schemeClr val="tx2"/>
                </a:solidFill>
                <a:latin typeface="Arial" panose="020B0604020202020204" pitchFamily="34" charset="0"/>
                <a:cs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a:lstStyle>
          <a:p>
            <a:r>
              <a:rPr lang="en-US" altLang="en-US"/>
              <a:t>Scoring Systems - Proteins</a:t>
            </a:r>
          </a:p>
        </p:txBody>
      </p:sp>
      <p:sp>
        <p:nvSpPr>
          <p:cNvPr id="136213" name="Text Box 21"/>
          <p:cNvSpPr txBox="1">
            <a:spLocks noChangeArrowheads="1"/>
          </p:cNvSpPr>
          <p:nvPr/>
        </p:nvSpPr>
        <p:spPr bwMode="auto">
          <a:xfrm>
            <a:off x="60325" y="6477000"/>
            <a:ext cx="2546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it-IT"/>
              <a:t>From NCBI field guides</a:t>
            </a:r>
            <a:endParaRPr lang="en-GB" altLang="it-IT"/>
          </a:p>
        </p:txBody>
      </p:sp>
      <p:sp>
        <p:nvSpPr>
          <p:cNvPr id="136214" name="Text Box 22"/>
          <p:cNvSpPr txBox="1">
            <a:spLocks noChangeArrowheads="1"/>
          </p:cNvSpPr>
          <p:nvPr/>
        </p:nvSpPr>
        <p:spPr bwMode="auto">
          <a:xfrm>
            <a:off x="8715375" y="533400"/>
            <a:ext cx="428625" cy="1557338"/>
          </a:xfrm>
          <a:prstGeom prst="rect">
            <a:avLst/>
          </a:prstGeom>
          <a:noFill/>
          <a:ln>
            <a:noFill/>
          </a:ln>
          <a:effectLst/>
          <a:extLst>
            <a:ext uri="{909E8E84-426E-40DD-AFC4-6F175D3DCCD1}">
              <a14:hiddenFill xmlns:a14="http://schemas.microsoft.com/office/drawing/2010/main">
                <a:solidFill>
                  <a:srgbClr val="666699"/>
                </a:solidFill>
              </a14:hiddenFill>
            </a:ext>
            <a:ext uri="{91240B29-F687-4F45-9708-019B960494DF}">
              <a14:hiddenLine xmlns:a14="http://schemas.microsoft.com/office/drawing/2010/main" w="25400">
                <a:solidFill>
                  <a:srgbClr val="01EDE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pPr algn="ctr" eaLnBrk="0" hangingPunct="0"/>
            <a:r>
              <a:rPr lang="en-US" altLang="it-IT" sz="1600" b="1">
                <a:solidFill>
                  <a:srgbClr val="FF9900"/>
                </a:solidFill>
                <a:latin typeface="Tahoma" panose="020B0604030504040204" pitchFamily="34" charset="0"/>
              </a:rPr>
              <a:t>NCBI </a:t>
            </a:r>
            <a:r>
              <a:rPr lang="en-US" altLang="it-IT" sz="1300" b="1">
                <a:solidFill>
                  <a:schemeClr val="bg2"/>
                </a:solidFill>
                <a:latin typeface="Tahoma" panose="020B0604030504040204" pitchFamily="34" charset="0"/>
              </a:rPr>
              <a:t>FieldGuide</a:t>
            </a:r>
          </a:p>
        </p:txBody>
      </p:sp>
    </p:spTree>
    <p:extLst>
      <p:ext uri="{BB962C8B-B14F-4D97-AF65-F5344CB8AC3E}">
        <p14:creationId xmlns:p14="http://schemas.microsoft.com/office/powerpoint/2010/main" val="11568455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1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20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3619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3620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3620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620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36202"/>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36203"/>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3620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620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620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620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36205"/>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36206"/>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362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620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6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9" grpId="0" animBg="1"/>
      <p:bldP spid="136199" grpId="1" animBg="1"/>
      <p:bldP spid="136201" grpId="0" animBg="1"/>
      <p:bldP spid="136201" grpId="1" animBg="1"/>
      <p:bldP spid="136202" grpId="0" animBg="1"/>
      <p:bldP spid="136202" grpId="1" animBg="1"/>
      <p:bldP spid="136203" grpId="0" animBg="1"/>
      <p:bldP spid="136203" grpId="1" animBg="1"/>
      <p:bldP spid="136205" grpId="0" animBg="1"/>
      <p:bldP spid="136205" grpId="1" animBg="1"/>
      <p:bldP spid="136206" grpId="0" animBg="1"/>
      <p:bldP spid="136206" grpId="1" animBg="1"/>
      <p:bldP spid="136208" grpId="0" animBg="1"/>
      <p:bldP spid="13620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l="9489" t="11394" r="33203" b="20160"/>
          <a:stretch>
            <a:fillRect/>
          </a:stretch>
        </p:blipFill>
        <p:spPr bwMode="auto">
          <a:xfrm>
            <a:off x="620713" y="604838"/>
            <a:ext cx="6084887" cy="579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1" name="Text Box 3"/>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GB" b="1">
                <a:solidFill>
                  <a:srgbClr val="CC0000"/>
                </a:solidFill>
                <a:effectLst>
                  <a:outerShdw blurRad="38100" dist="38100" dir="2700000" algn="tl">
                    <a:srgbClr val="C0C0C0"/>
                  </a:outerShdw>
                </a:effectLst>
                <a:latin typeface="Comic Sans MS" pitchFamily="66" charset="0"/>
              </a:rPr>
              <a:t>BLOSUM90</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1026"/>
          <p:cNvPicPr>
            <a:picLocks noChangeAspect="1" noChangeArrowheads="1"/>
          </p:cNvPicPr>
          <p:nvPr/>
        </p:nvPicPr>
        <p:blipFill>
          <a:blip r:embed="rId2">
            <a:extLst>
              <a:ext uri="{28A0092B-C50C-407E-A947-70E740481C1C}">
                <a14:useLocalDpi xmlns:a14="http://schemas.microsoft.com/office/drawing/2010/main" val="0"/>
              </a:ext>
            </a:extLst>
          </a:blip>
          <a:srcRect l="9636" t="11241" r="39861" b="7855"/>
          <a:stretch>
            <a:fillRect/>
          </a:stretch>
        </p:blipFill>
        <p:spPr bwMode="auto">
          <a:xfrm>
            <a:off x="635000" y="593725"/>
            <a:ext cx="6223000" cy="591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Text Box 1027"/>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GB" b="1">
                <a:solidFill>
                  <a:srgbClr val="CC0000"/>
                </a:solidFill>
                <a:effectLst>
                  <a:outerShdw blurRad="38100" dist="38100" dir="2700000" algn="tl">
                    <a:srgbClr val="C0C0C0"/>
                  </a:outerShdw>
                </a:effectLst>
                <a:latin typeface="Comic Sans MS" pitchFamily="66" charset="0"/>
              </a:rPr>
              <a:t>BLOSUM30</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83073A67-3321-4C2C-908E-FFECC7CDF37C}"/>
              </a:ext>
            </a:extLst>
          </p:cNvPr>
          <p:cNvPicPr>
            <a:picLocks noChangeAspect="1"/>
          </p:cNvPicPr>
          <p:nvPr/>
        </p:nvPicPr>
        <p:blipFill rotWithShape="1">
          <a:blip r:embed="rId2"/>
          <a:srcRect l="13776" t="31800" r="49212" b="19200"/>
          <a:stretch/>
        </p:blipFill>
        <p:spPr>
          <a:xfrm>
            <a:off x="107504" y="128695"/>
            <a:ext cx="9036496" cy="6729305"/>
          </a:xfrm>
          <a:prstGeom prst="rect">
            <a:avLst/>
          </a:prstGeom>
        </p:spPr>
      </p:pic>
    </p:spTree>
    <p:extLst>
      <p:ext uri="{BB962C8B-B14F-4D97-AF65-F5344CB8AC3E}">
        <p14:creationId xmlns:p14="http://schemas.microsoft.com/office/powerpoint/2010/main" val="751495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US" b="1" dirty="0">
                <a:solidFill>
                  <a:srgbClr val="CC0000"/>
                </a:solidFill>
                <a:effectLst>
                  <a:outerShdw blurRad="38100" dist="38100" dir="2700000" algn="tl">
                    <a:srgbClr val="C0C0C0"/>
                  </a:outerShdw>
                </a:effectLst>
                <a:latin typeface="Comic Sans MS" pitchFamily="66" charset="0"/>
              </a:rPr>
              <a:t>Distance between aligned sequences</a:t>
            </a:r>
          </a:p>
        </p:txBody>
      </p:sp>
      <p:sp>
        <p:nvSpPr>
          <p:cNvPr id="43011" name="Rectangle 3"/>
          <p:cNvSpPr>
            <a:spLocks noChangeArrowheads="1"/>
          </p:cNvSpPr>
          <p:nvPr/>
        </p:nvSpPr>
        <p:spPr bwMode="auto">
          <a:xfrm>
            <a:off x="0" y="620688"/>
            <a:ext cx="8915400"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n-US" altLang="it-IT" sz="2400" b="1" i="1" dirty="0">
                <a:solidFill>
                  <a:schemeClr val="accent2"/>
                </a:solidFill>
                <a:latin typeface="Comic Sans MS" panose="030F0702030302020204" pitchFamily="66" charset="0"/>
              </a:rPr>
              <a:t>Alignment without gaps</a:t>
            </a:r>
          </a:p>
          <a:p>
            <a:pPr algn="just">
              <a:spcBef>
                <a:spcPct val="0"/>
              </a:spcBef>
              <a:buFontTx/>
              <a:buNone/>
            </a:pPr>
            <a:endParaRPr lang="en-US" altLang="it-IT" sz="2400" b="1" i="1" dirty="0">
              <a:solidFill>
                <a:schemeClr val="accent2"/>
              </a:solidFill>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		A:	</a:t>
            </a:r>
            <a:r>
              <a:rPr lang="en-US" altLang="it-IT" sz="2400" dirty="0">
                <a:latin typeface="Courier New" panose="02070309020205020404" pitchFamily="49" charset="0"/>
              </a:rPr>
              <a:t>ALASVLIRLITRLYP </a:t>
            </a:r>
          </a:p>
          <a:p>
            <a:pPr algn="just">
              <a:spcBef>
                <a:spcPct val="0"/>
              </a:spcBef>
              <a:buFontTx/>
              <a:buNone/>
            </a:pPr>
            <a:r>
              <a:rPr lang="en-US" altLang="it-IT" sz="2400" dirty="0">
                <a:latin typeface="Courier New" panose="02070309020205020404" pitchFamily="49" charset="0"/>
              </a:rPr>
              <a:t>		</a:t>
            </a:r>
            <a:r>
              <a:rPr lang="en-US" altLang="it-IT" sz="2400" dirty="0">
                <a:latin typeface="Comic Sans MS" panose="030F0702030302020204" pitchFamily="66" charset="0"/>
              </a:rPr>
              <a:t>B:</a:t>
            </a:r>
            <a:r>
              <a:rPr lang="en-US" altLang="it-IT" sz="2400" dirty="0">
                <a:latin typeface="Courier New" panose="02070309020205020404" pitchFamily="49" charset="0"/>
              </a:rPr>
              <a:t>	ASAVHLNRLITRLYP</a:t>
            </a:r>
          </a:p>
          <a:p>
            <a:pPr algn="just">
              <a:spcBef>
                <a:spcPct val="0"/>
              </a:spcBef>
              <a:buFontTx/>
              <a:buNone/>
            </a:pPr>
            <a:endParaRPr lang="en-US" altLang="it-IT" sz="2400" b="1" i="1" dirty="0">
              <a:solidFill>
                <a:schemeClr val="accent2"/>
              </a:solidFill>
              <a:latin typeface="Comic Sans MS" panose="030F0702030302020204" pitchFamily="66" charset="0"/>
            </a:endParaRPr>
          </a:p>
          <a:p>
            <a:pPr algn="just">
              <a:spcBef>
                <a:spcPct val="0"/>
              </a:spcBef>
              <a:buFontTx/>
              <a:buNone/>
            </a:pPr>
            <a:r>
              <a:rPr lang="en-US" altLang="it-IT" sz="2400" b="1" i="1" dirty="0">
                <a:solidFill>
                  <a:schemeClr val="accent2"/>
                </a:solidFill>
                <a:latin typeface="Comic Sans MS" panose="030F0702030302020204" pitchFamily="66" charset="0"/>
              </a:rPr>
              <a:t>The alignment consists of a sequence of paired residues</a:t>
            </a:r>
            <a:endParaRPr lang="en-US" altLang="it-IT" sz="2400" dirty="0">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Defining a score for the substitution of residue </a:t>
            </a:r>
            <a:r>
              <a:rPr lang="en-US" altLang="it-IT" sz="2400" i="1" dirty="0" err="1">
                <a:latin typeface="Comic Sans MS" panose="030F0702030302020204" pitchFamily="66" charset="0"/>
              </a:rPr>
              <a:t>i</a:t>
            </a:r>
            <a:r>
              <a:rPr lang="en-US" altLang="it-IT" sz="2400" dirty="0">
                <a:latin typeface="Comic Sans MS" panose="030F0702030302020204" pitchFamily="66" charset="0"/>
              </a:rPr>
              <a:t> with residue </a:t>
            </a:r>
            <a:r>
              <a:rPr lang="en-US" altLang="it-IT" sz="2400" i="1" dirty="0">
                <a:latin typeface="Comic Sans MS" panose="030F0702030302020204" pitchFamily="66" charset="0"/>
              </a:rPr>
              <a:t>j: s(</a:t>
            </a:r>
            <a:r>
              <a:rPr lang="en-US" altLang="it-IT" sz="2400" i="1" dirty="0" err="1">
                <a:latin typeface="Comic Sans MS" panose="030F0702030302020204" pitchFamily="66" charset="0"/>
              </a:rPr>
              <a:t>i,j</a:t>
            </a:r>
            <a:r>
              <a:rPr lang="en-US" altLang="it-IT" sz="2400" i="1" dirty="0">
                <a:latin typeface="Comic Sans MS" panose="030F0702030302020204" pitchFamily="66" charset="0"/>
              </a:rPr>
              <a:t>) </a:t>
            </a:r>
            <a:r>
              <a:rPr lang="en-US" altLang="it-IT" sz="2400" dirty="0">
                <a:latin typeface="Comic Sans MS" panose="030F0702030302020204" pitchFamily="66" charset="0"/>
              </a:rPr>
              <a:t>[Substitution matrix] ,</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the score of the two aligned sequences can be computed as the sum of substitution scores over the alignment length</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NB: it assume strong independence among the alignment positions</a:t>
            </a:r>
          </a:p>
        </p:txBody>
      </p:sp>
      <p:graphicFrame>
        <p:nvGraphicFramePr>
          <p:cNvPr id="43012" name="Object 4"/>
          <p:cNvGraphicFramePr>
            <a:graphicFrameLocks noChangeAspect="1"/>
          </p:cNvGraphicFramePr>
          <p:nvPr/>
        </p:nvGraphicFramePr>
        <p:xfrm>
          <a:off x="1136650" y="5135563"/>
          <a:ext cx="5686425" cy="817562"/>
        </p:xfrm>
        <a:graphic>
          <a:graphicData uri="http://schemas.openxmlformats.org/presentationml/2006/ole">
            <mc:AlternateContent xmlns:mc="http://schemas.openxmlformats.org/markup-compatibility/2006">
              <mc:Choice xmlns:v="urn:schemas-microsoft-com:vml" Requires="v">
                <p:oleObj spid="_x0000_s146449" name="Equazione" r:id="rId3" imgW="2476440" imgH="355320" progId="Equation.3">
                  <p:embed/>
                </p:oleObj>
              </mc:Choice>
              <mc:Fallback>
                <p:oleObj name="Equazione" r:id="rId3" imgW="2476440" imgH="355320" progId="Equation.3">
                  <p:embed/>
                  <p:pic>
                    <p:nvPicPr>
                      <p:cNvPr id="0" name=""/>
                      <p:cNvPicPr>
                        <a:picLocks noChangeAspect="1" noChangeArrowheads="1"/>
                      </p:cNvPicPr>
                      <p:nvPr/>
                    </p:nvPicPr>
                    <p:blipFill>
                      <a:blip r:embed="rId4"/>
                      <a:srcRect/>
                      <a:stretch>
                        <a:fillRect/>
                      </a:stretch>
                    </p:blipFill>
                    <p:spPr bwMode="auto">
                      <a:xfrm>
                        <a:off x="1136650" y="5135563"/>
                        <a:ext cx="5686425" cy="8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545605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US" b="1" dirty="0">
                <a:solidFill>
                  <a:srgbClr val="CC0000"/>
                </a:solidFill>
                <a:effectLst>
                  <a:outerShdw blurRad="38100" dist="38100" dir="2700000" algn="tl">
                    <a:srgbClr val="C0C0C0"/>
                  </a:outerShdw>
                </a:effectLst>
                <a:latin typeface="Comic Sans MS" pitchFamily="66" charset="0"/>
              </a:rPr>
              <a:t>Distance between aligned sequences</a:t>
            </a:r>
          </a:p>
        </p:txBody>
      </p:sp>
      <p:sp>
        <p:nvSpPr>
          <p:cNvPr id="64515" name="Rectangle 3"/>
          <p:cNvSpPr>
            <a:spLocks noChangeArrowheads="1"/>
          </p:cNvSpPr>
          <p:nvPr/>
        </p:nvSpPr>
        <p:spPr bwMode="auto">
          <a:xfrm>
            <a:off x="0" y="685800"/>
            <a:ext cx="89154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n-US" altLang="it-IT" sz="2400" b="1" i="1" dirty="0">
                <a:solidFill>
                  <a:schemeClr val="accent2"/>
                </a:solidFill>
                <a:latin typeface="Comic Sans MS" panose="030F0702030302020204" pitchFamily="66" charset="0"/>
              </a:rPr>
              <a:t>Alignments with gaps</a:t>
            </a:r>
          </a:p>
          <a:p>
            <a:pPr algn="just">
              <a:spcBef>
                <a:spcPct val="0"/>
              </a:spcBef>
              <a:buFontTx/>
              <a:buNone/>
            </a:pPr>
            <a:r>
              <a:rPr lang="en-US" altLang="it-IT" sz="2400" dirty="0">
                <a:latin typeface="Comic Sans MS" panose="030F0702030302020204" pitchFamily="66" charset="0"/>
              </a:rPr>
              <a:t>		A:	</a:t>
            </a:r>
            <a:r>
              <a:rPr lang="en-US" altLang="it-IT" sz="2400" dirty="0">
                <a:latin typeface="Courier New" panose="02070309020205020404" pitchFamily="49" charset="0"/>
              </a:rPr>
              <a:t>ALASVLIRLIT--YP </a:t>
            </a:r>
          </a:p>
          <a:p>
            <a:pPr>
              <a:spcBef>
                <a:spcPct val="0"/>
              </a:spcBef>
              <a:buFontTx/>
              <a:buNone/>
            </a:pPr>
            <a:r>
              <a:rPr lang="en-US" altLang="it-IT" sz="2400" dirty="0">
                <a:latin typeface="Courier New" panose="02070309020205020404" pitchFamily="49" charset="0"/>
              </a:rPr>
              <a:t>		</a:t>
            </a:r>
            <a:r>
              <a:rPr lang="en-US" altLang="it-IT" sz="2400" dirty="0">
                <a:latin typeface="Comic Sans MS" panose="030F0702030302020204" pitchFamily="66" charset="0"/>
              </a:rPr>
              <a:t>B:</a:t>
            </a:r>
            <a:r>
              <a:rPr lang="en-US" altLang="it-IT" sz="2400" dirty="0">
                <a:latin typeface="Courier New" panose="02070309020205020404" pitchFamily="49" charset="0"/>
              </a:rPr>
              <a:t>	ASAVHL---ITRLYP</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b="1" i="1" dirty="0">
                <a:solidFill>
                  <a:schemeClr val="accent2"/>
                </a:solidFill>
                <a:latin typeface="Comic Sans MS" panose="030F0702030302020204" pitchFamily="66" charset="0"/>
              </a:rPr>
              <a:t>Deletion and Insertion</a:t>
            </a:r>
          </a:p>
          <a:p>
            <a:pPr algn="just">
              <a:spcBef>
                <a:spcPct val="0"/>
              </a:spcBef>
              <a:buFontTx/>
              <a:buNone/>
            </a:pPr>
            <a:r>
              <a:rPr lang="en-US" altLang="it-IT" sz="2400" dirty="0">
                <a:latin typeface="Comic Sans MS" panose="030F0702030302020204" pitchFamily="66" charset="0"/>
              </a:rPr>
              <a:t>Some residues can be inserted or deleted</a:t>
            </a:r>
          </a:p>
          <a:p>
            <a:pPr algn="just">
              <a:spcBef>
                <a:spcPct val="0"/>
              </a:spcBef>
              <a:buFontTx/>
              <a:buNone/>
            </a:pPr>
            <a:endParaRPr lang="en-US" altLang="it-IT" sz="2400" b="1" i="1" dirty="0">
              <a:solidFill>
                <a:schemeClr val="accent2"/>
              </a:solidFill>
              <a:latin typeface="Comic Sans MS" panose="030F0702030302020204" pitchFamily="66" charset="0"/>
            </a:endParaRPr>
          </a:p>
        </p:txBody>
      </p:sp>
      <p:graphicFrame>
        <p:nvGraphicFramePr>
          <p:cNvPr id="64516" name="Object 4"/>
          <p:cNvGraphicFramePr>
            <a:graphicFrameLocks noChangeAspect="1"/>
          </p:cNvGraphicFramePr>
          <p:nvPr>
            <p:extLst>
              <p:ext uri="{D42A27DB-BD31-4B8C-83A1-F6EECF244321}">
                <p14:modId xmlns:p14="http://schemas.microsoft.com/office/powerpoint/2010/main" val="3349329360"/>
              </p:ext>
            </p:extLst>
          </p:nvPr>
        </p:nvGraphicFramePr>
        <p:xfrm>
          <a:off x="107504" y="3789040"/>
          <a:ext cx="7935913" cy="817562"/>
        </p:xfrm>
        <a:graphic>
          <a:graphicData uri="http://schemas.openxmlformats.org/presentationml/2006/ole">
            <mc:AlternateContent xmlns:mc="http://schemas.openxmlformats.org/markup-compatibility/2006">
              <mc:Choice xmlns:v="urn:schemas-microsoft-com:vml" Requires="v">
                <p:oleObj spid="_x0000_s64540" name="Equazione" r:id="rId3" imgW="3454200" imgH="355320" progId="Equation.3">
                  <p:embed/>
                </p:oleObj>
              </mc:Choice>
              <mc:Fallback>
                <p:oleObj name="Equazione" r:id="rId3" imgW="3454200" imgH="355320" progId="Equation.3">
                  <p:embed/>
                  <p:pic>
                    <p:nvPicPr>
                      <p:cNvPr id="0" name="Object 4"/>
                      <p:cNvPicPr>
                        <a:picLocks noChangeAspect="1" noChangeArrowheads="1"/>
                      </p:cNvPicPr>
                      <p:nvPr/>
                    </p:nvPicPr>
                    <p:blipFill>
                      <a:blip r:embed="rId4"/>
                      <a:srcRect/>
                      <a:stretch>
                        <a:fillRect/>
                      </a:stretch>
                    </p:blipFill>
                    <p:spPr bwMode="auto">
                      <a:xfrm>
                        <a:off x="107504" y="3789040"/>
                        <a:ext cx="7935913" cy="8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4"/>
          <p:cNvSpPr txBox="1">
            <a:spLocks noChangeArrowheads="1"/>
          </p:cNvSpPr>
          <p:nvPr/>
        </p:nvSpPr>
        <p:spPr bwMode="auto">
          <a:xfrm>
            <a:off x="157163" y="1101725"/>
            <a:ext cx="8810625" cy="507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it-IT" sz="1800">
                <a:solidFill>
                  <a:srgbClr val="000000"/>
                </a:solidFill>
                <a:latin typeface="Comic Sans MS" panose="030F0702030302020204" pitchFamily="66" charset="0"/>
                <a:cs typeface="Times New Roman" panose="02020603050405020304" pitchFamily="18" charset="0"/>
              </a:rPr>
              <a:t>Given two sets of points </a:t>
            </a:r>
            <a:r>
              <a:rPr lang="en-US" altLang="it-IT" sz="1800" i="1">
                <a:solidFill>
                  <a:srgbClr val="FF0000"/>
                </a:solidFill>
                <a:latin typeface="Comic Sans MS" panose="030F0702030302020204" pitchFamily="66" charset="0"/>
                <a:cs typeface="Times New Roman" panose="02020603050405020304" pitchFamily="18" charset="0"/>
              </a:rPr>
              <a:t>A </a:t>
            </a:r>
            <a:r>
              <a:rPr lang="en-US" altLang="it-IT" sz="1800">
                <a:solidFill>
                  <a:srgbClr val="FF0000"/>
                </a:solidFill>
                <a:latin typeface="Comic Sans MS" panose="030F0702030302020204" pitchFamily="66" charset="0"/>
                <a:cs typeface="Times New Roman" panose="02020603050405020304" pitchFamily="18" charset="0"/>
              </a:rPr>
              <a:t>= (</a:t>
            </a:r>
            <a:r>
              <a:rPr lang="en-US" altLang="it-IT" sz="1800" i="1">
                <a:solidFill>
                  <a:srgbClr val="FF0000"/>
                </a:solidFill>
                <a:latin typeface="Comic Sans MS" panose="030F0702030302020204" pitchFamily="66" charset="0"/>
                <a:cs typeface="Times New Roman" panose="02020603050405020304" pitchFamily="18" charset="0"/>
              </a:rPr>
              <a:t>a</a:t>
            </a:r>
            <a:r>
              <a:rPr lang="en-US" altLang="it-IT" sz="1800" i="1" baseline="-25000">
                <a:solidFill>
                  <a:srgbClr val="FF0000"/>
                </a:solidFill>
                <a:latin typeface="Comic Sans MS" panose="030F0702030302020204" pitchFamily="66" charset="0"/>
                <a:cs typeface="Times New Roman" panose="02020603050405020304" pitchFamily="18" charset="0"/>
              </a:rPr>
              <a:t>1</a:t>
            </a:r>
            <a:r>
              <a:rPr lang="en-US" altLang="it-IT" sz="1800" i="1">
                <a:solidFill>
                  <a:srgbClr val="FF0000"/>
                </a:solidFill>
                <a:latin typeface="Comic Sans MS" panose="030F0702030302020204" pitchFamily="66" charset="0"/>
                <a:cs typeface="Times New Roman" panose="02020603050405020304" pitchFamily="18" charset="0"/>
              </a:rPr>
              <a:t>, a</a:t>
            </a:r>
            <a:r>
              <a:rPr lang="en-US" altLang="it-IT" sz="1800" i="1" baseline="-25000">
                <a:solidFill>
                  <a:srgbClr val="FF0000"/>
                </a:solidFill>
                <a:latin typeface="Comic Sans MS" panose="030F0702030302020204" pitchFamily="66" charset="0"/>
                <a:cs typeface="Times New Roman" panose="02020603050405020304" pitchFamily="18" charset="0"/>
              </a:rPr>
              <a:t>2</a:t>
            </a:r>
            <a:r>
              <a:rPr lang="en-US" altLang="it-IT" sz="1800" i="1">
                <a:solidFill>
                  <a:srgbClr val="FF0000"/>
                </a:solidFill>
                <a:latin typeface="Comic Sans MS" panose="030F0702030302020204" pitchFamily="66" charset="0"/>
                <a:cs typeface="Times New Roman" panose="02020603050405020304" pitchFamily="18" charset="0"/>
              </a:rPr>
              <a:t>, …, a</a:t>
            </a:r>
            <a:r>
              <a:rPr lang="en-US" altLang="it-IT" sz="1800" i="1" baseline="-25000">
                <a:solidFill>
                  <a:srgbClr val="FF0000"/>
                </a:solidFill>
                <a:latin typeface="Comic Sans MS" panose="030F0702030302020204" pitchFamily="66" charset="0"/>
                <a:cs typeface="Times New Roman" panose="02020603050405020304" pitchFamily="18" charset="0"/>
              </a:rPr>
              <a:t>n</a:t>
            </a:r>
            <a:r>
              <a:rPr lang="en-US" altLang="it-IT" sz="1800">
                <a:solidFill>
                  <a:srgbClr val="FF0000"/>
                </a:solidFill>
                <a:latin typeface="Comic Sans MS" panose="030F0702030302020204" pitchFamily="66" charset="0"/>
                <a:cs typeface="Times New Roman" panose="02020603050405020304" pitchFamily="18" charset="0"/>
              </a:rPr>
              <a:t>) </a:t>
            </a:r>
            <a:r>
              <a:rPr lang="en-US" altLang="it-IT" sz="1800">
                <a:solidFill>
                  <a:srgbClr val="000000"/>
                </a:solidFill>
                <a:latin typeface="Comic Sans MS" panose="030F0702030302020204" pitchFamily="66" charset="0"/>
                <a:cs typeface="Times New Roman" panose="02020603050405020304" pitchFamily="18" charset="0"/>
              </a:rPr>
              <a:t>and </a:t>
            </a:r>
            <a:r>
              <a:rPr lang="en-US" altLang="it-IT" sz="1800" i="1">
                <a:solidFill>
                  <a:srgbClr val="FF0000"/>
                </a:solidFill>
                <a:latin typeface="Comic Sans MS" panose="030F0702030302020204" pitchFamily="66" charset="0"/>
                <a:cs typeface="Times New Roman" panose="02020603050405020304" pitchFamily="18" charset="0"/>
              </a:rPr>
              <a:t>B </a:t>
            </a:r>
            <a:r>
              <a:rPr lang="en-US" altLang="it-IT" sz="1800">
                <a:solidFill>
                  <a:srgbClr val="FF0000"/>
                </a:solidFill>
                <a:latin typeface="Comic Sans MS" panose="030F0702030302020204" pitchFamily="66" charset="0"/>
                <a:cs typeface="Times New Roman" panose="02020603050405020304" pitchFamily="18" charset="0"/>
              </a:rPr>
              <a:t>= (</a:t>
            </a:r>
            <a:r>
              <a:rPr lang="en-US" altLang="it-IT" sz="1800" i="1">
                <a:solidFill>
                  <a:srgbClr val="FF0000"/>
                </a:solidFill>
                <a:latin typeface="Comic Sans MS" panose="030F0702030302020204" pitchFamily="66" charset="0"/>
                <a:cs typeface="Times New Roman" panose="02020603050405020304" pitchFamily="18" charset="0"/>
              </a:rPr>
              <a:t>b</a:t>
            </a:r>
            <a:r>
              <a:rPr lang="en-US" altLang="it-IT" sz="1800" i="1" baseline="-25000">
                <a:solidFill>
                  <a:srgbClr val="FF0000"/>
                </a:solidFill>
                <a:latin typeface="Comic Sans MS" panose="030F0702030302020204" pitchFamily="66" charset="0"/>
                <a:cs typeface="Times New Roman" panose="02020603050405020304" pitchFamily="18" charset="0"/>
              </a:rPr>
              <a:t>1</a:t>
            </a:r>
            <a:r>
              <a:rPr lang="en-US" altLang="it-IT" sz="1800" i="1">
                <a:solidFill>
                  <a:srgbClr val="FF0000"/>
                </a:solidFill>
                <a:latin typeface="Comic Sans MS" panose="030F0702030302020204" pitchFamily="66" charset="0"/>
                <a:cs typeface="Times New Roman" panose="02020603050405020304" pitchFamily="18" charset="0"/>
              </a:rPr>
              <a:t>,b</a:t>
            </a:r>
            <a:r>
              <a:rPr lang="en-US" altLang="it-IT" sz="1800" i="1" baseline="-25000">
                <a:solidFill>
                  <a:srgbClr val="FF0000"/>
                </a:solidFill>
                <a:latin typeface="Comic Sans MS" panose="030F0702030302020204" pitchFamily="66" charset="0"/>
                <a:cs typeface="Times New Roman" panose="02020603050405020304" pitchFamily="18" charset="0"/>
              </a:rPr>
              <a:t>2</a:t>
            </a:r>
            <a:r>
              <a:rPr lang="en-US" altLang="it-IT" sz="1800" i="1">
                <a:solidFill>
                  <a:srgbClr val="FF0000"/>
                </a:solidFill>
                <a:latin typeface="Comic Sans MS" panose="030F0702030302020204" pitchFamily="66" charset="0"/>
                <a:cs typeface="Times New Roman" panose="02020603050405020304" pitchFamily="18" charset="0"/>
              </a:rPr>
              <a:t>,…b</a:t>
            </a:r>
            <a:r>
              <a:rPr lang="en-US" altLang="it-IT" sz="1800" i="1" baseline="-25000">
                <a:solidFill>
                  <a:srgbClr val="FF0000"/>
                </a:solidFill>
                <a:latin typeface="Comic Sans MS" panose="030F0702030302020204" pitchFamily="66" charset="0"/>
                <a:cs typeface="Times New Roman" panose="02020603050405020304" pitchFamily="18" charset="0"/>
              </a:rPr>
              <a:t>m</a:t>
            </a:r>
            <a:r>
              <a:rPr lang="en-US" altLang="it-IT" sz="1800">
                <a:solidFill>
                  <a:srgbClr val="FF0000"/>
                </a:solidFill>
                <a:latin typeface="Comic Sans MS" panose="030F0702030302020204" pitchFamily="66" charset="0"/>
                <a:cs typeface="Times New Roman" panose="02020603050405020304" pitchFamily="18" charset="0"/>
              </a:rPr>
              <a:t>) </a:t>
            </a:r>
            <a:r>
              <a:rPr lang="en-US" altLang="it-IT" sz="1800">
                <a:solidFill>
                  <a:srgbClr val="000000"/>
                </a:solidFill>
                <a:latin typeface="Comic Sans MS" panose="030F0702030302020204" pitchFamily="66" charset="0"/>
                <a:cs typeface="Times New Roman" panose="02020603050405020304" pitchFamily="18" charset="0"/>
              </a:rPr>
              <a:t>in Cartesian space, find the </a:t>
            </a:r>
            <a:r>
              <a:rPr lang="en-US" altLang="it-IT" sz="1800" b="1">
                <a:solidFill>
                  <a:srgbClr val="000090"/>
                </a:solidFill>
                <a:latin typeface="Comic Sans MS" panose="030F0702030302020204" pitchFamily="66" charset="0"/>
                <a:cs typeface="Times New Roman" panose="02020603050405020304" pitchFamily="18" charset="0"/>
              </a:rPr>
              <a:t>optimal</a:t>
            </a:r>
            <a:r>
              <a:rPr lang="en-US" altLang="it-IT" sz="1800">
                <a:solidFill>
                  <a:srgbClr val="000090"/>
                </a:solidFill>
                <a:latin typeface="Comic Sans MS" panose="030F0702030302020204" pitchFamily="66" charset="0"/>
                <a:cs typeface="Times New Roman" panose="02020603050405020304" pitchFamily="18" charset="0"/>
              </a:rPr>
              <a:t> </a:t>
            </a:r>
            <a:r>
              <a:rPr lang="en-US" altLang="it-IT" sz="1800">
                <a:solidFill>
                  <a:srgbClr val="000000"/>
                </a:solidFill>
                <a:latin typeface="Comic Sans MS" panose="030F0702030302020204" pitchFamily="66" charset="0"/>
                <a:cs typeface="Times New Roman" panose="02020603050405020304" pitchFamily="18" charset="0"/>
              </a:rPr>
              <a:t>subsets </a:t>
            </a:r>
            <a:r>
              <a:rPr lang="en-US" altLang="it-IT" sz="1800" i="1">
                <a:solidFill>
                  <a:srgbClr val="FF0000"/>
                </a:solidFill>
                <a:latin typeface="Comic Sans MS" panose="030F0702030302020204" pitchFamily="66" charset="0"/>
                <a:cs typeface="Times New Roman" panose="02020603050405020304" pitchFamily="18" charset="0"/>
              </a:rPr>
              <a:t>A</a:t>
            </a:r>
            <a:r>
              <a:rPr lang="en-US" altLang="it-IT" sz="1800">
                <a:solidFill>
                  <a:srgbClr val="FF0000"/>
                </a:solidFill>
                <a:latin typeface="Comic Sans MS" panose="030F0702030302020204" pitchFamily="66" charset="0"/>
                <a:cs typeface="Times New Roman" panose="02020603050405020304" pitchFamily="18" charset="0"/>
              </a:rPr>
              <a:t>(</a:t>
            </a:r>
            <a:r>
              <a:rPr lang="en-US" altLang="it-IT" sz="1800" i="1">
                <a:solidFill>
                  <a:srgbClr val="FF0000"/>
                </a:solidFill>
                <a:latin typeface="Comic Sans MS" panose="030F0702030302020204" pitchFamily="66" charset="0"/>
                <a:cs typeface="Times New Roman" panose="02020603050405020304" pitchFamily="18" charset="0"/>
              </a:rPr>
              <a:t>P</a:t>
            </a:r>
            <a:r>
              <a:rPr lang="en-US" altLang="it-IT" sz="1800">
                <a:solidFill>
                  <a:srgbClr val="FF0000"/>
                </a:solidFill>
                <a:latin typeface="Comic Sans MS" panose="030F0702030302020204" pitchFamily="66" charset="0"/>
                <a:cs typeface="Times New Roman" panose="02020603050405020304" pitchFamily="18" charset="0"/>
              </a:rPr>
              <a:t>)</a:t>
            </a:r>
            <a:r>
              <a:rPr lang="en-US" altLang="it-IT" sz="1800">
                <a:solidFill>
                  <a:srgbClr val="000000"/>
                </a:solidFill>
                <a:latin typeface="Comic Sans MS" panose="030F0702030302020204" pitchFamily="66" charset="0"/>
                <a:cs typeface="Times New Roman" panose="02020603050405020304" pitchFamily="18" charset="0"/>
              </a:rPr>
              <a:t> and </a:t>
            </a:r>
            <a:r>
              <a:rPr lang="en-US" altLang="it-IT" sz="1800" i="1">
                <a:solidFill>
                  <a:srgbClr val="FF0000"/>
                </a:solidFill>
                <a:latin typeface="Comic Sans MS" panose="030F0702030302020204" pitchFamily="66" charset="0"/>
                <a:cs typeface="Times New Roman" panose="02020603050405020304" pitchFamily="18" charset="0"/>
              </a:rPr>
              <a:t>B</a:t>
            </a:r>
            <a:r>
              <a:rPr lang="en-US" altLang="it-IT" sz="1800">
                <a:solidFill>
                  <a:srgbClr val="FF0000"/>
                </a:solidFill>
                <a:latin typeface="Comic Sans MS" panose="030F0702030302020204" pitchFamily="66" charset="0"/>
                <a:cs typeface="Times New Roman" panose="02020603050405020304" pitchFamily="18" charset="0"/>
              </a:rPr>
              <a:t>(</a:t>
            </a:r>
            <a:r>
              <a:rPr lang="en-US" altLang="it-IT" sz="1800" i="1">
                <a:solidFill>
                  <a:srgbClr val="FF0000"/>
                </a:solidFill>
                <a:latin typeface="Comic Sans MS" panose="030F0702030302020204" pitchFamily="66" charset="0"/>
                <a:cs typeface="Times New Roman" panose="02020603050405020304" pitchFamily="18" charset="0"/>
              </a:rPr>
              <a:t>Q</a:t>
            </a:r>
            <a:r>
              <a:rPr lang="en-US" altLang="it-IT" sz="1800">
                <a:solidFill>
                  <a:srgbClr val="FF0000"/>
                </a:solidFill>
                <a:latin typeface="Comic Sans MS" panose="030F0702030302020204" pitchFamily="66" charset="0"/>
                <a:cs typeface="Times New Roman" panose="02020603050405020304" pitchFamily="18" charset="0"/>
              </a:rPr>
              <a:t>) </a:t>
            </a:r>
            <a:r>
              <a:rPr lang="en-US" altLang="it-IT" sz="1800">
                <a:solidFill>
                  <a:srgbClr val="000000"/>
                </a:solidFill>
                <a:latin typeface="Comic Sans MS" panose="030F0702030302020204" pitchFamily="66" charset="0"/>
                <a:cs typeface="Times New Roman" panose="02020603050405020304" pitchFamily="18" charset="0"/>
              </a:rPr>
              <a:t>with </a:t>
            </a:r>
            <a:r>
              <a:rPr lang="en-US" altLang="it-IT" sz="1800">
                <a:solidFill>
                  <a:srgbClr val="FF0000"/>
                </a:solidFill>
                <a:latin typeface="Comic Sans MS" panose="030F0702030302020204" pitchFamily="66" charset="0"/>
                <a:cs typeface="Times New Roman" panose="02020603050405020304" pitchFamily="18" charset="0"/>
              </a:rPr>
              <a:t>|</a:t>
            </a:r>
            <a:r>
              <a:rPr lang="en-US" altLang="it-IT" sz="1800" i="1">
                <a:solidFill>
                  <a:srgbClr val="FF0000"/>
                </a:solidFill>
                <a:latin typeface="Comic Sans MS" panose="030F0702030302020204" pitchFamily="66" charset="0"/>
                <a:cs typeface="Times New Roman" panose="02020603050405020304" pitchFamily="18" charset="0"/>
              </a:rPr>
              <a:t>A</a:t>
            </a:r>
            <a:r>
              <a:rPr lang="en-US" altLang="it-IT" sz="1800">
                <a:solidFill>
                  <a:srgbClr val="FF0000"/>
                </a:solidFill>
                <a:latin typeface="Comic Sans MS" panose="030F0702030302020204" pitchFamily="66" charset="0"/>
                <a:cs typeface="Times New Roman" panose="02020603050405020304" pitchFamily="18" charset="0"/>
              </a:rPr>
              <a:t>(</a:t>
            </a:r>
            <a:r>
              <a:rPr lang="en-US" altLang="it-IT" sz="1800" i="1">
                <a:solidFill>
                  <a:srgbClr val="FF0000"/>
                </a:solidFill>
                <a:latin typeface="Comic Sans MS" panose="030F0702030302020204" pitchFamily="66" charset="0"/>
                <a:cs typeface="Times New Roman" panose="02020603050405020304" pitchFamily="18" charset="0"/>
              </a:rPr>
              <a:t>P</a:t>
            </a:r>
            <a:r>
              <a:rPr lang="en-US" altLang="it-IT" sz="1800">
                <a:solidFill>
                  <a:srgbClr val="FF0000"/>
                </a:solidFill>
                <a:latin typeface="Comic Sans MS" panose="030F0702030302020204" pitchFamily="66" charset="0"/>
                <a:cs typeface="Times New Roman" panose="02020603050405020304" pitchFamily="18" charset="0"/>
              </a:rPr>
              <a:t>)| = |</a:t>
            </a:r>
            <a:r>
              <a:rPr lang="en-US" altLang="it-IT" sz="1800" i="1">
                <a:solidFill>
                  <a:srgbClr val="FF0000"/>
                </a:solidFill>
                <a:latin typeface="Comic Sans MS" panose="030F0702030302020204" pitchFamily="66" charset="0"/>
                <a:cs typeface="Times New Roman" panose="02020603050405020304" pitchFamily="18" charset="0"/>
              </a:rPr>
              <a:t>B</a:t>
            </a:r>
            <a:r>
              <a:rPr lang="en-US" altLang="it-IT" sz="1800">
                <a:solidFill>
                  <a:srgbClr val="FF0000"/>
                </a:solidFill>
                <a:latin typeface="Comic Sans MS" panose="030F0702030302020204" pitchFamily="66" charset="0"/>
                <a:cs typeface="Times New Roman" panose="02020603050405020304" pitchFamily="18" charset="0"/>
              </a:rPr>
              <a:t>(</a:t>
            </a:r>
            <a:r>
              <a:rPr lang="en-US" altLang="it-IT" sz="1800" i="1">
                <a:solidFill>
                  <a:srgbClr val="FF0000"/>
                </a:solidFill>
                <a:latin typeface="Comic Sans MS" panose="030F0702030302020204" pitchFamily="66" charset="0"/>
                <a:cs typeface="Times New Roman" panose="02020603050405020304" pitchFamily="18" charset="0"/>
              </a:rPr>
              <a:t>Q</a:t>
            </a:r>
            <a:r>
              <a:rPr lang="en-US" altLang="it-IT" sz="1800">
                <a:solidFill>
                  <a:srgbClr val="FF0000"/>
                </a:solidFill>
                <a:latin typeface="Comic Sans MS" panose="030F0702030302020204" pitchFamily="66" charset="0"/>
                <a:cs typeface="Times New Roman" panose="02020603050405020304" pitchFamily="18" charset="0"/>
              </a:rPr>
              <a:t>)|</a:t>
            </a:r>
            <a:r>
              <a:rPr lang="en-US" altLang="it-IT" sz="1800">
                <a:solidFill>
                  <a:srgbClr val="000000"/>
                </a:solidFill>
                <a:latin typeface="Comic Sans MS" panose="030F0702030302020204" pitchFamily="66" charset="0"/>
                <a:cs typeface="Times New Roman" panose="02020603050405020304" pitchFamily="18" charset="0"/>
              </a:rPr>
              <a:t>, and find the </a:t>
            </a:r>
            <a:r>
              <a:rPr lang="en-US" altLang="it-IT" sz="1800" b="1">
                <a:solidFill>
                  <a:srgbClr val="000090"/>
                </a:solidFill>
                <a:latin typeface="Comic Sans MS" panose="030F0702030302020204" pitchFamily="66" charset="0"/>
                <a:cs typeface="Times New Roman" panose="02020603050405020304" pitchFamily="18" charset="0"/>
              </a:rPr>
              <a:t>optimal</a:t>
            </a:r>
            <a:r>
              <a:rPr lang="en-US" altLang="it-IT" sz="1800">
                <a:solidFill>
                  <a:srgbClr val="000090"/>
                </a:solidFill>
                <a:latin typeface="Comic Sans MS" panose="030F0702030302020204" pitchFamily="66" charset="0"/>
                <a:cs typeface="Times New Roman" panose="02020603050405020304" pitchFamily="18" charset="0"/>
              </a:rPr>
              <a:t> </a:t>
            </a:r>
            <a:r>
              <a:rPr lang="en-US" altLang="it-IT" sz="1800">
                <a:solidFill>
                  <a:srgbClr val="000000"/>
                </a:solidFill>
                <a:latin typeface="Comic Sans MS" panose="030F0702030302020204" pitchFamily="66" charset="0"/>
                <a:cs typeface="Times New Roman" panose="02020603050405020304" pitchFamily="18" charset="0"/>
              </a:rPr>
              <a:t>rigid body transformation </a:t>
            </a:r>
            <a:r>
              <a:rPr lang="en-US" altLang="it-IT" sz="1800" i="1">
                <a:solidFill>
                  <a:srgbClr val="FF0000"/>
                </a:solidFill>
                <a:latin typeface="Comic Sans MS" panose="030F0702030302020204" pitchFamily="66" charset="0"/>
                <a:cs typeface="Times New Roman" panose="02020603050405020304" pitchFamily="18" charset="0"/>
              </a:rPr>
              <a:t>G</a:t>
            </a:r>
            <a:r>
              <a:rPr lang="en-US" altLang="it-IT" sz="1800">
                <a:solidFill>
                  <a:srgbClr val="000000"/>
                </a:solidFill>
                <a:latin typeface="Comic Sans MS" panose="030F0702030302020204" pitchFamily="66" charset="0"/>
                <a:cs typeface="Times New Roman" panose="02020603050405020304" pitchFamily="18" charset="0"/>
              </a:rPr>
              <a:t> between the two subsets </a:t>
            </a:r>
            <a:r>
              <a:rPr lang="en-US" altLang="it-IT" sz="1800" i="1">
                <a:solidFill>
                  <a:srgbClr val="FF0000"/>
                </a:solidFill>
                <a:latin typeface="Comic Sans MS" panose="030F0702030302020204" pitchFamily="66" charset="0"/>
                <a:cs typeface="Times New Roman" panose="02020603050405020304" pitchFamily="18" charset="0"/>
              </a:rPr>
              <a:t>A</a:t>
            </a:r>
            <a:r>
              <a:rPr lang="en-US" altLang="it-IT" sz="1800">
                <a:solidFill>
                  <a:srgbClr val="FF0000"/>
                </a:solidFill>
                <a:latin typeface="Comic Sans MS" panose="030F0702030302020204" pitchFamily="66" charset="0"/>
                <a:cs typeface="Times New Roman" panose="02020603050405020304" pitchFamily="18" charset="0"/>
              </a:rPr>
              <a:t>(</a:t>
            </a:r>
            <a:r>
              <a:rPr lang="en-US" altLang="it-IT" sz="1800" i="1">
                <a:solidFill>
                  <a:srgbClr val="FF0000"/>
                </a:solidFill>
                <a:latin typeface="Comic Sans MS" panose="030F0702030302020204" pitchFamily="66" charset="0"/>
                <a:cs typeface="Times New Roman" panose="02020603050405020304" pitchFamily="18" charset="0"/>
              </a:rPr>
              <a:t>P</a:t>
            </a:r>
            <a:r>
              <a:rPr lang="en-US" altLang="it-IT" sz="1800">
                <a:solidFill>
                  <a:srgbClr val="FF0000"/>
                </a:solidFill>
                <a:latin typeface="Comic Sans MS" panose="030F0702030302020204" pitchFamily="66" charset="0"/>
                <a:cs typeface="Times New Roman" panose="02020603050405020304" pitchFamily="18" charset="0"/>
              </a:rPr>
              <a:t>)</a:t>
            </a:r>
            <a:r>
              <a:rPr lang="en-US" altLang="it-IT" sz="1800">
                <a:solidFill>
                  <a:srgbClr val="000000"/>
                </a:solidFill>
                <a:latin typeface="Comic Sans MS" panose="030F0702030302020204" pitchFamily="66" charset="0"/>
                <a:cs typeface="Times New Roman" panose="02020603050405020304" pitchFamily="18" charset="0"/>
              </a:rPr>
              <a:t> and </a:t>
            </a:r>
            <a:r>
              <a:rPr lang="en-US" altLang="it-IT" sz="1800" i="1">
                <a:solidFill>
                  <a:srgbClr val="FF0000"/>
                </a:solidFill>
                <a:latin typeface="Comic Sans MS" panose="030F0702030302020204" pitchFamily="66" charset="0"/>
                <a:cs typeface="Times New Roman" panose="02020603050405020304" pitchFamily="18" charset="0"/>
              </a:rPr>
              <a:t>B</a:t>
            </a:r>
            <a:r>
              <a:rPr lang="en-US" altLang="it-IT" sz="1800">
                <a:solidFill>
                  <a:srgbClr val="FF0000"/>
                </a:solidFill>
                <a:latin typeface="Comic Sans MS" panose="030F0702030302020204" pitchFamily="66" charset="0"/>
                <a:cs typeface="Times New Roman" panose="02020603050405020304" pitchFamily="18" charset="0"/>
              </a:rPr>
              <a:t>(</a:t>
            </a:r>
            <a:r>
              <a:rPr lang="en-US" altLang="it-IT" sz="1800" i="1">
                <a:solidFill>
                  <a:srgbClr val="FF0000"/>
                </a:solidFill>
                <a:latin typeface="Comic Sans MS" panose="030F0702030302020204" pitchFamily="66" charset="0"/>
                <a:cs typeface="Times New Roman" panose="02020603050405020304" pitchFamily="18" charset="0"/>
              </a:rPr>
              <a:t>Q</a:t>
            </a:r>
            <a:r>
              <a:rPr lang="en-US" altLang="it-IT" sz="1800">
                <a:solidFill>
                  <a:srgbClr val="FF0000"/>
                </a:solidFill>
                <a:latin typeface="Comic Sans MS" panose="030F0702030302020204" pitchFamily="66" charset="0"/>
                <a:cs typeface="Times New Roman" panose="02020603050405020304" pitchFamily="18" charset="0"/>
              </a:rPr>
              <a:t>) </a:t>
            </a:r>
            <a:r>
              <a:rPr lang="en-US" altLang="it-IT" sz="1800">
                <a:solidFill>
                  <a:srgbClr val="000000"/>
                </a:solidFill>
                <a:latin typeface="Comic Sans MS" panose="030F0702030302020204" pitchFamily="66" charset="0"/>
                <a:cs typeface="Times New Roman" panose="02020603050405020304" pitchFamily="18" charset="0"/>
              </a:rPr>
              <a:t>that minimizes a given distance metric </a:t>
            </a:r>
            <a:r>
              <a:rPr lang="en-US" altLang="it-IT" sz="1800" i="1">
                <a:solidFill>
                  <a:srgbClr val="FF0000"/>
                </a:solidFill>
                <a:latin typeface="Comic Sans MS" panose="030F0702030302020204" pitchFamily="66" charset="0"/>
                <a:cs typeface="Times New Roman" panose="02020603050405020304" pitchFamily="18" charset="0"/>
              </a:rPr>
              <a:t>D</a:t>
            </a:r>
            <a:r>
              <a:rPr lang="en-US" altLang="it-IT" sz="1800">
                <a:solidFill>
                  <a:srgbClr val="000000"/>
                </a:solidFill>
                <a:latin typeface="Comic Sans MS" panose="030F0702030302020204" pitchFamily="66" charset="0"/>
                <a:cs typeface="Times New Roman" panose="02020603050405020304" pitchFamily="18" charset="0"/>
              </a:rPr>
              <a:t> over all possible rigid body transformation </a:t>
            </a:r>
            <a:r>
              <a:rPr lang="en-US" altLang="it-IT" sz="1800" i="1">
                <a:solidFill>
                  <a:srgbClr val="FF0000"/>
                </a:solidFill>
                <a:latin typeface="Comic Sans MS" panose="030F0702030302020204" pitchFamily="66" charset="0"/>
                <a:cs typeface="Times New Roman" panose="02020603050405020304" pitchFamily="18" charset="0"/>
              </a:rPr>
              <a:t>G</a:t>
            </a:r>
            <a:r>
              <a:rPr lang="en-US" altLang="it-IT" sz="1800">
                <a:solidFill>
                  <a:srgbClr val="000000"/>
                </a:solidFill>
                <a:latin typeface="Comic Sans MS" panose="030F0702030302020204" pitchFamily="66" charset="0"/>
                <a:cs typeface="Times New Roman" panose="02020603050405020304" pitchFamily="18" charset="0"/>
              </a:rPr>
              <a:t>, i.e.</a:t>
            </a:r>
          </a:p>
          <a:p>
            <a:r>
              <a:rPr lang="en-US" altLang="it-IT" sz="1800">
                <a:solidFill>
                  <a:srgbClr val="000000"/>
                </a:solidFill>
                <a:latin typeface="Comic Sans MS" panose="030F0702030302020204" pitchFamily="66" charset="0"/>
                <a:cs typeface="Times New Roman" panose="02020603050405020304" pitchFamily="18" charset="0"/>
              </a:rPr>
              <a:t>									</a:t>
            </a:r>
          </a:p>
          <a:p>
            <a:endParaRPr lang="en-US" altLang="it-IT" sz="1800">
              <a:solidFill>
                <a:srgbClr val="000000"/>
              </a:solidFill>
              <a:latin typeface="Comic Sans MS" panose="030F0702030302020204" pitchFamily="66" charset="0"/>
              <a:cs typeface="Times New Roman" panose="02020603050405020304" pitchFamily="18" charset="0"/>
            </a:endParaRPr>
          </a:p>
          <a:p>
            <a:endParaRPr lang="en-US" altLang="it-IT" sz="1800">
              <a:solidFill>
                <a:srgbClr val="000000"/>
              </a:solidFill>
              <a:latin typeface="Comic Sans MS" panose="030F0702030302020204" pitchFamily="66" charset="0"/>
              <a:cs typeface="Times New Roman" panose="02020603050405020304" pitchFamily="18" charset="0"/>
            </a:endParaRPr>
          </a:p>
          <a:p>
            <a:r>
              <a:rPr lang="en-US" altLang="it-IT" sz="1800">
                <a:solidFill>
                  <a:srgbClr val="000000"/>
                </a:solidFill>
                <a:latin typeface="Comic Sans MS" panose="030F0702030302020204" pitchFamily="66" charset="0"/>
                <a:cs typeface="Times New Roman" panose="02020603050405020304" pitchFamily="18" charset="0"/>
              </a:rPr>
              <a:t>                                                                where, usually, D is</a:t>
            </a:r>
          </a:p>
          <a:p>
            <a:endParaRPr lang="en-US" altLang="it-IT" sz="1800">
              <a:solidFill>
                <a:srgbClr val="000000"/>
              </a:solidFill>
              <a:latin typeface="Comic Sans MS" panose="030F0702030302020204" pitchFamily="66" charset="0"/>
              <a:cs typeface="Times New Roman" panose="02020603050405020304" pitchFamily="18" charset="0"/>
            </a:endParaRPr>
          </a:p>
          <a:p>
            <a:endParaRPr lang="en-US" altLang="it-IT" sz="1800">
              <a:solidFill>
                <a:srgbClr val="000000"/>
              </a:solidFill>
              <a:latin typeface="Comic Sans MS" panose="030F0702030302020204" pitchFamily="66" charset="0"/>
              <a:cs typeface="Times New Roman" panose="02020603050405020304" pitchFamily="18" charset="0"/>
            </a:endParaRPr>
          </a:p>
          <a:p>
            <a:r>
              <a:rPr lang="en-US" altLang="it-IT" sz="1800">
                <a:solidFill>
                  <a:srgbClr val="000000"/>
                </a:solidFill>
                <a:latin typeface="Comic Sans MS" panose="030F0702030302020204" pitchFamily="66" charset="0"/>
                <a:cs typeface="Times New Roman" panose="02020603050405020304" pitchFamily="18" charset="0"/>
              </a:rPr>
              <a:t>The two subsets </a:t>
            </a:r>
            <a:r>
              <a:rPr lang="en-US" altLang="it-IT" sz="1800" i="1">
                <a:solidFill>
                  <a:srgbClr val="FF0000"/>
                </a:solidFill>
                <a:latin typeface="Comic Sans MS" panose="030F0702030302020204" pitchFamily="66" charset="0"/>
                <a:cs typeface="Times New Roman" panose="02020603050405020304" pitchFamily="18" charset="0"/>
              </a:rPr>
              <a:t>A</a:t>
            </a:r>
            <a:r>
              <a:rPr lang="en-US" altLang="it-IT" sz="1800">
                <a:solidFill>
                  <a:srgbClr val="FF0000"/>
                </a:solidFill>
                <a:latin typeface="Comic Sans MS" panose="030F0702030302020204" pitchFamily="66" charset="0"/>
                <a:cs typeface="Times New Roman" panose="02020603050405020304" pitchFamily="18" charset="0"/>
              </a:rPr>
              <a:t>(</a:t>
            </a:r>
            <a:r>
              <a:rPr lang="en-US" altLang="it-IT" sz="1800" i="1">
                <a:solidFill>
                  <a:srgbClr val="FF0000"/>
                </a:solidFill>
                <a:latin typeface="Comic Sans MS" panose="030F0702030302020204" pitchFamily="66" charset="0"/>
                <a:cs typeface="Times New Roman" panose="02020603050405020304" pitchFamily="18" charset="0"/>
              </a:rPr>
              <a:t>P</a:t>
            </a:r>
            <a:r>
              <a:rPr lang="en-US" altLang="it-IT" sz="1800">
                <a:solidFill>
                  <a:srgbClr val="FF0000"/>
                </a:solidFill>
                <a:latin typeface="Comic Sans MS" panose="030F0702030302020204" pitchFamily="66" charset="0"/>
                <a:cs typeface="Times New Roman" panose="02020603050405020304" pitchFamily="18" charset="0"/>
              </a:rPr>
              <a:t>)</a:t>
            </a:r>
            <a:r>
              <a:rPr lang="en-US" altLang="it-IT" sz="1800">
                <a:solidFill>
                  <a:srgbClr val="000000"/>
                </a:solidFill>
                <a:latin typeface="Comic Sans MS" panose="030F0702030302020204" pitchFamily="66" charset="0"/>
                <a:cs typeface="Times New Roman" panose="02020603050405020304" pitchFamily="18" charset="0"/>
              </a:rPr>
              <a:t> and </a:t>
            </a:r>
            <a:r>
              <a:rPr lang="en-US" altLang="it-IT" sz="1800" i="1">
                <a:solidFill>
                  <a:srgbClr val="FF0000"/>
                </a:solidFill>
                <a:latin typeface="Comic Sans MS" panose="030F0702030302020204" pitchFamily="66" charset="0"/>
                <a:cs typeface="Times New Roman" panose="02020603050405020304" pitchFamily="18" charset="0"/>
              </a:rPr>
              <a:t>B</a:t>
            </a:r>
            <a:r>
              <a:rPr lang="en-US" altLang="it-IT" sz="1800">
                <a:solidFill>
                  <a:srgbClr val="FF0000"/>
                </a:solidFill>
                <a:latin typeface="Comic Sans MS" panose="030F0702030302020204" pitchFamily="66" charset="0"/>
                <a:cs typeface="Times New Roman" panose="02020603050405020304" pitchFamily="18" charset="0"/>
              </a:rPr>
              <a:t>(</a:t>
            </a:r>
            <a:r>
              <a:rPr lang="en-US" altLang="it-IT" sz="1800" i="1">
                <a:solidFill>
                  <a:srgbClr val="FF0000"/>
                </a:solidFill>
                <a:latin typeface="Comic Sans MS" panose="030F0702030302020204" pitchFamily="66" charset="0"/>
                <a:cs typeface="Times New Roman" panose="02020603050405020304" pitchFamily="18" charset="0"/>
              </a:rPr>
              <a:t>Q</a:t>
            </a:r>
            <a:r>
              <a:rPr lang="en-US" altLang="it-IT" sz="1800">
                <a:solidFill>
                  <a:srgbClr val="FF0000"/>
                </a:solidFill>
                <a:latin typeface="Comic Sans MS" panose="030F0702030302020204" pitchFamily="66" charset="0"/>
                <a:cs typeface="Times New Roman" panose="02020603050405020304" pitchFamily="18" charset="0"/>
              </a:rPr>
              <a:t>) </a:t>
            </a:r>
            <a:r>
              <a:rPr lang="en-US" altLang="it-IT" sz="1800">
                <a:solidFill>
                  <a:srgbClr val="000000"/>
                </a:solidFill>
                <a:latin typeface="Comic Sans MS" panose="030F0702030302020204" pitchFamily="66" charset="0"/>
                <a:cs typeface="Times New Roman" panose="02020603050405020304" pitchFamily="18" charset="0"/>
              </a:rPr>
              <a:t>define a “</a:t>
            </a:r>
            <a:r>
              <a:rPr lang="en-US" altLang="it-IT" sz="1800" b="1">
                <a:solidFill>
                  <a:srgbClr val="000090"/>
                </a:solidFill>
                <a:latin typeface="Comic Sans MS" panose="030F0702030302020204" pitchFamily="66" charset="0"/>
                <a:cs typeface="Times New Roman" panose="02020603050405020304" pitchFamily="18" charset="0"/>
              </a:rPr>
              <a:t>correspondence</a:t>
            </a:r>
            <a:r>
              <a:rPr lang="en-US" altLang="it-IT" sz="1800">
                <a:solidFill>
                  <a:srgbClr val="000000"/>
                </a:solidFill>
                <a:latin typeface="Comic Sans MS" panose="030F0702030302020204" pitchFamily="66" charset="0"/>
                <a:cs typeface="Times New Roman" panose="02020603050405020304" pitchFamily="18" charset="0"/>
              </a:rPr>
              <a:t>”, and </a:t>
            </a:r>
          </a:p>
          <a:p>
            <a:r>
              <a:rPr lang="en-US" altLang="it-IT" sz="1800" i="1">
                <a:solidFill>
                  <a:srgbClr val="FF0000"/>
                </a:solidFill>
                <a:latin typeface="Comic Sans MS" panose="030F0702030302020204" pitchFamily="66" charset="0"/>
                <a:cs typeface="Times New Roman" panose="02020603050405020304" pitchFamily="18" charset="0"/>
              </a:rPr>
              <a:t>p = </a:t>
            </a:r>
            <a:r>
              <a:rPr lang="en-US" altLang="it-IT" sz="1800">
                <a:solidFill>
                  <a:srgbClr val="FF0000"/>
                </a:solidFill>
                <a:latin typeface="Comic Sans MS" panose="030F0702030302020204" pitchFamily="66" charset="0"/>
                <a:cs typeface="Times New Roman" panose="02020603050405020304" pitchFamily="18" charset="0"/>
              </a:rPr>
              <a:t>|</a:t>
            </a:r>
            <a:r>
              <a:rPr lang="en-US" altLang="it-IT" sz="1800" i="1">
                <a:solidFill>
                  <a:srgbClr val="FF0000"/>
                </a:solidFill>
                <a:latin typeface="Comic Sans MS" panose="030F0702030302020204" pitchFamily="66" charset="0"/>
                <a:cs typeface="Times New Roman" panose="02020603050405020304" pitchFamily="18" charset="0"/>
              </a:rPr>
              <a:t>A</a:t>
            </a:r>
            <a:r>
              <a:rPr lang="en-US" altLang="it-IT" sz="1800">
                <a:solidFill>
                  <a:srgbClr val="FF0000"/>
                </a:solidFill>
                <a:latin typeface="Comic Sans MS" panose="030F0702030302020204" pitchFamily="66" charset="0"/>
                <a:cs typeface="Times New Roman" panose="02020603050405020304" pitchFamily="18" charset="0"/>
              </a:rPr>
              <a:t>(</a:t>
            </a:r>
            <a:r>
              <a:rPr lang="en-US" altLang="it-IT" sz="1800" i="1">
                <a:solidFill>
                  <a:srgbClr val="FF0000"/>
                </a:solidFill>
                <a:latin typeface="Comic Sans MS" panose="030F0702030302020204" pitchFamily="66" charset="0"/>
                <a:cs typeface="Times New Roman" panose="02020603050405020304" pitchFamily="18" charset="0"/>
              </a:rPr>
              <a:t>P</a:t>
            </a:r>
            <a:r>
              <a:rPr lang="en-US" altLang="it-IT" sz="1800">
                <a:solidFill>
                  <a:srgbClr val="FF0000"/>
                </a:solidFill>
                <a:latin typeface="Comic Sans MS" panose="030F0702030302020204" pitchFamily="66" charset="0"/>
                <a:cs typeface="Times New Roman" panose="02020603050405020304" pitchFamily="18" charset="0"/>
              </a:rPr>
              <a:t>)| = |</a:t>
            </a:r>
            <a:r>
              <a:rPr lang="en-US" altLang="it-IT" sz="1800" i="1">
                <a:solidFill>
                  <a:srgbClr val="FF0000"/>
                </a:solidFill>
                <a:latin typeface="Comic Sans MS" panose="030F0702030302020204" pitchFamily="66" charset="0"/>
                <a:cs typeface="Times New Roman" panose="02020603050405020304" pitchFamily="18" charset="0"/>
              </a:rPr>
              <a:t>B</a:t>
            </a:r>
            <a:r>
              <a:rPr lang="en-US" altLang="it-IT" sz="1800">
                <a:solidFill>
                  <a:srgbClr val="FF0000"/>
                </a:solidFill>
                <a:latin typeface="Comic Sans MS" panose="030F0702030302020204" pitchFamily="66" charset="0"/>
                <a:cs typeface="Times New Roman" panose="02020603050405020304" pitchFamily="18" charset="0"/>
              </a:rPr>
              <a:t>(</a:t>
            </a:r>
            <a:r>
              <a:rPr lang="en-US" altLang="it-IT" sz="1800" i="1">
                <a:solidFill>
                  <a:srgbClr val="FF0000"/>
                </a:solidFill>
                <a:latin typeface="Comic Sans MS" panose="030F0702030302020204" pitchFamily="66" charset="0"/>
                <a:cs typeface="Times New Roman" panose="02020603050405020304" pitchFamily="18" charset="0"/>
              </a:rPr>
              <a:t>Q</a:t>
            </a:r>
            <a:r>
              <a:rPr lang="en-US" altLang="it-IT" sz="1800">
                <a:solidFill>
                  <a:srgbClr val="FF0000"/>
                </a:solidFill>
                <a:latin typeface="Comic Sans MS" panose="030F0702030302020204" pitchFamily="66" charset="0"/>
                <a:cs typeface="Times New Roman" panose="02020603050405020304" pitchFamily="18" charset="0"/>
              </a:rPr>
              <a:t>)|</a:t>
            </a:r>
            <a:r>
              <a:rPr lang="en-US" altLang="it-IT" sz="1800">
                <a:solidFill>
                  <a:srgbClr val="000000"/>
                </a:solidFill>
                <a:latin typeface="Comic Sans MS" panose="030F0702030302020204" pitchFamily="66" charset="0"/>
                <a:cs typeface="Times New Roman" panose="02020603050405020304" pitchFamily="18" charset="0"/>
              </a:rPr>
              <a:t> is called the correspondence length. Naturally, the correspondence length is maximal when </a:t>
            </a:r>
            <a:r>
              <a:rPr lang="en-US" altLang="it-IT" sz="1800" i="1">
                <a:solidFill>
                  <a:srgbClr val="FF0000"/>
                </a:solidFill>
                <a:latin typeface="Comic Sans MS" panose="030F0702030302020204" pitchFamily="66" charset="0"/>
                <a:cs typeface="Times New Roman" panose="02020603050405020304" pitchFamily="18" charset="0"/>
              </a:rPr>
              <a:t>A</a:t>
            </a:r>
            <a:r>
              <a:rPr lang="en-US" altLang="it-IT" sz="1800">
                <a:solidFill>
                  <a:srgbClr val="FF0000"/>
                </a:solidFill>
                <a:latin typeface="Comic Sans MS" panose="030F0702030302020204" pitchFamily="66" charset="0"/>
                <a:cs typeface="Times New Roman" panose="02020603050405020304" pitchFamily="18" charset="0"/>
              </a:rPr>
              <a:t>(</a:t>
            </a:r>
            <a:r>
              <a:rPr lang="en-US" altLang="it-IT" sz="1800" i="1">
                <a:solidFill>
                  <a:srgbClr val="FF0000"/>
                </a:solidFill>
                <a:latin typeface="Comic Sans MS" panose="030F0702030302020204" pitchFamily="66" charset="0"/>
                <a:cs typeface="Times New Roman" panose="02020603050405020304" pitchFamily="18" charset="0"/>
              </a:rPr>
              <a:t>P</a:t>
            </a:r>
            <a:r>
              <a:rPr lang="en-US" altLang="it-IT" sz="1800">
                <a:solidFill>
                  <a:srgbClr val="FF0000"/>
                </a:solidFill>
                <a:latin typeface="Comic Sans MS" panose="030F0702030302020204" pitchFamily="66" charset="0"/>
                <a:cs typeface="Times New Roman" panose="02020603050405020304" pitchFamily="18" charset="0"/>
              </a:rPr>
              <a:t>)</a:t>
            </a:r>
            <a:r>
              <a:rPr lang="en-US" altLang="it-IT" sz="1800">
                <a:solidFill>
                  <a:srgbClr val="000000"/>
                </a:solidFill>
                <a:latin typeface="Comic Sans MS" panose="030F0702030302020204" pitchFamily="66" charset="0"/>
                <a:cs typeface="Times New Roman" panose="02020603050405020304" pitchFamily="18" charset="0"/>
              </a:rPr>
              <a:t> and </a:t>
            </a:r>
            <a:r>
              <a:rPr lang="en-US" altLang="it-IT" sz="1800" i="1">
                <a:solidFill>
                  <a:srgbClr val="FF0000"/>
                </a:solidFill>
                <a:latin typeface="Comic Sans MS" panose="030F0702030302020204" pitchFamily="66" charset="0"/>
                <a:cs typeface="Times New Roman" panose="02020603050405020304" pitchFamily="18" charset="0"/>
              </a:rPr>
              <a:t>B</a:t>
            </a:r>
            <a:r>
              <a:rPr lang="en-US" altLang="it-IT" sz="1800">
                <a:solidFill>
                  <a:srgbClr val="FF0000"/>
                </a:solidFill>
                <a:latin typeface="Comic Sans MS" panose="030F0702030302020204" pitchFamily="66" charset="0"/>
                <a:cs typeface="Times New Roman" panose="02020603050405020304" pitchFamily="18" charset="0"/>
              </a:rPr>
              <a:t>(</a:t>
            </a:r>
            <a:r>
              <a:rPr lang="en-US" altLang="it-IT" sz="1800" i="1">
                <a:solidFill>
                  <a:srgbClr val="FF0000"/>
                </a:solidFill>
                <a:latin typeface="Comic Sans MS" panose="030F0702030302020204" pitchFamily="66" charset="0"/>
                <a:cs typeface="Times New Roman" panose="02020603050405020304" pitchFamily="18" charset="0"/>
              </a:rPr>
              <a:t>Q</a:t>
            </a:r>
            <a:r>
              <a:rPr lang="en-US" altLang="it-IT" sz="1800">
                <a:solidFill>
                  <a:srgbClr val="FF0000"/>
                </a:solidFill>
                <a:latin typeface="Comic Sans MS" panose="030F0702030302020204" pitchFamily="66" charset="0"/>
                <a:cs typeface="Times New Roman" panose="02020603050405020304" pitchFamily="18" charset="0"/>
              </a:rPr>
              <a:t>) </a:t>
            </a:r>
            <a:r>
              <a:rPr lang="en-US" altLang="it-IT" sz="1800">
                <a:solidFill>
                  <a:srgbClr val="000000"/>
                </a:solidFill>
                <a:latin typeface="Comic Sans MS" panose="030F0702030302020204" pitchFamily="66" charset="0"/>
                <a:cs typeface="Times New Roman" panose="02020603050405020304" pitchFamily="18" charset="0"/>
              </a:rPr>
              <a:t>are similar.</a:t>
            </a:r>
          </a:p>
          <a:p>
            <a:endParaRPr lang="en-US" altLang="it-IT" sz="1800">
              <a:solidFill>
                <a:srgbClr val="000000"/>
              </a:solidFill>
              <a:latin typeface="Comic Sans MS" panose="030F0702030302020204" pitchFamily="66" charset="0"/>
              <a:cs typeface="Times New Roman" panose="02020603050405020304" pitchFamily="18" charset="0"/>
            </a:endParaRPr>
          </a:p>
          <a:p>
            <a:r>
              <a:rPr lang="en-US" altLang="it-IT" sz="1800">
                <a:solidFill>
                  <a:srgbClr val="000000"/>
                </a:solidFill>
                <a:latin typeface="Comic Sans MS" panose="030F0702030302020204" pitchFamily="66" charset="0"/>
                <a:cs typeface="Times New Roman" panose="02020603050405020304" pitchFamily="18" charset="0"/>
              </a:rPr>
              <a:t>Therefore there are essentially two problems in structure alignment: </a:t>
            </a:r>
          </a:p>
          <a:p>
            <a:r>
              <a:rPr lang="en-US" altLang="it-IT" sz="1800">
                <a:solidFill>
                  <a:srgbClr val="000000"/>
                </a:solidFill>
                <a:latin typeface="Comic Sans MS" panose="030F0702030302020204" pitchFamily="66" charset="0"/>
                <a:cs typeface="Times New Roman" panose="02020603050405020304" pitchFamily="18" charset="0"/>
              </a:rPr>
              <a:t>(</a:t>
            </a:r>
            <a:r>
              <a:rPr lang="en-US" altLang="it-IT" sz="1800" i="1">
                <a:solidFill>
                  <a:srgbClr val="000000"/>
                </a:solidFill>
                <a:latin typeface="Comic Sans MS" panose="030F0702030302020204" pitchFamily="66" charset="0"/>
                <a:cs typeface="Times New Roman" panose="02020603050405020304" pitchFamily="18" charset="0"/>
              </a:rPr>
              <a:t>i.)</a:t>
            </a:r>
            <a:r>
              <a:rPr lang="en-US" altLang="it-IT" sz="1800">
                <a:solidFill>
                  <a:srgbClr val="000000"/>
                </a:solidFill>
                <a:latin typeface="Comic Sans MS" panose="030F0702030302020204" pitchFamily="66" charset="0"/>
                <a:cs typeface="Times New Roman" panose="02020603050405020304" pitchFamily="18" charset="0"/>
              </a:rPr>
              <a:t> Find the correspondence set (which is </a:t>
            </a:r>
            <a:r>
              <a:rPr lang="en-US" altLang="it-IT" sz="1800" i="1">
                <a:solidFill>
                  <a:srgbClr val="000000"/>
                </a:solidFill>
                <a:latin typeface="Comic Sans MS" panose="030F0702030302020204" pitchFamily="66" charset="0"/>
                <a:cs typeface="Times New Roman" panose="02020603050405020304" pitchFamily="18" charset="0"/>
              </a:rPr>
              <a:t>NP-hard</a:t>
            </a:r>
            <a:r>
              <a:rPr lang="en-US" altLang="it-IT" sz="1800">
                <a:solidFill>
                  <a:srgbClr val="000000"/>
                </a:solidFill>
                <a:latin typeface="Comic Sans MS" panose="030F0702030302020204" pitchFamily="66" charset="0"/>
                <a:cs typeface="Times New Roman" panose="02020603050405020304" pitchFamily="18" charset="0"/>
              </a:rPr>
              <a:t>), and </a:t>
            </a:r>
          </a:p>
          <a:p>
            <a:r>
              <a:rPr lang="en-US" altLang="it-IT" sz="1800">
                <a:solidFill>
                  <a:srgbClr val="000000"/>
                </a:solidFill>
                <a:latin typeface="Comic Sans MS" panose="030F0702030302020204" pitchFamily="66" charset="0"/>
                <a:cs typeface="Times New Roman" panose="02020603050405020304" pitchFamily="18" charset="0"/>
              </a:rPr>
              <a:t>(</a:t>
            </a:r>
            <a:r>
              <a:rPr lang="en-US" altLang="it-IT" sz="1800" i="1">
                <a:solidFill>
                  <a:srgbClr val="000000"/>
                </a:solidFill>
                <a:latin typeface="Comic Sans MS" panose="030F0702030302020204" pitchFamily="66" charset="0"/>
                <a:cs typeface="Times New Roman" panose="02020603050405020304" pitchFamily="18" charset="0"/>
              </a:rPr>
              <a:t>ii.</a:t>
            </a:r>
            <a:r>
              <a:rPr lang="en-US" altLang="it-IT" sz="1800">
                <a:solidFill>
                  <a:srgbClr val="000000"/>
                </a:solidFill>
                <a:latin typeface="Comic Sans MS" panose="030F0702030302020204" pitchFamily="66" charset="0"/>
                <a:cs typeface="Times New Roman" panose="02020603050405020304" pitchFamily="18" charset="0"/>
              </a:rPr>
              <a:t>) Find the alignment transform (which is </a:t>
            </a:r>
            <a:r>
              <a:rPr lang="en-US" altLang="it-IT" sz="1800" i="1">
                <a:solidFill>
                  <a:srgbClr val="000000"/>
                </a:solidFill>
                <a:latin typeface="Comic Sans MS" panose="030F0702030302020204" pitchFamily="66" charset="0"/>
                <a:cs typeface="Times New Roman" panose="02020603050405020304" pitchFamily="18" charset="0"/>
              </a:rPr>
              <a:t>O(n</a:t>
            </a:r>
            <a:r>
              <a:rPr lang="en-US" altLang="it-IT" sz="1800">
                <a:solidFill>
                  <a:srgbClr val="000000"/>
                </a:solidFill>
                <a:latin typeface="Comic Sans MS" panose="030F0702030302020204" pitchFamily="66" charset="0"/>
                <a:cs typeface="Times New Roman" panose="02020603050405020304" pitchFamily="18" charset="0"/>
              </a:rPr>
              <a:t>)).</a:t>
            </a:r>
          </a:p>
        </p:txBody>
      </p:sp>
      <p:sp>
        <p:nvSpPr>
          <p:cNvPr id="7171" name="Rectangle 2"/>
          <p:cNvSpPr>
            <a:spLocks noChangeArrowheads="1"/>
          </p:cNvSpPr>
          <p:nvPr/>
        </p:nvSpPr>
        <p:spPr bwMode="auto">
          <a:xfrm>
            <a:off x="1136650" y="2997200"/>
            <a:ext cx="153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it-IT" sz="1800">
              <a:solidFill>
                <a:srgbClr val="000000"/>
              </a:solidFill>
              <a:latin typeface="Comic Sans MS" panose="030F0702030302020204" pitchFamily="66" charset="0"/>
            </a:endParaRPr>
          </a:p>
        </p:txBody>
      </p:sp>
      <p:sp>
        <p:nvSpPr>
          <p:cNvPr id="7172" name="Rectangle 3"/>
          <p:cNvSpPr>
            <a:spLocks noChangeArrowheads="1"/>
          </p:cNvSpPr>
          <p:nvPr/>
        </p:nvSpPr>
        <p:spPr bwMode="auto">
          <a:xfrm>
            <a:off x="1136650" y="2887663"/>
            <a:ext cx="153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it-IT" sz="1800">
              <a:solidFill>
                <a:srgbClr val="000000"/>
              </a:solidFill>
              <a:latin typeface="Comic Sans MS" panose="030F0702030302020204" pitchFamily="66" charset="0"/>
            </a:endParaRPr>
          </a:p>
        </p:txBody>
      </p:sp>
      <p:sp>
        <p:nvSpPr>
          <p:cNvPr id="7173" name="Rectangle 4"/>
          <p:cNvSpPr>
            <a:spLocks noChangeArrowheads="1"/>
          </p:cNvSpPr>
          <p:nvPr/>
        </p:nvSpPr>
        <p:spPr bwMode="auto">
          <a:xfrm>
            <a:off x="1136650" y="2887663"/>
            <a:ext cx="1539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it-IT" sz="1800">
              <a:solidFill>
                <a:srgbClr val="000000"/>
              </a:solidFill>
              <a:latin typeface="Comic Sans MS" panose="030F0702030302020204" pitchFamily="66" charset="0"/>
            </a:endParaRPr>
          </a:p>
        </p:txBody>
      </p:sp>
      <p:sp>
        <p:nvSpPr>
          <p:cNvPr id="7174" name="AutoShape 15"/>
          <p:cNvSpPr>
            <a:spLocks noChangeArrowheads="1"/>
          </p:cNvSpPr>
          <p:nvPr/>
        </p:nvSpPr>
        <p:spPr bwMode="auto">
          <a:xfrm>
            <a:off x="230188" y="2997200"/>
            <a:ext cx="3767137" cy="857250"/>
          </a:xfrm>
          <a:prstGeom prst="roundRect">
            <a:avLst>
              <a:gd name="adj" fmla="val 16667"/>
            </a:avLst>
          </a:prstGeom>
          <a:solidFill>
            <a:srgbClr val="FFCC00"/>
          </a:solidFill>
          <a:ln w="25400">
            <a:solidFill>
              <a:schemeClr val="tx1"/>
            </a:solidFill>
            <a:round/>
            <a:headEnd/>
            <a:tailEnd/>
          </a:ln>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it-IT" sz="1800">
              <a:solidFill>
                <a:srgbClr val="000000"/>
              </a:solidFill>
              <a:latin typeface="Comic Sans MS" panose="030F0702030302020204" pitchFamily="66" charset="0"/>
            </a:endParaRPr>
          </a:p>
        </p:txBody>
      </p:sp>
      <p:graphicFrame>
        <p:nvGraphicFramePr>
          <p:cNvPr id="7175" name="Object 16"/>
          <p:cNvGraphicFramePr>
            <a:graphicFrameLocks noChangeAspect="1"/>
          </p:cNvGraphicFramePr>
          <p:nvPr/>
        </p:nvGraphicFramePr>
        <p:xfrm>
          <a:off x="523875" y="3270250"/>
          <a:ext cx="3179763" cy="514350"/>
        </p:xfrm>
        <a:graphic>
          <a:graphicData uri="http://schemas.openxmlformats.org/presentationml/2006/ole">
            <mc:AlternateContent xmlns:mc="http://schemas.openxmlformats.org/markup-compatibility/2006">
              <mc:Choice xmlns:v="urn:schemas-microsoft-com:vml" Requires="v">
                <p:oleObj spid="_x0000_s7219" name="Equazione" r:id="rId4" imgW="1562040" imgH="279360" progId="Equation.3">
                  <p:embed/>
                </p:oleObj>
              </mc:Choice>
              <mc:Fallback>
                <p:oleObj name="Equazione" r:id="rId4" imgW="1562040" imgH="279360" progId="Equation.3">
                  <p:embed/>
                  <p:pic>
                    <p:nvPicPr>
                      <p:cNvPr id="0"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 y="3270250"/>
                        <a:ext cx="317976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176" name="TextBox 7"/>
          <p:cNvSpPr txBox="1">
            <a:spLocks noChangeArrowheads="1"/>
          </p:cNvSpPr>
          <p:nvPr/>
        </p:nvSpPr>
        <p:spPr bwMode="auto">
          <a:xfrm>
            <a:off x="157162" y="287338"/>
            <a:ext cx="90953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it-IT" sz="2800" b="1" dirty="0">
                <a:solidFill>
                  <a:srgbClr val="FF0000"/>
                </a:solidFill>
                <a:latin typeface="Comic Sans MS" panose="030F0702030302020204" pitchFamily="66" charset="0"/>
                <a:ea typeface="ＭＳ Ｐゴシック" panose="020B0600070205080204" pitchFamily="34" charset="-128"/>
                <a:cs typeface="Times New Roman" panose="02020603050405020304" pitchFamily="18" charset="0"/>
              </a:rPr>
              <a:t>Formalizing the structure superimposition problem</a:t>
            </a:r>
          </a:p>
        </p:txBody>
      </p:sp>
      <p:sp>
        <p:nvSpPr>
          <p:cNvPr id="7177" name="CasellaDiTesto 1"/>
          <p:cNvSpPr txBox="1">
            <a:spLocks noChangeArrowheads="1"/>
          </p:cNvSpPr>
          <p:nvPr/>
        </p:nvSpPr>
        <p:spPr bwMode="auto">
          <a:xfrm>
            <a:off x="6780213" y="6162675"/>
            <a:ext cx="1974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a:solidFill>
                  <a:srgbClr val="FF0000"/>
                </a:solidFill>
                <a:latin typeface="Comic Sans MS" panose="030F0702030302020204" pitchFamily="66" charset="0"/>
              </a:rPr>
              <a:t>Phil Bourne 2012</a:t>
            </a:r>
          </a:p>
        </p:txBody>
      </p:sp>
      <p:graphicFrame>
        <p:nvGraphicFramePr>
          <p:cNvPr id="7178" name="Object 9"/>
          <p:cNvGraphicFramePr>
            <a:graphicFrameLocks noChangeAspect="1"/>
          </p:cNvGraphicFramePr>
          <p:nvPr/>
        </p:nvGraphicFramePr>
        <p:xfrm>
          <a:off x="6808788" y="2887663"/>
          <a:ext cx="2152650" cy="949325"/>
        </p:xfrm>
        <a:graphic>
          <a:graphicData uri="http://schemas.openxmlformats.org/presentationml/2006/ole">
            <mc:AlternateContent xmlns:mc="http://schemas.openxmlformats.org/markup-compatibility/2006">
              <mc:Choice xmlns:v="urn:schemas-microsoft-com:vml" Requires="v">
                <p:oleObj spid="_x0000_s7220" name="Equazione" r:id="rId6" imgW="1471680" imgH="649080" progId="Equation.3">
                  <p:embed/>
                </p:oleObj>
              </mc:Choice>
              <mc:Fallback>
                <p:oleObj name="Equazione" r:id="rId6" imgW="1471680" imgH="649080" progId="Equation.3">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8788" y="2887663"/>
                        <a:ext cx="215265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2"/>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US" b="1" dirty="0">
                <a:solidFill>
                  <a:srgbClr val="CC0000"/>
                </a:solidFill>
                <a:effectLst>
                  <a:outerShdw blurRad="38100" dist="38100" dir="2700000" algn="tl">
                    <a:srgbClr val="C0C0C0"/>
                  </a:outerShdw>
                </a:effectLst>
                <a:latin typeface="Comic Sans MS" pitchFamily="66" charset="0"/>
              </a:rPr>
              <a:t>Distance between aligned sequences</a:t>
            </a:r>
          </a:p>
        </p:txBody>
      </p:sp>
      <p:graphicFrame>
        <p:nvGraphicFramePr>
          <p:cNvPr id="64516" name="Object 4"/>
          <p:cNvGraphicFramePr>
            <a:graphicFrameLocks noChangeAspect="1"/>
          </p:cNvGraphicFramePr>
          <p:nvPr>
            <p:extLst>
              <p:ext uri="{D42A27DB-BD31-4B8C-83A1-F6EECF244321}">
                <p14:modId xmlns:p14="http://schemas.microsoft.com/office/powerpoint/2010/main" val="3297141562"/>
              </p:ext>
            </p:extLst>
          </p:nvPr>
        </p:nvGraphicFramePr>
        <p:xfrm>
          <a:off x="323528" y="1134458"/>
          <a:ext cx="7935913" cy="817562"/>
        </p:xfrm>
        <a:graphic>
          <a:graphicData uri="http://schemas.openxmlformats.org/presentationml/2006/ole">
            <mc:AlternateContent xmlns:mc="http://schemas.openxmlformats.org/markup-compatibility/2006">
              <mc:Choice xmlns:v="urn:schemas-microsoft-com:vml" Requires="v">
                <p:oleObj spid="_x0000_s147473" name="Equazione" r:id="rId3" imgW="3454200" imgH="355320" progId="Equation.3">
                  <p:embed/>
                </p:oleObj>
              </mc:Choice>
              <mc:Fallback>
                <p:oleObj name="Equazione" r:id="rId3" imgW="3454200" imgH="355320" progId="Equation.3">
                  <p:embed/>
                  <p:pic>
                    <p:nvPicPr>
                      <p:cNvPr id="0" name=""/>
                      <p:cNvPicPr>
                        <a:picLocks noChangeAspect="1" noChangeArrowheads="1"/>
                      </p:cNvPicPr>
                      <p:nvPr/>
                    </p:nvPicPr>
                    <p:blipFill>
                      <a:blip r:embed="rId4"/>
                      <a:srcRect/>
                      <a:stretch>
                        <a:fillRect/>
                      </a:stretch>
                    </p:blipFill>
                    <p:spPr bwMode="auto">
                      <a:xfrm>
                        <a:off x="323528" y="1134458"/>
                        <a:ext cx="7935913" cy="81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17" name="Rectangle 5"/>
          <p:cNvSpPr>
            <a:spLocks noChangeArrowheads="1"/>
          </p:cNvSpPr>
          <p:nvPr/>
        </p:nvSpPr>
        <p:spPr bwMode="auto">
          <a:xfrm>
            <a:off x="0" y="2369637"/>
            <a:ext cx="876300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n-US" altLang="it-IT" sz="2400" dirty="0">
                <a:latin typeface="Comic Sans MS" panose="030F0702030302020204" pitchFamily="66" charset="0"/>
              </a:rPr>
              <a:t>The gap score is always negative and depends only on its length</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Two main possibilities: </a:t>
            </a:r>
          </a:p>
          <a:p>
            <a:pPr algn="just">
              <a:spcBef>
                <a:spcPct val="0"/>
              </a:spcBef>
              <a:buFontTx/>
              <a:buNone/>
            </a:pPr>
            <a:r>
              <a:rPr lang="en-US" altLang="it-IT" sz="2400" dirty="0">
                <a:latin typeface="Comic Sans MS" panose="030F0702030302020204" pitchFamily="66" charset="0"/>
              </a:rPr>
              <a:t>LINEAR</a:t>
            </a:r>
            <a:endParaRPr lang="en-US" altLang="it-IT" sz="2400" i="1" dirty="0">
              <a:latin typeface="Symbol" panose="05050102010706020507" pitchFamily="18" charset="2"/>
            </a:endParaRPr>
          </a:p>
          <a:p>
            <a:pPr algn="just">
              <a:spcBef>
                <a:spcPct val="0"/>
              </a:spcBef>
              <a:buFontTx/>
              <a:buNone/>
            </a:pPr>
            <a:r>
              <a:rPr lang="en-US" altLang="it-IT" sz="2400" i="1" dirty="0">
                <a:latin typeface="Symbol" panose="05050102010706020507" pitchFamily="18" charset="2"/>
              </a:rPr>
              <a:t>s</a:t>
            </a:r>
            <a:r>
              <a:rPr lang="en-US" altLang="it-IT" sz="2400" dirty="0">
                <a:latin typeface="Comic Sans MS" panose="030F0702030302020204" pitchFamily="66" charset="0"/>
              </a:rPr>
              <a:t>(</a:t>
            </a:r>
            <a:r>
              <a:rPr lang="en-US" altLang="it-IT" sz="2400" i="1" dirty="0">
                <a:latin typeface="Comic Sans MS" panose="030F0702030302020204" pitchFamily="66" charset="0"/>
              </a:rPr>
              <a:t>n</a:t>
            </a:r>
            <a:r>
              <a:rPr lang="en-US" altLang="it-IT" sz="2400" dirty="0">
                <a:latin typeface="Comic Sans MS" panose="030F0702030302020204" pitchFamily="66" charset="0"/>
              </a:rPr>
              <a:t>) = -</a:t>
            </a:r>
            <a:r>
              <a:rPr lang="en-US" altLang="it-IT" sz="2400" i="1" dirty="0" err="1">
                <a:latin typeface="Comic Sans MS" panose="030F0702030302020204" pitchFamily="66" charset="0"/>
              </a:rPr>
              <a:t>nd</a:t>
            </a:r>
            <a:r>
              <a:rPr lang="en-US" altLang="it-IT" sz="2400" i="1" dirty="0">
                <a:latin typeface="Comic Sans MS" panose="030F0702030302020204" pitchFamily="66" charset="0"/>
              </a:rPr>
              <a:t> 	</a:t>
            </a:r>
            <a:r>
              <a:rPr lang="en-US" altLang="it-IT" sz="2400" dirty="0">
                <a:latin typeface="Comic Sans MS" panose="030F0702030302020204" pitchFamily="66" charset="0"/>
              </a:rPr>
              <a:t>(each gapped position is equivalent)</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dirty="0">
                <a:latin typeface="Comic Sans MS" panose="030F0702030302020204" pitchFamily="66" charset="0"/>
              </a:rPr>
              <a:t>AFFINE</a:t>
            </a:r>
          </a:p>
          <a:p>
            <a:pPr algn="just">
              <a:spcBef>
                <a:spcPct val="0"/>
              </a:spcBef>
              <a:buFontTx/>
              <a:buNone/>
            </a:pPr>
            <a:r>
              <a:rPr lang="en-US" altLang="it-IT" sz="2400" i="1" dirty="0">
                <a:latin typeface="Symbol" panose="05050102010706020507" pitchFamily="18" charset="2"/>
              </a:rPr>
              <a:t>s</a:t>
            </a:r>
            <a:r>
              <a:rPr lang="en-US" altLang="it-IT" sz="2400" dirty="0">
                <a:latin typeface="Comic Sans MS" panose="030F0702030302020204" pitchFamily="66" charset="0"/>
              </a:rPr>
              <a:t>(</a:t>
            </a:r>
            <a:r>
              <a:rPr lang="en-US" altLang="it-IT" sz="2400" i="1" dirty="0">
                <a:latin typeface="Comic Sans MS" panose="030F0702030302020204" pitchFamily="66" charset="0"/>
              </a:rPr>
              <a:t>n</a:t>
            </a:r>
            <a:r>
              <a:rPr lang="en-US" altLang="it-IT" sz="2400" dirty="0">
                <a:latin typeface="Comic Sans MS" panose="030F0702030302020204" pitchFamily="66" charset="0"/>
              </a:rPr>
              <a:t>) = -</a:t>
            </a:r>
            <a:r>
              <a:rPr lang="en-US" altLang="it-IT" sz="2400" i="1" dirty="0">
                <a:latin typeface="Comic Sans MS" panose="030F0702030302020204" pitchFamily="66" charset="0"/>
              </a:rPr>
              <a:t>d - </a:t>
            </a:r>
            <a:r>
              <a:rPr lang="en-US" altLang="it-IT" sz="2400" dirty="0">
                <a:latin typeface="Comic Sans MS" panose="030F0702030302020204" pitchFamily="66" charset="0"/>
              </a:rPr>
              <a:t>(</a:t>
            </a:r>
            <a:r>
              <a:rPr lang="en-US" altLang="it-IT" sz="2400" i="1" dirty="0">
                <a:latin typeface="Comic Sans MS" panose="030F0702030302020204" pitchFamily="66" charset="0"/>
              </a:rPr>
              <a:t>n-1</a:t>
            </a:r>
            <a:r>
              <a:rPr lang="en-US" altLang="it-IT" sz="2400" dirty="0">
                <a:latin typeface="Comic Sans MS" panose="030F0702030302020204" pitchFamily="66" charset="0"/>
              </a:rPr>
              <a:t>)</a:t>
            </a:r>
            <a:r>
              <a:rPr lang="en-US" altLang="it-IT" sz="2400" i="1" dirty="0">
                <a:latin typeface="Comic Sans MS" panose="030F0702030302020204" pitchFamily="66" charset="0"/>
              </a:rPr>
              <a:t>e	</a:t>
            </a:r>
            <a:r>
              <a:rPr lang="en-US" altLang="it-IT" sz="2400" dirty="0">
                <a:latin typeface="Comic Sans MS" panose="030F0702030302020204" pitchFamily="66" charset="0"/>
              </a:rPr>
              <a:t>(</a:t>
            </a:r>
            <a:r>
              <a:rPr lang="en-US" altLang="it-IT" sz="2400" i="1" dirty="0">
                <a:latin typeface="Comic Sans MS" panose="030F0702030302020204" pitchFamily="66" charset="0"/>
              </a:rPr>
              <a:t>d</a:t>
            </a:r>
            <a:r>
              <a:rPr lang="en-US" altLang="it-IT" sz="2400" dirty="0">
                <a:latin typeface="Comic Sans MS" panose="030F0702030302020204" pitchFamily="66" charset="0"/>
              </a:rPr>
              <a:t>: opening, </a:t>
            </a:r>
            <a:r>
              <a:rPr lang="en-US" altLang="it-IT" sz="2400" i="1" dirty="0">
                <a:latin typeface="Comic Sans MS" panose="030F0702030302020204" pitchFamily="66" charset="0"/>
              </a:rPr>
              <a:t>e</a:t>
            </a:r>
            <a:r>
              <a:rPr lang="en-US" altLang="it-IT" sz="2400" dirty="0">
                <a:latin typeface="Comic Sans MS" panose="030F0702030302020204" pitchFamily="66" charset="0"/>
              </a:rPr>
              <a:t>: extension with </a:t>
            </a:r>
            <a:r>
              <a:rPr lang="en-US" altLang="it-IT" sz="2400" i="1" dirty="0">
                <a:latin typeface="Comic Sans MS" panose="030F0702030302020204" pitchFamily="66" charset="0"/>
              </a:rPr>
              <a:t>d</a:t>
            </a:r>
            <a:r>
              <a:rPr lang="en-US" altLang="it-IT" sz="2400" dirty="0">
                <a:latin typeface="Comic Sans MS" panose="030F0702030302020204" pitchFamily="66" charset="0"/>
              </a:rPr>
              <a:t>&gt;</a:t>
            </a:r>
            <a:r>
              <a:rPr lang="en-US" altLang="it-IT" sz="2400" i="1" dirty="0">
                <a:latin typeface="Comic Sans MS" panose="030F0702030302020204" pitchFamily="66" charset="0"/>
              </a:rPr>
              <a:t>e</a:t>
            </a:r>
            <a:r>
              <a:rPr lang="en-US" altLang="it-IT" sz="2400" dirty="0">
                <a:latin typeface="Comic Sans MS" panose="030F0702030302020204" pitchFamily="66" charset="0"/>
              </a:rPr>
              <a:t>)</a:t>
            </a:r>
          </a:p>
          <a:p>
            <a:pPr algn="just">
              <a:spcBef>
                <a:spcPct val="0"/>
              </a:spcBef>
              <a:buFontTx/>
              <a:buNone/>
            </a:pPr>
            <a:endParaRPr lang="en-US" altLang="it-IT" sz="2400" dirty="0">
              <a:latin typeface="Comic Sans MS" panose="030F0702030302020204" pitchFamily="66" charset="0"/>
            </a:endParaRPr>
          </a:p>
          <a:p>
            <a:pPr algn="just">
              <a:spcBef>
                <a:spcPct val="0"/>
              </a:spcBef>
              <a:buFontTx/>
              <a:buNone/>
            </a:pPr>
            <a:r>
              <a:rPr lang="en-US" altLang="it-IT" sz="2400" b="1" i="1" dirty="0">
                <a:solidFill>
                  <a:schemeClr val="accent2"/>
                </a:solidFill>
                <a:latin typeface="Comic Sans MS" panose="030F0702030302020204" pitchFamily="66" charset="0"/>
              </a:rPr>
              <a:t>N.B. All the scores are independent of the position along the sequence</a:t>
            </a:r>
            <a:endParaRPr lang="en-US" altLang="it-IT" sz="2400" i="1" dirty="0">
              <a:latin typeface="Comic Sans MS" panose="030F0702030302020204" pitchFamily="66" charset="0"/>
            </a:endParaRPr>
          </a:p>
        </p:txBody>
      </p:sp>
    </p:spTree>
    <p:extLst>
      <p:ext uri="{BB962C8B-B14F-4D97-AF65-F5344CB8AC3E}">
        <p14:creationId xmlns:p14="http://schemas.microsoft.com/office/powerpoint/2010/main" val="1182144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1026"/>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US" b="1">
                <a:solidFill>
                  <a:srgbClr val="CC0000"/>
                </a:solidFill>
                <a:effectLst>
                  <a:outerShdw blurRad="38100" dist="38100" dir="2700000" algn="tl">
                    <a:srgbClr val="C0C0C0"/>
                  </a:outerShdw>
                </a:effectLst>
                <a:latin typeface="Comic Sans MS" pitchFamily="66" charset="0"/>
              </a:rPr>
              <a:t>Sequence alignment</a:t>
            </a:r>
          </a:p>
        </p:txBody>
      </p:sp>
      <p:sp>
        <p:nvSpPr>
          <p:cNvPr id="65539" name="Rectangle 1027"/>
          <p:cNvSpPr>
            <a:spLocks noChangeArrowheads="1"/>
          </p:cNvSpPr>
          <p:nvPr/>
        </p:nvSpPr>
        <p:spPr bwMode="auto">
          <a:xfrm>
            <a:off x="0" y="685800"/>
            <a:ext cx="89154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n-US" altLang="it-IT" sz="2400" b="1" i="1">
                <a:solidFill>
                  <a:schemeClr val="accent2"/>
                </a:solidFill>
                <a:latin typeface="Comic Sans MS" panose="030F0702030302020204" pitchFamily="66" charset="0"/>
              </a:rPr>
              <a:t>Given two sequences, what is the maximal scoring alignment ?</a:t>
            </a:r>
          </a:p>
          <a:p>
            <a:pPr algn="just">
              <a:spcBef>
                <a:spcPct val="0"/>
              </a:spcBef>
              <a:buFontTx/>
              <a:buNone/>
            </a:pPr>
            <a:endParaRPr lang="en-US" altLang="it-IT" sz="2400" b="1" i="1">
              <a:solidFill>
                <a:schemeClr val="accent2"/>
              </a:solidFill>
              <a:latin typeface="Comic Sans MS" panose="030F0702030302020204" pitchFamily="66" charset="0"/>
            </a:endParaRPr>
          </a:p>
          <a:p>
            <a:pPr algn="just">
              <a:spcBef>
                <a:spcPct val="0"/>
              </a:spcBef>
              <a:buFontTx/>
              <a:buNone/>
            </a:pPr>
            <a:r>
              <a:rPr lang="en-US" altLang="it-IT" sz="2400" b="1" i="1">
                <a:solidFill>
                  <a:schemeClr val="accent2"/>
                </a:solidFill>
                <a:latin typeface="Comic Sans MS" panose="030F0702030302020204" pitchFamily="66" charset="0"/>
              </a:rPr>
              <a:t>Naïf solution: try all the possible alignments and chose the best scoring</a:t>
            </a:r>
          </a:p>
          <a:p>
            <a:pPr algn="just">
              <a:spcBef>
                <a:spcPct val="0"/>
              </a:spcBef>
              <a:buFontTx/>
              <a:buNone/>
            </a:pPr>
            <a:endParaRPr lang="en-US" altLang="it-IT" sz="2400" b="1" i="1">
              <a:solidFill>
                <a:schemeClr val="accent2"/>
              </a:solidFill>
              <a:latin typeface="Comic Sans MS" panose="030F0702030302020204" pitchFamily="66" charset="0"/>
            </a:endParaRPr>
          </a:p>
          <a:p>
            <a:pPr algn="just">
              <a:spcBef>
                <a:spcPct val="0"/>
              </a:spcBef>
              <a:buFontTx/>
              <a:buNone/>
            </a:pPr>
            <a:r>
              <a:rPr lang="en-US" altLang="it-IT" sz="2400">
                <a:latin typeface="Comic Sans MS" panose="030F0702030302020204" pitchFamily="66" charset="0"/>
              </a:rPr>
              <a:t>The score of any alignment can be computed with as</a:t>
            </a:r>
          </a:p>
          <a:p>
            <a:pPr algn="just">
              <a:spcBef>
                <a:spcPct val="0"/>
              </a:spcBef>
              <a:buFontTx/>
              <a:buNone/>
            </a:pPr>
            <a:endParaRPr lang="en-US" altLang="it-IT" sz="2400" b="1" i="1">
              <a:solidFill>
                <a:schemeClr val="accent2"/>
              </a:solidFill>
              <a:latin typeface="Comic Sans MS" panose="030F0702030302020204" pitchFamily="66" charset="0"/>
            </a:endParaRPr>
          </a:p>
          <a:p>
            <a:pPr>
              <a:spcBef>
                <a:spcPct val="0"/>
              </a:spcBef>
              <a:buFontTx/>
              <a:buNone/>
            </a:pPr>
            <a:endParaRPr lang="en-US" altLang="it-IT" sz="2400">
              <a:latin typeface="Courier New" panose="02070309020205020404" pitchFamily="49" charset="0"/>
            </a:endParaRPr>
          </a:p>
          <a:p>
            <a:pPr algn="just">
              <a:spcBef>
                <a:spcPct val="0"/>
              </a:spcBef>
              <a:buFontTx/>
              <a:buNone/>
            </a:pPr>
            <a:endParaRPr lang="en-US" altLang="it-IT" sz="2400" b="1" i="1">
              <a:solidFill>
                <a:schemeClr val="accent2"/>
              </a:solidFill>
              <a:latin typeface="Comic Sans MS" panose="030F0702030302020204" pitchFamily="66" charset="0"/>
            </a:endParaRPr>
          </a:p>
        </p:txBody>
      </p:sp>
      <p:graphicFrame>
        <p:nvGraphicFramePr>
          <p:cNvPr id="65540" name="Object 1030"/>
          <p:cNvGraphicFramePr>
            <a:graphicFrameLocks noChangeAspect="1"/>
          </p:cNvGraphicFramePr>
          <p:nvPr/>
        </p:nvGraphicFramePr>
        <p:xfrm>
          <a:off x="990600" y="4038600"/>
          <a:ext cx="5630863" cy="812800"/>
        </p:xfrm>
        <a:graphic>
          <a:graphicData uri="http://schemas.openxmlformats.org/presentationml/2006/ole">
            <mc:AlternateContent xmlns:mc="http://schemas.openxmlformats.org/markup-compatibility/2006">
              <mc:Choice xmlns:v="urn:schemas-microsoft-com:vml" Requires="v">
                <p:oleObj spid="_x0000_s65561" name="Equazione" r:id="rId3" imgW="2451100" imgH="355600" progId="Equation.3">
                  <p:embed/>
                </p:oleObj>
              </mc:Choice>
              <mc:Fallback>
                <p:oleObj name="Equazione" r:id="rId3" imgW="2451100" imgH="355600" progId="Equation.3">
                  <p:embed/>
                  <p:pic>
                    <p:nvPicPr>
                      <p:cNvPr id="0" name="Object 10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4038600"/>
                        <a:ext cx="5630863"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US" b="1">
                <a:solidFill>
                  <a:srgbClr val="CC0000"/>
                </a:solidFill>
                <a:effectLst>
                  <a:outerShdw blurRad="38100" dist="38100" dir="2700000" algn="tl">
                    <a:srgbClr val="C0C0C0"/>
                  </a:outerShdw>
                </a:effectLst>
                <a:latin typeface="Comic Sans MS" pitchFamily="66" charset="0"/>
              </a:rPr>
              <a:t>How many possible alignments between to sequences?</a:t>
            </a:r>
          </a:p>
        </p:txBody>
      </p:sp>
      <p:sp>
        <p:nvSpPr>
          <p:cNvPr id="66563" name="Rectangle 3"/>
          <p:cNvSpPr>
            <a:spLocks noChangeArrowheads="1"/>
          </p:cNvSpPr>
          <p:nvPr/>
        </p:nvSpPr>
        <p:spPr bwMode="auto">
          <a:xfrm>
            <a:off x="74613" y="1052513"/>
            <a:ext cx="874553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dirty="0">
                <a:latin typeface="Comic Sans MS" panose="030F0702030302020204" pitchFamily="66" charset="0"/>
              </a:rPr>
              <a:t>Write ALL the possible </a:t>
            </a:r>
            <a:r>
              <a:rPr lang="en-US" altLang="it-IT" sz="2400" u="sng" dirty="0" err="1">
                <a:latin typeface="Comic Sans MS" panose="030F0702030302020204" pitchFamily="66" charset="0"/>
              </a:rPr>
              <a:t>ungapped</a:t>
            </a:r>
            <a:r>
              <a:rPr lang="en-US" altLang="it-IT" sz="2400" dirty="0">
                <a:latin typeface="Comic Sans MS" panose="030F0702030302020204" pitchFamily="66" charset="0"/>
              </a:rPr>
              <a:t> alignments between the two sequences</a:t>
            </a:r>
          </a:p>
        </p:txBody>
      </p:sp>
      <p:sp>
        <p:nvSpPr>
          <p:cNvPr id="66564" name="Text Box 4"/>
          <p:cNvSpPr txBox="1">
            <a:spLocks noChangeArrowheads="1"/>
          </p:cNvSpPr>
          <p:nvPr/>
        </p:nvSpPr>
        <p:spPr bwMode="auto">
          <a:xfrm>
            <a:off x="1203325" y="2105025"/>
            <a:ext cx="16605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a:latin typeface="Comic Sans MS" panose="030F0702030302020204" pitchFamily="66" charset="0"/>
              </a:rPr>
              <a:t>A:</a:t>
            </a:r>
            <a:r>
              <a:rPr lang="en-US" altLang="it-IT" sz="2400">
                <a:latin typeface="Courier New" panose="02070309020205020404" pitchFamily="49" charset="0"/>
              </a:rPr>
              <a:t>	tca</a:t>
            </a:r>
          </a:p>
          <a:p>
            <a:pPr>
              <a:spcBef>
                <a:spcPct val="0"/>
              </a:spcBef>
              <a:buFontTx/>
              <a:buNone/>
            </a:pPr>
            <a:r>
              <a:rPr lang="en-US" altLang="it-IT" sz="2400">
                <a:latin typeface="Comic Sans MS" panose="030F0702030302020204" pitchFamily="66" charset="0"/>
              </a:rPr>
              <a:t>B:</a:t>
            </a:r>
            <a:r>
              <a:rPr lang="en-US" altLang="it-IT" sz="2400">
                <a:latin typeface="Courier New" panose="02070309020205020404" pitchFamily="49" charset="0"/>
              </a:rPr>
              <a:t>	ga</a:t>
            </a:r>
          </a:p>
        </p:txBody>
      </p:sp>
      <p:sp>
        <p:nvSpPr>
          <p:cNvPr id="66566" name="Text Box 6"/>
          <p:cNvSpPr txBox="1">
            <a:spLocks noChangeArrowheads="1"/>
          </p:cNvSpPr>
          <p:nvPr/>
        </p:nvSpPr>
        <p:spPr bwMode="auto">
          <a:xfrm>
            <a:off x="193675" y="3501008"/>
            <a:ext cx="86264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dirty="0">
                <a:latin typeface="Comic Sans MS" panose="030F0702030302020204" pitchFamily="66" charset="0"/>
              </a:rPr>
              <a:t>Score the alignments using the following matrix and the linear gap penalty (d=2)</a:t>
            </a:r>
          </a:p>
        </p:txBody>
      </p:sp>
      <p:graphicFrame>
        <p:nvGraphicFramePr>
          <p:cNvPr id="66567" name="Object 7"/>
          <p:cNvGraphicFramePr>
            <a:graphicFrameLocks noChangeAspect="1"/>
          </p:cNvGraphicFramePr>
          <p:nvPr>
            <p:extLst>
              <p:ext uri="{D42A27DB-BD31-4B8C-83A1-F6EECF244321}">
                <p14:modId xmlns:p14="http://schemas.microsoft.com/office/powerpoint/2010/main" val="2821259110"/>
              </p:ext>
            </p:extLst>
          </p:nvPr>
        </p:nvGraphicFramePr>
        <p:xfrm>
          <a:off x="3275856" y="4631534"/>
          <a:ext cx="2321669" cy="1921666"/>
        </p:xfrm>
        <a:graphic>
          <a:graphicData uri="http://schemas.openxmlformats.org/presentationml/2006/ole">
            <mc:AlternateContent xmlns:mc="http://schemas.openxmlformats.org/markup-compatibility/2006">
              <mc:Choice xmlns:v="urn:schemas-microsoft-com:vml" Requires="v">
                <p:oleObj spid="_x0000_s66589" name="Document" r:id="rId3" imgW="1785620" imgH="1478280" progId="Word.Document.8">
                  <p:embed/>
                </p:oleObj>
              </mc:Choice>
              <mc:Fallback>
                <p:oleObj name="Document" r:id="rId3" imgW="1785620" imgH="1478280" progId="Word.Document.8">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856" y="4631534"/>
                        <a:ext cx="2321669" cy="1921666"/>
                      </a:xfrm>
                      <a:prstGeom prst="rect">
                        <a:avLst/>
                      </a:prstGeom>
                      <a:noFill/>
                      <a:ln>
                        <a:noFill/>
                      </a:ln>
                      <a:effectLst/>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ChangeArrowheads="1"/>
          </p:cNvSpPr>
          <p:nvPr/>
        </p:nvSpPr>
        <p:spPr bwMode="auto">
          <a:xfrm>
            <a:off x="0" y="838200"/>
            <a:ext cx="89154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n-US" altLang="it-IT" sz="2400" b="1" i="1" dirty="0" err="1">
                <a:solidFill>
                  <a:schemeClr val="accent2"/>
                </a:solidFill>
                <a:latin typeface="Comic Sans MS" panose="030F0702030302020204" pitchFamily="66" charset="0"/>
              </a:rPr>
              <a:t>Ungapped</a:t>
            </a:r>
            <a:endParaRPr lang="en-US" altLang="it-IT" sz="2400" b="1" i="1" dirty="0">
              <a:solidFill>
                <a:schemeClr val="accent2"/>
              </a:solidFill>
              <a:latin typeface="Comic Sans MS" panose="030F0702030302020204" pitchFamily="66" charset="0"/>
            </a:endParaRPr>
          </a:p>
          <a:p>
            <a:pPr algn="just">
              <a:spcBef>
                <a:spcPct val="0"/>
              </a:spcBef>
              <a:buFontTx/>
              <a:buNone/>
            </a:pPr>
            <a:endParaRPr lang="en-US" altLang="it-IT" sz="2400" dirty="0">
              <a:latin typeface="Courier New" panose="02070309020205020404" pitchFamily="49" charset="0"/>
            </a:endParaRPr>
          </a:p>
          <a:p>
            <a:pPr algn="just">
              <a:spcBef>
                <a:spcPct val="0"/>
              </a:spcBef>
              <a:buFontTx/>
              <a:buNone/>
            </a:pPr>
            <a:r>
              <a:rPr lang="en-US" altLang="it-IT" sz="2400" dirty="0">
                <a:latin typeface="Courier New" panose="02070309020205020404" pitchFamily="49" charset="0"/>
              </a:rPr>
              <a:t>--</a:t>
            </a:r>
            <a:r>
              <a:rPr lang="en-US" altLang="it-IT" sz="2400" dirty="0" err="1">
                <a:latin typeface="Courier New" panose="02070309020205020404" pitchFamily="49" charset="0"/>
              </a:rPr>
              <a:t>tca</a:t>
            </a:r>
            <a:r>
              <a:rPr lang="en-US" altLang="it-IT" sz="2400" dirty="0">
                <a:latin typeface="Courier New" panose="02070309020205020404" pitchFamily="49" charset="0"/>
              </a:rPr>
              <a:t>  -</a:t>
            </a:r>
            <a:r>
              <a:rPr lang="en-US" altLang="it-IT" sz="2400" dirty="0" err="1">
                <a:latin typeface="Courier New" panose="02070309020205020404" pitchFamily="49" charset="0"/>
              </a:rPr>
              <a:t>tca</a:t>
            </a:r>
            <a:r>
              <a:rPr lang="en-US" altLang="it-IT" sz="2400" dirty="0">
                <a:latin typeface="Courier New" panose="02070309020205020404" pitchFamily="49" charset="0"/>
              </a:rPr>
              <a:t>  </a:t>
            </a:r>
            <a:r>
              <a:rPr lang="en-US" altLang="it-IT" sz="2400" dirty="0" err="1">
                <a:latin typeface="Courier New" panose="02070309020205020404" pitchFamily="49" charset="0"/>
              </a:rPr>
              <a:t>tca</a:t>
            </a:r>
            <a:r>
              <a:rPr lang="en-US" altLang="it-IT" sz="2400" dirty="0">
                <a:latin typeface="Courier New" panose="02070309020205020404" pitchFamily="49" charset="0"/>
              </a:rPr>
              <a:t>  </a:t>
            </a:r>
            <a:r>
              <a:rPr lang="en-US" altLang="it-IT" sz="2400" dirty="0" err="1">
                <a:latin typeface="Courier New" panose="02070309020205020404" pitchFamily="49" charset="0"/>
              </a:rPr>
              <a:t>tca</a:t>
            </a:r>
            <a:r>
              <a:rPr lang="en-US" altLang="it-IT" sz="2400" dirty="0">
                <a:latin typeface="Courier New" panose="02070309020205020404" pitchFamily="49" charset="0"/>
              </a:rPr>
              <a:t>  </a:t>
            </a:r>
            <a:r>
              <a:rPr lang="en-US" altLang="it-IT" sz="2400" dirty="0" err="1">
                <a:latin typeface="Courier New" panose="02070309020205020404" pitchFamily="49" charset="0"/>
              </a:rPr>
              <a:t>tca</a:t>
            </a:r>
            <a:r>
              <a:rPr lang="en-US" altLang="it-IT" sz="2400" dirty="0">
                <a:latin typeface="Courier New" panose="02070309020205020404" pitchFamily="49" charset="0"/>
              </a:rPr>
              <a:t>-  </a:t>
            </a:r>
            <a:r>
              <a:rPr lang="en-US" altLang="it-IT" sz="2400" dirty="0" err="1">
                <a:latin typeface="Courier New" panose="02070309020205020404" pitchFamily="49" charset="0"/>
              </a:rPr>
              <a:t>tca</a:t>
            </a:r>
            <a:r>
              <a:rPr lang="en-US" altLang="it-IT" sz="2400" dirty="0">
                <a:latin typeface="Courier New" panose="02070309020205020404" pitchFamily="49" charset="0"/>
              </a:rPr>
              <a:t>--</a:t>
            </a:r>
          </a:p>
          <a:p>
            <a:pPr algn="just">
              <a:spcBef>
                <a:spcPct val="0"/>
              </a:spcBef>
              <a:buFontTx/>
              <a:buNone/>
            </a:pPr>
            <a:r>
              <a:rPr lang="en-US" altLang="it-IT" sz="2400" dirty="0" err="1">
                <a:latin typeface="Courier New" panose="02070309020205020404" pitchFamily="49" charset="0"/>
              </a:rPr>
              <a:t>ga</a:t>
            </a:r>
            <a:r>
              <a:rPr lang="en-US" altLang="it-IT" sz="2400" dirty="0">
                <a:latin typeface="Courier New" panose="02070309020205020404" pitchFamily="49" charset="0"/>
              </a:rPr>
              <a:t>---  </a:t>
            </a:r>
            <a:r>
              <a:rPr lang="en-US" altLang="it-IT" sz="2400" dirty="0" err="1">
                <a:latin typeface="Courier New" panose="02070309020205020404" pitchFamily="49" charset="0"/>
              </a:rPr>
              <a:t>ga</a:t>
            </a:r>
            <a:r>
              <a:rPr lang="en-US" altLang="it-IT" sz="2400" dirty="0">
                <a:latin typeface="Courier New" panose="02070309020205020404" pitchFamily="49" charset="0"/>
              </a:rPr>
              <a:t>--  </a:t>
            </a:r>
            <a:r>
              <a:rPr lang="en-US" altLang="it-IT" sz="2400" dirty="0" err="1">
                <a:latin typeface="Courier New" panose="02070309020205020404" pitchFamily="49" charset="0"/>
              </a:rPr>
              <a:t>ga</a:t>
            </a:r>
            <a:r>
              <a:rPr lang="en-US" altLang="it-IT" sz="2400" dirty="0">
                <a:latin typeface="Courier New" panose="02070309020205020404" pitchFamily="49" charset="0"/>
              </a:rPr>
              <a:t>-  -</a:t>
            </a:r>
            <a:r>
              <a:rPr lang="en-US" altLang="it-IT" sz="2400" dirty="0" err="1">
                <a:latin typeface="Courier New" panose="02070309020205020404" pitchFamily="49" charset="0"/>
              </a:rPr>
              <a:t>ga</a:t>
            </a:r>
            <a:r>
              <a:rPr lang="en-US" altLang="it-IT" sz="2400" dirty="0">
                <a:latin typeface="Courier New" panose="02070309020205020404" pitchFamily="49" charset="0"/>
              </a:rPr>
              <a:t>  --</a:t>
            </a:r>
            <a:r>
              <a:rPr lang="en-US" altLang="it-IT" sz="2400" dirty="0" err="1">
                <a:latin typeface="Courier New" panose="02070309020205020404" pitchFamily="49" charset="0"/>
              </a:rPr>
              <a:t>ga</a:t>
            </a:r>
            <a:r>
              <a:rPr lang="en-US" altLang="it-IT" sz="2400" dirty="0">
                <a:latin typeface="Courier New" panose="02070309020205020404" pitchFamily="49" charset="0"/>
              </a:rPr>
              <a:t>  ---</a:t>
            </a:r>
            <a:r>
              <a:rPr lang="en-US" altLang="it-IT" sz="2400" dirty="0" err="1">
                <a:latin typeface="Courier New" panose="02070309020205020404" pitchFamily="49" charset="0"/>
              </a:rPr>
              <a:t>ga</a:t>
            </a:r>
            <a:endParaRPr lang="en-US" altLang="it-IT" sz="2400" dirty="0">
              <a:latin typeface="Courier New" panose="02070309020205020404" pitchFamily="49" charset="0"/>
            </a:endParaRPr>
          </a:p>
          <a:p>
            <a:pPr algn="just">
              <a:spcBef>
                <a:spcPct val="0"/>
              </a:spcBef>
              <a:buFontTx/>
              <a:buNone/>
            </a:pPr>
            <a:endParaRPr lang="en-US" altLang="it-IT" sz="2400" b="1" i="1" dirty="0">
              <a:solidFill>
                <a:schemeClr val="accent2"/>
              </a:solidFill>
              <a:latin typeface="Comic Sans MS" panose="030F0702030302020204" pitchFamily="66" charset="0"/>
            </a:endParaRPr>
          </a:p>
          <a:p>
            <a:pPr algn="just">
              <a:spcBef>
                <a:spcPct val="0"/>
              </a:spcBef>
              <a:buFontTx/>
              <a:buNone/>
            </a:pPr>
            <a:r>
              <a:rPr lang="en-US" altLang="it-IT" sz="2400" b="1" i="1" dirty="0">
                <a:solidFill>
                  <a:schemeClr val="accent2"/>
                </a:solidFill>
                <a:latin typeface="Comic Sans MS" panose="030F0702030302020204" pitchFamily="66" charset="0"/>
              </a:rPr>
              <a:t>  -10      -7    -4    -1     -6</a:t>
            </a:r>
          </a:p>
          <a:p>
            <a:pPr>
              <a:spcBef>
                <a:spcPct val="0"/>
              </a:spcBef>
              <a:buFontTx/>
              <a:buNone/>
            </a:pPr>
            <a:endParaRPr lang="en-US" altLang="it-IT" sz="2400" dirty="0">
              <a:latin typeface="Comic Sans MS" panose="030F0702030302020204" pitchFamily="66" charset="0"/>
            </a:endParaRPr>
          </a:p>
          <a:p>
            <a:pPr>
              <a:spcBef>
                <a:spcPct val="0"/>
              </a:spcBef>
              <a:buFontTx/>
              <a:buNone/>
            </a:pPr>
            <a:r>
              <a:rPr lang="en-US" altLang="it-IT" sz="2400" dirty="0">
                <a:latin typeface="Comic Sans MS" panose="030F0702030302020204" pitchFamily="66" charset="0"/>
              </a:rPr>
              <a:t>Given two sequences with lengths </a:t>
            </a:r>
            <a:r>
              <a:rPr lang="en-US" altLang="it-IT" sz="2400" i="1" dirty="0">
                <a:latin typeface="Comic Sans MS" panose="030F0702030302020204" pitchFamily="66" charset="0"/>
              </a:rPr>
              <a:t>m</a:t>
            </a:r>
            <a:r>
              <a:rPr lang="en-US" altLang="it-IT" sz="2400" dirty="0">
                <a:latin typeface="Comic Sans MS" panose="030F0702030302020204" pitchFamily="66" charset="0"/>
              </a:rPr>
              <a:t> and </a:t>
            </a:r>
            <a:r>
              <a:rPr lang="en-US" altLang="it-IT" sz="2400" i="1" dirty="0">
                <a:latin typeface="Comic Sans MS" panose="030F0702030302020204" pitchFamily="66" charset="0"/>
              </a:rPr>
              <a:t>n</a:t>
            </a:r>
            <a:r>
              <a:rPr lang="en-US" altLang="it-IT" sz="2400" dirty="0">
                <a:latin typeface="Comic Sans MS" panose="030F0702030302020204" pitchFamily="66" charset="0"/>
              </a:rPr>
              <a:t>, the number of shifts is </a:t>
            </a:r>
            <a:r>
              <a:rPr lang="en-US" altLang="it-IT" sz="2400" i="1" dirty="0">
                <a:latin typeface="Comic Sans MS" panose="030F0702030302020204" pitchFamily="66" charset="0"/>
              </a:rPr>
              <a:t>m </a:t>
            </a:r>
            <a:r>
              <a:rPr lang="en-US" altLang="it-IT" sz="2400" dirty="0">
                <a:latin typeface="Comic Sans MS" panose="030F0702030302020204" pitchFamily="66" charset="0"/>
              </a:rPr>
              <a:t>+</a:t>
            </a:r>
            <a:r>
              <a:rPr lang="en-US" altLang="it-IT" sz="2400" i="1" dirty="0">
                <a:latin typeface="Comic Sans MS" panose="030F0702030302020204" pitchFamily="66" charset="0"/>
              </a:rPr>
              <a:t>n</a:t>
            </a:r>
            <a:endParaRPr lang="en-US" altLang="it-IT" sz="2400" b="1" i="1" dirty="0">
              <a:solidFill>
                <a:schemeClr val="accent2"/>
              </a:solidFill>
              <a:latin typeface="Comic Sans MS" panose="030F0702030302020204" pitchFamily="66" charset="0"/>
            </a:endParaRPr>
          </a:p>
          <a:p>
            <a:pPr algn="just">
              <a:spcBef>
                <a:spcPct val="0"/>
              </a:spcBef>
              <a:buFontTx/>
              <a:buNone/>
            </a:pPr>
            <a:endParaRPr lang="en-US" altLang="it-IT" sz="2400" b="1" i="1" dirty="0">
              <a:solidFill>
                <a:schemeClr val="accent2"/>
              </a:solidFill>
              <a:latin typeface="Comic Sans MS" panose="030F0702030302020204" pitchFamily="66" charset="0"/>
            </a:endParaRPr>
          </a:p>
        </p:txBody>
      </p:sp>
      <p:sp>
        <p:nvSpPr>
          <p:cNvPr id="67587" name="Line 4"/>
          <p:cNvSpPr>
            <a:spLocks noChangeShapeType="1"/>
          </p:cNvSpPr>
          <p:nvPr/>
        </p:nvSpPr>
        <p:spPr bwMode="auto">
          <a:xfrm flipV="1">
            <a:off x="5334000" y="1219200"/>
            <a:ext cx="106680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67588" name="Line 5"/>
          <p:cNvSpPr>
            <a:spLocks noChangeShapeType="1"/>
          </p:cNvSpPr>
          <p:nvPr/>
        </p:nvSpPr>
        <p:spPr bwMode="auto">
          <a:xfrm>
            <a:off x="5334000" y="1219200"/>
            <a:ext cx="990600" cy="1219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67589" name="Line 6"/>
          <p:cNvSpPr>
            <a:spLocks noChangeShapeType="1"/>
          </p:cNvSpPr>
          <p:nvPr/>
        </p:nvSpPr>
        <p:spPr bwMode="auto">
          <a:xfrm flipH="1">
            <a:off x="6400800" y="1600200"/>
            <a:ext cx="9906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it-IT"/>
          </a:p>
        </p:txBody>
      </p:sp>
      <p:sp>
        <p:nvSpPr>
          <p:cNvPr id="67590" name="Rectangle 7"/>
          <p:cNvSpPr>
            <a:spLocks noChangeArrowheads="1"/>
          </p:cNvSpPr>
          <p:nvPr/>
        </p:nvSpPr>
        <p:spPr bwMode="auto">
          <a:xfrm>
            <a:off x="5867400" y="836613"/>
            <a:ext cx="32210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a:latin typeface="Comic Sans MS" panose="030F0702030302020204" pitchFamily="66" charset="0"/>
              </a:rPr>
              <a:t>Identical to the first</a:t>
            </a:r>
          </a:p>
        </p:txBody>
      </p:sp>
      <p:sp>
        <p:nvSpPr>
          <p:cNvPr id="126978" name="Text Box 2"/>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US" b="1" dirty="0">
                <a:solidFill>
                  <a:srgbClr val="CC0000"/>
                </a:solidFill>
                <a:effectLst>
                  <a:outerShdw blurRad="38100" dist="38100" dir="2700000" algn="tl">
                    <a:srgbClr val="C0C0C0"/>
                  </a:outerShdw>
                </a:effectLst>
                <a:latin typeface="Comic Sans MS" pitchFamily="66" charset="0"/>
              </a:rPr>
              <a:t>How many possible alignments between two sequences?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US" b="1">
                <a:solidFill>
                  <a:srgbClr val="CC0000"/>
                </a:solidFill>
                <a:effectLst>
                  <a:outerShdw blurRad="38100" dist="38100" dir="2700000" algn="tl">
                    <a:srgbClr val="C0C0C0"/>
                  </a:outerShdw>
                </a:effectLst>
                <a:latin typeface="Comic Sans MS" pitchFamily="66" charset="0"/>
              </a:rPr>
              <a:t>How many possible alignments between to sequences?</a:t>
            </a:r>
          </a:p>
        </p:txBody>
      </p:sp>
      <p:sp>
        <p:nvSpPr>
          <p:cNvPr id="66563" name="Rectangle 3"/>
          <p:cNvSpPr>
            <a:spLocks noChangeArrowheads="1"/>
          </p:cNvSpPr>
          <p:nvPr/>
        </p:nvSpPr>
        <p:spPr bwMode="auto">
          <a:xfrm>
            <a:off x="74613" y="1052513"/>
            <a:ext cx="874553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dirty="0">
                <a:latin typeface="Comic Sans MS" panose="030F0702030302020204" pitchFamily="66" charset="0"/>
              </a:rPr>
              <a:t>Write ALL the possible </a:t>
            </a:r>
            <a:r>
              <a:rPr lang="en-US" altLang="it-IT" sz="2400" u="sng" dirty="0">
                <a:latin typeface="Comic Sans MS" panose="030F0702030302020204" pitchFamily="66" charset="0"/>
              </a:rPr>
              <a:t>gapped </a:t>
            </a:r>
            <a:r>
              <a:rPr lang="en-US" altLang="it-IT" sz="2400" dirty="0">
                <a:latin typeface="Comic Sans MS" panose="030F0702030302020204" pitchFamily="66" charset="0"/>
              </a:rPr>
              <a:t>alignments between the two sequences</a:t>
            </a:r>
          </a:p>
        </p:txBody>
      </p:sp>
      <p:sp>
        <p:nvSpPr>
          <p:cNvPr id="66564" name="Text Box 4"/>
          <p:cNvSpPr txBox="1">
            <a:spLocks noChangeArrowheads="1"/>
          </p:cNvSpPr>
          <p:nvPr/>
        </p:nvSpPr>
        <p:spPr bwMode="auto">
          <a:xfrm>
            <a:off x="1203325" y="2105025"/>
            <a:ext cx="16605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a:latin typeface="Comic Sans MS" panose="030F0702030302020204" pitchFamily="66" charset="0"/>
              </a:rPr>
              <a:t>A:</a:t>
            </a:r>
            <a:r>
              <a:rPr lang="en-US" altLang="it-IT" sz="2400">
                <a:latin typeface="Courier New" panose="02070309020205020404" pitchFamily="49" charset="0"/>
              </a:rPr>
              <a:t>	tca</a:t>
            </a:r>
          </a:p>
          <a:p>
            <a:pPr>
              <a:spcBef>
                <a:spcPct val="0"/>
              </a:spcBef>
              <a:buFontTx/>
              <a:buNone/>
            </a:pPr>
            <a:r>
              <a:rPr lang="en-US" altLang="it-IT" sz="2400">
                <a:latin typeface="Comic Sans MS" panose="030F0702030302020204" pitchFamily="66" charset="0"/>
              </a:rPr>
              <a:t>B:</a:t>
            </a:r>
            <a:r>
              <a:rPr lang="en-US" altLang="it-IT" sz="2400">
                <a:latin typeface="Courier New" panose="02070309020205020404" pitchFamily="49" charset="0"/>
              </a:rPr>
              <a:t>	ga</a:t>
            </a:r>
          </a:p>
        </p:txBody>
      </p:sp>
      <p:sp>
        <p:nvSpPr>
          <p:cNvPr id="66566" name="Text Box 6"/>
          <p:cNvSpPr txBox="1">
            <a:spLocks noChangeArrowheads="1"/>
          </p:cNvSpPr>
          <p:nvPr/>
        </p:nvSpPr>
        <p:spPr bwMode="auto">
          <a:xfrm>
            <a:off x="228600" y="3429000"/>
            <a:ext cx="86264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dirty="0">
                <a:latin typeface="Comic Sans MS" panose="030F0702030302020204" pitchFamily="66" charset="0"/>
              </a:rPr>
              <a:t>Score the alignments using the following matrix and the linear gap penalty (d=2)</a:t>
            </a:r>
          </a:p>
        </p:txBody>
      </p:sp>
      <p:graphicFrame>
        <p:nvGraphicFramePr>
          <p:cNvPr id="66567" name="Object 7"/>
          <p:cNvGraphicFramePr>
            <a:graphicFrameLocks noChangeAspect="1"/>
          </p:cNvGraphicFramePr>
          <p:nvPr>
            <p:extLst>
              <p:ext uri="{D42A27DB-BD31-4B8C-83A1-F6EECF244321}">
                <p14:modId xmlns:p14="http://schemas.microsoft.com/office/powerpoint/2010/main" val="981176942"/>
              </p:ext>
            </p:extLst>
          </p:nvPr>
        </p:nvGraphicFramePr>
        <p:xfrm>
          <a:off x="3422576" y="4752975"/>
          <a:ext cx="2174950" cy="1800225"/>
        </p:xfrm>
        <a:graphic>
          <a:graphicData uri="http://schemas.openxmlformats.org/presentationml/2006/ole">
            <mc:AlternateContent xmlns:mc="http://schemas.openxmlformats.org/markup-compatibility/2006">
              <mc:Choice xmlns:v="urn:schemas-microsoft-com:vml" Requires="v">
                <p:oleObj spid="_x0000_s148497" name="Document" r:id="rId3" imgW="1785620" imgH="1478280" progId="Word.Document.8">
                  <p:embed/>
                </p:oleObj>
              </mc:Choice>
              <mc:Fallback>
                <p:oleObj name="Document" r:id="rId3" imgW="1785620" imgH="147828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2576" y="4752975"/>
                        <a:ext cx="2174950" cy="180022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103253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26"/>
          <p:cNvSpPr>
            <a:spLocks noChangeArrowheads="1"/>
          </p:cNvSpPr>
          <p:nvPr/>
        </p:nvSpPr>
        <p:spPr bwMode="auto">
          <a:xfrm>
            <a:off x="0" y="457200"/>
            <a:ext cx="6219825"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it-IT" sz="2400" b="1" i="1">
                <a:solidFill>
                  <a:schemeClr val="accent2"/>
                </a:solidFill>
                <a:latin typeface="Comic Sans MS" panose="030F0702030302020204" pitchFamily="66" charset="0"/>
              </a:rPr>
              <a:t>Gapped</a:t>
            </a:r>
            <a:endParaRPr lang="en-US" altLang="it-IT" sz="2400">
              <a:latin typeface="Comic Sans MS" panose="030F0702030302020204" pitchFamily="66" charset="0"/>
            </a:endParaRPr>
          </a:p>
          <a:p>
            <a:pPr>
              <a:spcBef>
                <a:spcPct val="0"/>
              </a:spcBef>
              <a:buFontTx/>
              <a:buNone/>
            </a:pPr>
            <a:endParaRPr lang="en-US" altLang="it-IT" sz="2400">
              <a:latin typeface="Comic Sans MS" panose="030F0702030302020204" pitchFamily="66" charset="0"/>
            </a:endParaRPr>
          </a:p>
          <a:p>
            <a:pPr>
              <a:spcBef>
                <a:spcPct val="0"/>
              </a:spcBef>
              <a:buFontTx/>
              <a:buNone/>
            </a:pPr>
            <a:r>
              <a:rPr lang="en-US" altLang="it-IT" sz="2400">
                <a:latin typeface="Courier New" panose="02070309020205020404" pitchFamily="49" charset="0"/>
              </a:rPr>
              <a:t>--</a:t>
            </a:r>
            <a:r>
              <a:rPr lang="en-US" altLang="it-IT" sz="2400">
                <a:solidFill>
                  <a:schemeClr val="accent2"/>
                </a:solidFill>
                <a:latin typeface="Courier New" panose="02070309020205020404" pitchFamily="49" charset="0"/>
              </a:rPr>
              <a:t>tca	  </a:t>
            </a:r>
            <a:r>
              <a:rPr lang="en-US" altLang="it-IT" sz="2400">
                <a:latin typeface="Courier New" panose="02070309020205020404" pitchFamily="49" charset="0"/>
              </a:rPr>
              <a:t>-</a:t>
            </a:r>
            <a:r>
              <a:rPr lang="en-US" altLang="it-IT" sz="2400">
                <a:solidFill>
                  <a:schemeClr val="accent2"/>
                </a:solidFill>
                <a:latin typeface="Courier New" panose="02070309020205020404" pitchFamily="49" charset="0"/>
              </a:rPr>
              <a:t>tca   </a:t>
            </a:r>
            <a:r>
              <a:rPr lang="en-US" altLang="it-IT" sz="2400">
                <a:latin typeface="Courier New" panose="02070309020205020404" pitchFamily="49" charset="0"/>
              </a:rPr>
              <a:t>-</a:t>
            </a:r>
            <a:r>
              <a:rPr lang="en-US" altLang="it-IT" sz="2400">
                <a:solidFill>
                  <a:schemeClr val="accent2"/>
                </a:solidFill>
                <a:latin typeface="Courier New" panose="02070309020205020404" pitchFamily="49" charset="0"/>
              </a:rPr>
              <a:t>tca   </a:t>
            </a:r>
            <a:r>
              <a:rPr lang="en-US" altLang="it-IT" sz="2400">
                <a:latin typeface="Courier New" panose="02070309020205020404" pitchFamily="49" charset="0"/>
              </a:rPr>
              <a:t>-</a:t>
            </a:r>
            <a:r>
              <a:rPr lang="en-US" altLang="it-IT" sz="2400">
                <a:solidFill>
                  <a:schemeClr val="accent2"/>
                </a:solidFill>
                <a:latin typeface="Courier New" panose="02070309020205020404" pitchFamily="49" charset="0"/>
              </a:rPr>
              <a:t>tca   t</a:t>
            </a:r>
            <a:r>
              <a:rPr lang="en-US" altLang="it-IT" sz="2400">
                <a:latin typeface="Courier New" panose="02070309020205020404" pitchFamily="49" charset="0"/>
              </a:rPr>
              <a:t>-</a:t>
            </a:r>
            <a:r>
              <a:rPr lang="en-US" altLang="it-IT" sz="2400">
                <a:solidFill>
                  <a:schemeClr val="accent2"/>
                </a:solidFill>
                <a:latin typeface="Courier New" panose="02070309020205020404" pitchFamily="49" charset="0"/>
              </a:rPr>
              <a:t>ca</a:t>
            </a:r>
            <a:endParaRPr lang="en-US" altLang="it-IT" sz="2400">
              <a:latin typeface="Courier New" panose="02070309020205020404" pitchFamily="49" charset="0"/>
            </a:endParaRPr>
          </a:p>
          <a:p>
            <a:pPr>
              <a:spcBef>
                <a:spcPct val="0"/>
              </a:spcBef>
              <a:buFontTx/>
              <a:buNone/>
            </a:pPr>
            <a:r>
              <a:rPr lang="en-US" altLang="it-IT" sz="2400">
                <a:solidFill>
                  <a:srgbClr val="FF0000"/>
                </a:solidFill>
                <a:latin typeface="Courier New" panose="02070309020205020404" pitchFamily="49" charset="0"/>
              </a:rPr>
              <a:t>ga</a:t>
            </a:r>
            <a:r>
              <a:rPr lang="en-US" altLang="it-IT" sz="2400">
                <a:latin typeface="Courier New" panose="02070309020205020404" pitchFamily="49" charset="0"/>
              </a:rPr>
              <a:t>---</a:t>
            </a:r>
            <a:r>
              <a:rPr lang="en-US" altLang="it-IT" sz="2400">
                <a:solidFill>
                  <a:srgbClr val="FF0000"/>
                </a:solidFill>
                <a:latin typeface="Courier New" panose="02070309020205020404" pitchFamily="49" charset="0"/>
              </a:rPr>
              <a:t>  ga</a:t>
            </a:r>
            <a:r>
              <a:rPr lang="en-US" altLang="it-IT" sz="2400">
                <a:latin typeface="Courier New" panose="02070309020205020404" pitchFamily="49" charset="0"/>
              </a:rPr>
              <a:t>--</a:t>
            </a:r>
            <a:r>
              <a:rPr lang="en-US" altLang="it-IT" sz="2400">
                <a:solidFill>
                  <a:srgbClr val="FF0000"/>
                </a:solidFill>
                <a:latin typeface="Courier New" panose="02070309020205020404" pitchFamily="49" charset="0"/>
              </a:rPr>
              <a:t>   g</a:t>
            </a:r>
            <a:r>
              <a:rPr lang="en-US" altLang="it-IT" sz="2400">
                <a:latin typeface="Courier New" panose="02070309020205020404" pitchFamily="49" charset="0"/>
              </a:rPr>
              <a:t>-</a:t>
            </a:r>
            <a:r>
              <a:rPr lang="en-US" altLang="it-IT" sz="2400">
                <a:solidFill>
                  <a:srgbClr val="FF0000"/>
                </a:solidFill>
                <a:latin typeface="Courier New" panose="02070309020205020404" pitchFamily="49" charset="0"/>
              </a:rPr>
              <a:t>a</a:t>
            </a:r>
            <a:r>
              <a:rPr lang="en-US" altLang="it-IT" sz="2400">
                <a:latin typeface="Courier New" panose="02070309020205020404" pitchFamily="49" charset="0"/>
              </a:rPr>
              <a:t>-</a:t>
            </a:r>
            <a:r>
              <a:rPr lang="en-US" altLang="it-IT" sz="2400">
                <a:solidFill>
                  <a:srgbClr val="FF0000"/>
                </a:solidFill>
                <a:latin typeface="Courier New" panose="02070309020205020404" pitchFamily="49" charset="0"/>
              </a:rPr>
              <a:t>   g--a   ga--</a:t>
            </a:r>
            <a:endParaRPr lang="en-US" altLang="it-IT" sz="2400" b="1">
              <a:solidFill>
                <a:srgbClr val="FF0000"/>
              </a:solidFill>
              <a:latin typeface="Courier New" panose="02070309020205020404" pitchFamily="49" charset="0"/>
            </a:endParaRPr>
          </a:p>
          <a:p>
            <a:pPr>
              <a:spcBef>
                <a:spcPct val="0"/>
              </a:spcBef>
              <a:buFontTx/>
              <a:buNone/>
            </a:pPr>
            <a:r>
              <a:rPr lang="en-US" altLang="it-IT" sz="2400" b="1" i="1">
                <a:solidFill>
                  <a:srgbClr val="FF0000"/>
                </a:solidFill>
                <a:latin typeface="Courier New" panose="02070309020205020404" pitchFamily="49" charset="0"/>
              </a:rPr>
              <a:t>ga</a:t>
            </a:r>
            <a:r>
              <a:rPr lang="en-US" altLang="it-IT" sz="2400" b="1" i="1">
                <a:solidFill>
                  <a:schemeClr val="accent2"/>
                </a:solidFill>
                <a:latin typeface="Courier New" panose="02070309020205020404" pitchFamily="49" charset="0"/>
              </a:rPr>
              <a:t>tca</a:t>
            </a:r>
            <a:r>
              <a:rPr lang="en-US" altLang="it-IT" sz="2400" b="1" i="1">
                <a:latin typeface="Courier New" panose="02070309020205020404" pitchFamily="49" charset="0"/>
              </a:rPr>
              <a:t>	  </a:t>
            </a:r>
            <a:r>
              <a:rPr lang="en-US" altLang="it-IT" sz="2400" b="1" i="1">
                <a:solidFill>
                  <a:srgbClr val="FF0000"/>
                </a:solidFill>
                <a:latin typeface="Courier New" panose="02070309020205020404" pitchFamily="49" charset="0"/>
              </a:rPr>
              <a:t>g</a:t>
            </a:r>
            <a:r>
              <a:rPr lang="en-US" altLang="it-IT" sz="2400" b="1" i="1">
                <a:solidFill>
                  <a:schemeClr val="accent2"/>
                </a:solidFill>
                <a:latin typeface="Courier New" panose="02070309020205020404" pitchFamily="49" charset="0"/>
              </a:rPr>
              <a:t>t</a:t>
            </a:r>
            <a:r>
              <a:rPr lang="en-US" altLang="it-IT" sz="2400" b="1" i="1">
                <a:solidFill>
                  <a:srgbClr val="FF0000"/>
                </a:solidFill>
                <a:latin typeface="Courier New" panose="02070309020205020404" pitchFamily="49" charset="0"/>
              </a:rPr>
              <a:t>a</a:t>
            </a:r>
            <a:r>
              <a:rPr lang="en-US" altLang="it-IT" sz="2400" b="1" i="1">
                <a:solidFill>
                  <a:schemeClr val="accent2"/>
                </a:solidFill>
                <a:latin typeface="Courier New" panose="02070309020205020404" pitchFamily="49" charset="0"/>
              </a:rPr>
              <a:t>ca</a:t>
            </a:r>
            <a:r>
              <a:rPr lang="en-US" altLang="it-IT" sz="2400" b="1" i="1">
                <a:latin typeface="Courier New" panose="02070309020205020404" pitchFamily="49" charset="0"/>
              </a:rPr>
              <a:t>  </a:t>
            </a:r>
            <a:r>
              <a:rPr lang="en-US" altLang="it-IT" sz="2400" b="1" i="1">
                <a:solidFill>
                  <a:srgbClr val="FF0000"/>
                </a:solidFill>
                <a:latin typeface="Courier New" panose="02070309020205020404" pitchFamily="49" charset="0"/>
              </a:rPr>
              <a:t>g</a:t>
            </a:r>
            <a:r>
              <a:rPr lang="en-US" altLang="it-IT" sz="2400" b="1" i="1">
                <a:solidFill>
                  <a:schemeClr val="accent2"/>
                </a:solidFill>
                <a:latin typeface="Courier New" panose="02070309020205020404" pitchFamily="49" charset="0"/>
              </a:rPr>
              <a:t>tc</a:t>
            </a:r>
            <a:r>
              <a:rPr lang="en-US" altLang="it-IT" sz="2400" b="1" i="1">
                <a:solidFill>
                  <a:srgbClr val="FF0000"/>
                </a:solidFill>
                <a:latin typeface="Courier New" panose="02070309020205020404" pitchFamily="49" charset="0"/>
              </a:rPr>
              <a:t>a</a:t>
            </a:r>
            <a:r>
              <a:rPr lang="en-US" altLang="it-IT" sz="2400" b="1" i="1">
                <a:solidFill>
                  <a:schemeClr val="accent2"/>
                </a:solidFill>
                <a:latin typeface="Courier New" panose="02070309020205020404" pitchFamily="49" charset="0"/>
              </a:rPr>
              <a:t>a</a:t>
            </a:r>
            <a:r>
              <a:rPr lang="en-US" altLang="it-IT" sz="2400" b="1" i="1">
                <a:latin typeface="Courier New" panose="02070309020205020404" pitchFamily="49" charset="0"/>
              </a:rPr>
              <a:t>  </a:t>
            </a:r>
            <a:r>
              <a:rPr lang="en-US" altLang="it-IT" sz="2400" b="1" i="1">
                <a:solidFill>
                  <a:srgbClr val="FF0000"/>
                </a:solidFill>
                <a:latin typeface="Courier New" panose="02070309020205020404" pitchFamily="49" charset="0"/>
              </a:rPr>
              <a:t>g</a:t>
            </a:r>
            <a:r>
              <a:rPr lang="en-US" altLang="it-IT" sz="2400" b="1" i="1">
                <a:solidFill>
                  <a:schemeClr val="accent2"/>
                </a:solidFill>
                <a:latin typeface="Courier New" panose="02070309020205020404" pitchFamily="49" charset="0"/>
              </a:rPr>
              <a:t>tca</a:t>
            </a:r>
            <a:r>
              <a:rPr lang="en-US" altLang="it-IT" sz="2400" b="1" i="1">
                <a:solidFill>
                  <a:srgbClr val="FF0000"/>
                </a:solidFill>
                <a:latin typeface="Courier New" panose="02070309020205020404" pitchFamily="49" charset="0"/>
              </a:rPr>
              <a:t>a</a:t>
            </a:r>
            <a:r>
              <a:rPr lang="en-US" altLang="it-IT" sz="2400" b="1" i="1">
                <a:latin typeface="Courier New" panose="02070309020205020404" pitchFamily="49" charset="0"/>
              </a:rPr>
              <a:t>  </a:t>
            </a:r>
            <a:r>
              <a:rPr lang="en-US" altLang="it-IT" sz="2400" b="1" i="1">
                <a:solidFill>
                  <a:schemeClr val="accent2"/>
                </a:solidFill>
                <a:latin typeface="Courier New" panose="02070309020205020404" pitchFamily="49" charset="0"/>
              </a:rPr>
              <a:t>t</a:t>
            </a:r>
            <a:r>
              <a:rPr lang="en-US" altLang="it-IT" sz="2400" b="1" i="1">
                <a:solidFill>
                  <a:srgbClr val="FF0000"/>
                </a:solidFill>
                <a:latin typeface="Courier New" panose="02070309020205020404" pitchFamily="49" charset="0"/>
              </a:rPr>
              <a:t>ga</a:t>
            </a:r>
            <a:r>
              <a:rPr lang="en-US" altLang="it-IT" sz="2400" b="1" i="1">
                <a:solidFill>
                  <a:schemeClr val="accent2"/>
                </a:solidFill>
                <a:latin typeface="Courier New" panose="02070309020205020404" pitchFamily="49" charset="0"/>
              </a:rPr>
              <a:t>ca</a:t>
            </a:r>
          </a:p>
          <a:p>
            <a:pPr>
              <a:spcBef>
                <a:spcPct val="0"/>
              </a:spcBef>
              <a:buFontTx/>
              <a:buNone/>
            </a:pPr>
            <a:r>
              <a:rPr lang="en-US" altLang="it-IT" sz="2400" b="1" i="1">
                <a:solidFill>
                  <a:srgbClr val="FF0000"/>
                </a:solidFill>
                <a:latin typeface="Courier New" panose="02070309020205020404" pitchFamily="49" charset="0"/>
              </a:rPr>
              <a:t>22</a:t>
            </a:r>
            <a:r>
              <a:rPr lang="en-US" altLang="it-IT" sz="2400" b="1" i="1">
                <a:solidFill>
                  <a:schemeClr val="accent2"/>
                </a:solidFill>
                <a:latin typeface="Courier New" panose="02070309020205020404" pitchFamily="49" charset="0"/>
              </a:rPr>
              <a:t>111	  </a:t>
            </a:r>
            <a:r>
              <a:rPr lang="en-US" altLang="it-IT" sz="2400" b="1" i="1">
                <a:solidFill>
                  <a:srgbClr val="FF0000"/>
                </a:solidFill>
                <a:latin typeface="Courier New" panose="02070309020205020404" pitchFamily="49" charset="0"/>
              </a:rPr>
              <a:t>2</a:t>
            </a:r>
            <a:r>
              <a:rPr lang="en-US" altLang="it-IT" sz="2400" b="1" i="1">
                <a:solidFill>
                  <a:schemeClr val="accent2"/>
                </a:solidFill>
                <a:latin typeface="Courier New" panose="02070309020205020404" pitchFamily="49" charset="0"/>
              </a:rPr>
              <a:t>1</a:t>
            </a:r>
            <a:r>
              <a:rPr lang="en-US" altLang="it-IT" sz="2400" b="1" i="1">
                <a:solidFill>
                  <a:srgbClr val="FF0000"/>
                </a:solidFill>
                <a:latin typeface="Courier New" panose="02070309020205020404" pitchFamily="49" charset="0"/>
              </a:rPr>
              <a:t>2</a:t>
            </a:r>
            <a:r>
              <a:rPr lang="en-US" altLang="it-IT" sz="2400" b="1" i="1">
                <a:solidFill>
                  <a:schemeClr val="accent2"/>
                </a:solidFill>
                <a:latin typeface="Courier New" panose="02070309020205020404" pitchFamily="49" charset="0"/>
              </a:rPr>
              <a:t>11  </a:t>
            </a:r>
            <a:r>
              <a:rPr lang="en-US" altLang="it-IT" sz="2400" b="1" i="1">
                <a:solidFill>
                  <a:srgbClr val="FF0000"/>
                </a:solidFill>
                <a:latin typeface="Courier New" panose="02070309020205020404" pitchFamily="49" charset="0"/>
              </a:rPr>
              <a:t>2</a:t>
            </a:r>
            <a:r>
              <a:rPr lang="en-US" altLang="it-IT" sz="2400" b="1" i="1">
                <a:solidFill>
                  <a:schemeClr val="accent2"/>
                </a:solidFill>
                <a:latin typeface="Courier New" panose="02070309020205020404" pitchFamily="49" charset="0"/>
              </a:rPr>
              <a:t>11</a:t>
            </a:r>
            <a:r>
              <a:rPr lang="en-US" altLang="it-IT" sz="2400" b="1" i="1">
                <a:solidFill>
                  <a:srgbClr val="FF0000"/>
                </a:solidFill>
                <a:latin typeface="Courier New" panose="02070309020205020404" pitchFamily="49" charset="0"/>
              </a:rPr>
              <a:t>2</a:t>
            </a:r>
            <a:r>
              <a:rPr lang="en-US" altLang="it-IT" sz="2400" b="1" i="1">
                <a:solidFill>
                  <a:schemeClr val="accent2"/>
                </a:solidFill>
                <a:latin typeface="Courier New" panose="02070309020205020404" pitchFamily="49" charset="0"/>
              </a:rPr>
              <a:t>1  </a:t>
            </a:r>
            <a:r>
              <a:rPr lang="en-US" altLang="it-IT" sz="2400" b="1" i="1">
                <a:solidFill>
                  <a:srgbClr val="FF0000"/>
                </a:solidFill>
                <a:latin typeface="Courier New" panose="02070309020205020404" pitchFamily="49" charset="0"/>
              </a:rPr>
              <a:t>2</a:t>
            </a:r>
            <a:r>
              <a:rPr lang="en-US" altLang="it-IT" sz="2400" b="1" i="1">
                <a:solidFill>
                  <a:schemeClr val="accent2"/>
                </a:solidFill>
                <a:latin typeface="Courier New" panose="02070309020205020404" pitchFamily="49" charset="0"/>
              </a:rPr>
              <a:t>111</a:t>
            </a:r>
            <a:r>
              <a:rPr lang="en-US" altLang="it-IT" sz="2400" b="1" i="1">
                <a:solidFill>
                  <a:srgbClr val="FF0000"/>
                </a:solidFill>
                <a:latin typeface="Courier New" panose="02070309020205020404" pitchFamily="49" charset="0"/>
              </a:rPr>
              <a:t>2</a:t>
            </a:r>
            <a:r>
              <a:rPr lang="en-US" altLang="it-IT" sz="2400" b="1" i="1">
                <a:solidFill>
                  <a:schemeClr val="accent2"/>
                </a:solidFill>
                <a:latin typeface="Courier New" panose="02070309020205020404" pitchFamily="49" charset="0"/>
              </a:rPr>
              <a:t>  1</a:t>
            </a:r>
            <a:r>
              <a:rPr lang="en-US" altLang="it-IT" sz="2400" b="1" i="1">
                <a:solidFill>
                  <a:srgbClr val="FF0000"/>
                </a:solidFill>
                <a:latin typeface="Courier New" panose="02070309020205020404" pitchFamily="49" charset="0"/>
              </a:rPr>
              <a:t>22</a:t>
            </a:r>
            <a:r>
              <a:rPr lang="en-US" altLang="it-IT" sz="2400" b="1" i="1">
                <a:solidFill>
                  <a:schemeClr val="accent2"/>
                </a:solidFill>
                <a:latin typeface="Courier New" panose="02070309020205020404" pitchFamily="49" charset="0"/>
              </a:rPr>
              <a:t>11</a:t>
            </a:r>
            <a:endParaRPr lang="en-US" altLang="it-IT" sz="2400">
              <a:latin typeface="Courier New" panose="02070309020205020404" pitchFamily="49" charset="0"/>
            </a:endParaRPr>
          </a:p>
          <a:p>
            <a:pPr>
              <a:spcBef>
                <a:spcPct val="0"/>
              </a:spcBef>
              <a:buFontTx/>
              <a:buNone/>
            </a:pPr>
            <a:endParaRPr lang="en-US" altLang="it-IT" sz="2400" b="1" i="1">
              <a:solidFill>
                <a:schemeClr val="accent2"/>
              </a:solidFill>
              <a:latin typeface="Comic Sans MS" panose="030F0702030302020204" pitchFamily="66" charset="0"/>
            </a:endParaRPr>
          </a:p>
          <a:p>
            <a:pPr>
              <a:spcBef>
                <a:spcPct val="0"/>
              </a:spcBef>
              <a:buFontTx/>
              <a:buNone/>
            </a:pPr>
            <a:r>
              <a:rPr lang="en-US" altLang="it-IT" sz="2400">
                <a:solidFill>
                  <a:schemeClr val="accent2"/>
                </a:solidFill>
                <a:latin typeface="Courier New" panose="02070309020205020404" pitchFamily="49" charset="0"/>
              </a:rPr>
              <a:t>tca</a:t>
            </a:r>
            <a:r>
              <a:rPr lang="en-US" altLang="it-IT" sz="2400">
                <a:latin typeface="Courier New" panose="02070309020205020404" pitchFamily="49" charset="0"/>
              </a:rPr>
              <a:t>    </a:t>
            </a:r>
            <a:r>
              <a:rPr lang="en-US" altLang="it-IT" sz="2400">
                <a:solidFill>
                  <a:schemeClr val="accent2"/>
                </a:solidFill>
                <a:latin typeface="Courier New" panose="02070309020205020404" pitchFamily="49" charset="0"/>
              </a:rPr>
              <a:t>tca</a:t>
            </a:r>
            <a:r>
              <a:rPr lang="en-US" altLang="it-IT" sz="2400">
                <a:latin typeface="Courier New" panose="02070309020205020404" pitchFamily="49" charset="0"/>
              </a:rPr>
              <a:t>    </a:t>
            </a:r>
            <a:r>
              <a:rPr lang="en-US" altLang="it-IT" sz="2400">
                <a:solidFill>
                  <a:schemeClr val="accent2"/>
                </a:solidFill>
                <a:latin typeface="Courier New" panose="02070309020205020404" pitchFamily="49" charset="0"/>
              </a:rPr>
              <a:t>tc</a:t>
            </a:r>
            <a:r>
              <a:rPr lang="en-US" altLang="it-IT" sz="2400">
                <a:latin typeface="Courier New" panose="02070309020205020404" pitchFamily="49" charset="0"/>
              </a:rPr>
              <a:t>-</a:t>
            </a:r>
            <a:r>
              <a:rPr lang="en-US" altLang="it-IT" sz="2400">
                <a:solidFill>
                  <a:schemeClr val="accent2"/>
                </a:solidFill>
                <a:latin typeface="Courier New" panose="02070309020205020404" pitchFamily="49" charset="0"/>
              </a:rPr>
              <a:t>a</a:t>
            </a:r>
            <a:r>
              <a:rPr lang="en-US" altLang="it-IT" sz="2400">
                <a:latin typeface="Courier New" panose="02070309020205020404" pitchFamily="49" charset="0"/>
              </a:rPr>
              <a:t>   </a:t>
            </a:r>
            <a:r>
              <a:rPr lang="en-US" altLang="it-IT" sz="2400">
                <a:solidFill>
                  <a:schemeClr val="accent2"/>
                </a:solidFill>
                <a:latin typeface="Courier New" panose="02070309020205020404" pitchFamily="49" charset="0"/>
              </a:rPr>
              <a:t>tca</a:t>
            </a:r>
            <a:r>
              <a:rPr lang="en-US" altLang="it-IT" sz="2400">
                <a:latin typeface="Courier New" panose="02070309020205020404" pitchFamily="49" charset="0"/>
              </a:rPr>
              <a:t>    </a:t>
            </a:r>
            <a:r>
              <a:rPr lang="en-US" altLang="it-IT" sz="2400">
                <a:solidFill>
                  <a:schemeClr val="accent2"/>
                </a:solidFill>
                <a:latin typeface="Courier New" panose="02070309020205020404" pitchFamily="49" charset="0"/>
              </a:rPr>
              <a:t>tca</a:t>
            </a:r>
            <a:r>
              <a:rPr lang="en-US" altLang="it-IT" sz="2400">
                <a:latin typeface="Courier New" panose="02070309020205020404" pitchFamily="49" charset="0"/>
              </a:rPr>
              <a:t>-</a:t>
            </a:r>
          </a:p>
          <a:p>
            <a:pPr>
              <a:spcBef>
                <a:spcPct val="0"/>
              </a:spcBef>
              <a:buFontTx/>
              <a:buNone/>
            </a:pPr>
            <a:r>
              <a:rPr lang="en-US" altLang="it-IT" sz="2400">
                <a:solidFill>
                  <a:srgbClr val="FF0000"/>
                </a:solidFill>
                <a:latin typeface="Courier New" panose="02070309020205020404" pitchFamily="49" charset="0"/>
              </a:rPr>
              <a:t>ga</a:t>
            </a:r>
            <a:r>
              <a:rPr lang="en-US" altLang="it-IT" sz="2400">
                <a:latin typeface="Courier New" panose="02070309020205020404" pitchFamily="49" charset="0"/>
              </a:rPr>
              <a:t>-    </a:t>
            </a:r>
            <a:r>
              <a:rPr lang="en-US" altLang="it-IT" sz="2400">
                <a:solidFill>
                  <a:srgbClr val="FF0000"/>
                </a:solidFill>
                <a:latin typeface="Courier New" panose="02070309020205020404" pitchFamily="49" charset="0"/>
              </a:rPr>
              <a:t>g</a:t>
            </a:r>
            <a:r>
              <a:rPr lang="en-US" altLang="it-IT" sz="2400">
                <a:latin typeface="Courier New" panose="02070309020205020404" pitchFamily="49" charset="0"/>
              </a:rPr>
              <a:t>-</a:t>
            </a:r>
            <a:r>
              <a:rPr lang="en-US" altLang="it-IT" sz="2400">
                <a:solidFill>
                  <a:srgbClr val="FF0000"/>
                </a:solidFill>
                <a:latin typeface="Courier New" panose="02070309020205020404" pitchFamily="49" charset="0"/>
              </a:rPr>
              <a:t>a</a:t>
            </a:r>
            <a:r>
              <a:rPr lang="en-US" altLang="it-IT" sz="2400">
                <a:latin typeface="Courier New" panose="02070309020205020404" pitchFamily="49" charset="0"/>
              </a:rPr>
              <a:t>    -</a:t>
            </a:r>
            <a:r>
              <a:rPr lang="en-US" altLang="it-IT" sz="2400">
                <a:solidFill>
                  <a:srgbClr val="FF0000"/>
                </a:solidFill>
                <a:latin typeface="Courier New" panose="02070309020205020404" pitchFamily="49" charset="0"/>
              </a:rPr>
              <a:t>ga</a:t>
            </a:r>
            <a:r>
              <a:rPr lang="en-US" altLang="it-IT" sz="2400">
                <a:latin typeface="Courier New" panose="02070309020205020404" pitchFamily="49" charset="0"/>
              </a:rPr>
              <a:t>-   -</a:t>
            </a:r>
            <a:r>
              <a:rPr lang="en-US" altLang="it-IT" sz="2400">
                <a:solidFill>
                  <a:srgbClr val="FF0000"/>
                </a:solidFill>
                <a:latin typeface="Courier New" panose="02070309020205020404" pitchFamily="49" charset="0"/>
              </a:rPr>
              <a:t>ga</a:t>
            </a:r>
            <a:r>
              <a:rPr lang="en-US" altLang="it-IT" sz="2400">
                <a:latin typeface="Courier New" panose="02070309020205020404" pitchFamily="49" charset="0"/>
              </a:rPr>
              <a:t>    --</a:t>
            </a:r>
            <a:r>
              <a:rPr lang="en-US" altLang="it-IT" sz="2400">
                <a:solidFill>
                  <a:srgbClr val="FF0000"/>
                </a:solidFill>
                <a:latin typeface="Courier New" panose="02070309020205020404" pitchFamily="49" charset="0"/>
              </a:rPr>
              <a:t>ga</a:t>
            </a:r>
            <a:endParaRPr lang="en-US" altLang="it-IT" sz="2400">
              <a:latin typeface="Courier New" panose="02070309020205020404" pitchFamily="49" charset="0"/>
            </a:endParaRPr>
          </a:p>
          <a:p>
            <a:pPr>
              <a:spcBef>
                <a:spcPct val="0"/>
              </a:spcBef>
              <a:buFontTx/>
              <a:buNone/>
            </a:pPr>
            <a:r>
              <a:rPr lang="en-US" altLang="it-IT" sz="2400" b="1" i="1">
                <a:solidFill>
                  <a:schemeClr val="accent2"/>
                </a:solidFill>
                <a:latin typeface="Courier New" panose="02070309020205020404" pitchFamily="49" charset="0"/>
              </a:rPr>
              <a:t>t</a:t>
            </a:r>
            <a:r>
              <a:rPr lang="en-US" altLang="it-IT" sz="2400" b="1" i="1">
                <a:solidFill>
                  <a:srgbClr val="FF0000"/>
                </a:solidFill>
                <a:latin typeface="Courier New" panose="02070309020205020404" pitchFamily="49" charset="0"/>
              </a:rPr>
              <a:t>g</a:t>
            </a:r>
            <a:r>
              <a:rPr lang="en-US" altLang="it-IT" sz="2400" b="1" i="1">
                <a:solidFill>
                  <a:schemeClr val="accent2"/>
                </a:solidFill>
                <a:latin typeface="Courier New" panose="02070309020205020404" pitchFamily="49" charset="0"/>
              </a:rPr>
              <a:t>c</a:t>
            </a:r>
            <a:r>
              <a:rPr lang="en-US" altLang="it-IT" sz="2400" b="1" i="1">
                <a:solidFill>
                  <a:srgbClr val="FF0000"/>
                </a:solidFill>
                <a:latin typeface="Courier New" panose="02070309020205020404" pitchFamily="49" charset="0"/>
              </a:rPr>
              <a:t>a</a:t>
            </a:r>
            <a:r>
              <a:rPr lang="en-US" altLang="it-IT" sz="2400" b="1" i="1">
                <a:solidFill>
                  <a:schemeClr val="accent2"/>
                </a:solidFill>
                <a:latin typeface="Courier New" panose="02070309020205020404" pitchFamily="49" charset="0"/>
              </a:rPr>
              <a:t>a</a:t>
            </a:r>
            <a:r>
              <a:rPr lang="en-US" altLang="it-IT" sz="2400" b="1" i="1">
                <a:latin typeface="Courier New" panose="02070309020205020404" pitchFamily="49" charset="0"/>
              </a:rPr>
              <a:t>  </a:t>
            </a:r>
            <a:r>
              <a:rPr lang="en-US" altLang="it-IT" sz="2400" b="1" i="1">
                <a:solidFill>
                  <a:schemeClr val="accent2"/>
                </a:solidFill>
                <a:latin typeface="Courier New" panose="02070309020205020404" pitchFamily="49" charset="0"/>
              </a:rPr>
              <a:t>t</a:t>
            </a:r>
            <a:r>
              <a:rPr lang="en-US" altLang="it-IT" sz="2400" b="1" i="1">
                <a:solidFill>
                  <a:srgbClr val="FF0000"/>
                </a:solidFill>
                <a:latin typeface="Courier New" panose="02070309020205020404" pitchFamily="49" charset="0"/>
              </a:rPr>
              <a:t>g</a:t>
            </a:r>
            <a:r>
              <a:rPr lang="en-US" altLang="it-IT" sz="2400" b="1" i="1">
                <a:solidFill>
                  <a:schemeClr val="accent2"/>
                </a:solidFill>
                <a:latin typeface="Courier New" panose="02070309020205020404" pitchFamily="49" charset="0"/>
              </a:rPr>
              <a:t>ca</a:t>
            </a:r>
            <a:r>
              <a:rPr lang="en-US" altLang="it-IT" sz="2400" b="1" i="1">
                <a:solidFill>
                  <a:srgbClr val="FF0000"/>
                </a:solidFill>
                <a:latin typeface="Courier New" panose="02070309020205020404" pitchFamily="49" charset="0"/>
              </a:rPr>
              <a:t>a</a:t>
            </a:r>
            <a:r>
              <a:rPr lang="en-US" altLang="it-IT" sz="2400" b="1" i="1">
                <a:latin typeface="Courier New" panose="02070309020205020404" pitchFamily="49" charset="0"/>
              </a:rPr>
              <a:t>  </a:t>
            </a:r>
            <a:r>
              <a:rPr lang="en-US" altLang="it-IT" sz="2400" b="1" i="1">
                <a:solidFill>
                  <a:schemeClr val="accent2"/>
                </a:solidFill>
                <a:latin typeface="Courier New" panose="02070309020205020404" pitchFamily="49" charset="0"/>
              </a:rPr>
              <a:t>tc</a:t>
            </a:r>
            <a:r>
              <a:rPr lang="en-US" altLang="it-IT" sz="2400" b="1" i="1">
                <a:solidFill>
                  <a:srgbClr val="FF0000"/>
                </a:solidFill>
                <a:latin typeface="Courier New" panose="02070309020205020404" pitchFamily="49" charset="0"/>
              </a:rPr>
              <a:t>ga</a:t>
            </a:r>
            <a:r>
              <a:rPr lang="en-US" altLang="it-IT" sz="2400" b="1" i="1">
                <a:solidFill>
                  <a:schemeClr val="accent2"/>
                </a:solidFill>
                <a:latin typeface="Courier New" panose="02070309020205020404" pitchFamily="49" charset="0"/>
              </a:rPr>
              <a:t>a</a:t>
            </a:r>
            <a:r>
              <a:rPr lang="en-US" altLang="it-IT" sz="2400" b="1" i="1">
                <a:latin typeface="Courier New" panose="02070309020205020404" pitchFamily="49" charset="0"/>
              </a:rPr>
              <a:t>  </a:t>
            </a:r>
            <a:r>
              <a:rPr lang="en-US" altLang="it-IT" sz="2400" b="1" i="1">
                <a:solidFill>
                  <a:schemeClr val="accent2"/>
                </a:solidFill>
                <a:latin typeface="Courier New" panose="02070309020205020404" pitchFamily="49" charset="0"/>
              </a:rPr>
              <a:t>tc</a:t>
            </a:r>
            <a:r>
              <a:rPr lang="en-US" altLang="it-IT" sz="2400" b="1" i="1">
                <a:solidFill>
                  <a:srgbClr val="FF0000"/>
                </a:solidFill>
                <a:latin typeface="Courier New" panose="02070309020205020404" pitchFamily="49" charset="0"/>
              </a:rPr>
              <a:t>g</a:t>
            </a:r>
            <a:r>
              <a:rPr lang="en-US" altLang="it-IT" sz="2400" b="1" i="1">
                <a:solidFill>
                  <a:schemeClr val="accent2"/>
                </a:solidFill>
                <a:latin typeface="Courier New" panose="02070309020205020404" pitchFamily="49" charset="0"/>
              </a:rPr>
              <a:t>a</a:t>
            </a:r>
            <a:r>
              <a:rPr lang="en-US" altLang="it-IT" sz="2400" b="1" i="1">
                <a:solidFill>
                  <a:srgbClr val="FF0000"/>
                </a:solidFill>
                <a:latin typeface="Courier New" panose="02070309020205020404" pitchFamily="49" charset="0"/>
              </a:rPr>
              <a:t>a</a:t>
            </a:r>
            <a:r>
              <a:rPr lang="en-US" altLang="it-IT" sz="2400" b="1" i="1">
                <a:latin typeface="Courier New" panose="02070309020205020404" pitchFamily="49" charset="0"/>
              </a:rPr>
              <a:t>  </a:t>
            </a:r>
            <a:r>
              <a:rPr lang="en-US" altLang="it-IT" sz="2400" b="1" i="1">
                <a:solidFill>
                  <a:schemeClr val="accent2"/>
                </a:solidFill>
                <a:latin typeface="Courier New" panose="02070309020205020404" pitchFamily="49" charset="0"/>
              </a:rPr>
              <a:t>tca</a:t>
            </a:r>
            <a:r>
              <a:rPr lang="en-US" altLang="it-IT" sz="2400" b="1" i="1">
                <a:solidFill>
                  <a:srgbClr val="FF0000"/>
                </a:solidFill>
                <a:latin typeface="Courier New" panose="02070309020205020404" pitchFamily="49" charset="0"/>
              </a:rPr>
              <a:t>ga</a:t>
            </a:r>
          </a:p>
          <a:p>
            <a:pPr>
              <a:spcBef>
                <a:spcPct val="0"/>
              </a:spcBef>
              <a:buFontTx/>
              <a:buNone/>
            </a:pPr>
            <a:r>
              <a:rPr lang="en-US" altLang="it-IT" sz="2400" b="1" i="1">
                <a:solidFill>
                  <a:schemeClr val="accent2"/>
                </a:solidFill>
                <a:latin typeface="Courier New" panose="02070309020205020404" pitchFamily="49" charset="0"/>
              </a:rPr>
              <a:t>1</a:t>
            </a:r>
            <a:r>
              <a:rPr lang="en-US" altLang="it-IT" sz="2400" b="1" i="1">
                <a:solidFill>
                  <a:srgbClr val="FF0000"/>
                </a:solidFill>
                <a:latin typeface="Courier New" panose="02070309020205020404" pitchFamily="49" charset="0"/>
              </a:rPr>
              <a:t>2</a:t>
            </a:r>
            <a:r>
              <a:rPr lang="en-US" altLang="it-IT" sz="2400" b="1" i="1">
                <a:solidFill>
                  <a:schemeClr val="accent2"/>
                </a:solidFill>
                <a:latin typeface="Courier New" panose="02070309020205020404" pitchFamily="49" charset="0"/>
              </a:rPr>
              <a:t>1</a:t>
            </a:r>
            <a:r>
              <a:rPr lang="en-US" altLang="it-IT" sz="2400" b="1" i="1">
                <a:solidFill>
                  <a:srgbClr val="FF0000"/>
                </a:solidFill>
                <a:latin typeface="Courier New" panose="02070309020205020404" pitchFamily="49" charset="0"/>
              </a:rPr>
              <a:t>2</a:t>
            </a:r>
            <a:r>
              <a:rPr lang="en-US" altLang="it-IT" sz="2400" b="1" i="1">
                <a:solidFill>
                  <a:schemeClr val="accent2"/>
                </a:solidFill>
                <a:latin typeface="Courier New" panose="02070309020205020404" pitchFamily="49" charset="0"/>
              </a:rPr>
              <a:t>1</a:t>
            </a:r>
            <a:r>
              <a:rPr lang="en-US" altLang="it-IT" sz="2400" b="1" i="1">
                <a:solidFill>
                  <a:srgbClr val="FF0000"/>
                </a:solidFill>
                <a:latin typeface="Courier New" panose="02070309020205020404" pitchFamily="49" charset="0"/>
              </a:rPr>
              <a:t>  </a:t>
            </a:r>
            <a:r>
              <a:rPr lang="en-US" altLang="it-IT" sz="2400" b="1" i="1">
                <a:solidFill>
                  <a:schemeClr val="accent2"/>
                </a:solidFill>
                <a:latin typeface="Courier New" panose="02070309020205020404" pitchFamily="49" charset="0"/>
              </a:rPr>
              <a:t>1</a:t>
            </a:r>
            <a:r>
              <a:rPr lang="en-US" altLang="it-IT" sz="2400" b="1" i="1">
                <a:solidFill>
                  <a:srgbClr val="FF0000"/>
                </a:solidFill>
                <a:latin typeface="Courier New" panose="02070309020205020404" pitchFamily="49" charset="0"/>
              </a:rPr>
              <a:t>2</a:t>
            </a:r>
            <a:r>
              <a:rPr lang="en-US" altLang="it-IT" sz="2400" b="1" i="1">
                <a:solidFill>
                  <a:schemeClr val="accent2"/>
                </a:solidFill>
                <a:latin typeface="Courier New" panose="02070309020205020404" pitchFamily="49" charset="0"/>
              </a:rPr>
              <a:t>11</a:t>
            </a:r>
            <a:r>
              <a:rPr lang="en-US" altLang="it-IT" sz="2400" b="1" i="1">
                <a:solidFill>
                  <a:srgbClr val="FF0000"/>
                </a:solidFill>
                <a:latin typeface="Courier New" panose="02070309020205020404" pitchFamily="49" charset="0"/>
              </a:rPr>
              <a:t>2  </a:t>
            </a:r>
            <a:r>
              <a:rPr lang="en-US" altLang="it-IT" sz="2400" b="1" i="1">
                <a:solidFill>
                  <a:schemeClr val="accent2"/>
                </a:solidFill>
                <a:latin typeface="Courier New" panose="02070309020205020404" pitchFamily="49" charset="0"/>
              </a:rPr>
              <a:t>11</a:t>
            </a:r>
            <a:r>
              <a:rPr lang="en-US" altLang="it-IT" sz="2400" b="1" i="1">
                <a:solidFill>
                  <a:srgbClr val="FF0000"/>
                </a:solidFill>
                <a:latin typeface="Courier New" panose="02070309020205020404" pitchFamily="49" charset="0"/>
              </a:rPr>
              <a:t>22</a:t>
            </a:r>
            <a:r>
              <a:rPr lang="en-US" altLang="it-IT" sz="2400" b="1" i="1">
                <a:solidFill>
                  <a:schemeClr val="accent2"/>
                </a:solidFill>
                <a:latin typeface="Courier New" panose="02070309020205020404" pitchFamily="49" charset="0"/>
              </a:rPr>
              <a:t>1</a:t>
            </a:r>
            <a:r>
              <a:rPr lang="en-US" altLang="it-IT" sz="2400" b="1" i="1">
                <a:solidFill>
                  <a:srgbClr val="FF0000"/>
                </a:solidFill>
                <a:latin typeface="Courier New" panose="02070309020205020404" pitchFamily="49" charset="0"/>
              </a:rPr>
              <a:t>  </a:t>
            </a:r>
            <a:r>
              <a:rPr lang="en-US" altLang="it-IT" sz="2400" b="1" i="1">
                <a:solidFill>
                  <a:schemeClr val="accent2"/>
                </a:solidFill>
                <a:latin typeface="Courier New" panose="02070309020205020404" pitchFamily="49" charset="0"/>
              </a:rPr>
              <a:t>11</a:t>
            </a:r>
            <a:r>
              <a:rPr lang="en-US" altLang="it-IT" sz="2400" b="1" i="1">
                <a:solidFill>
                  <a:srgbClr val="FF0000"/>
                </a:solidFill>
                <a:latin typeface="Courier New" panose="02070309020205020404" pitchFamily="49" charset="0"/>
              </a:rPr>
              <a:t>2</a:t>
            </a:r>
            <a:r>
              <a:rPr lang="en-US" altLang="it-IT" sz="2400" b="1" i="1">
                <a:solidFill>
                  <a:schemeClr val="accent2"/>
                </a:solidFill>
                <a:latin typeface="Courier New" panose="02070309020205020404" pitchFamily="49" charset="0"/>
              </a:rPr>
              <a:t>1</a:t>
            </a:r>
            <a:r>
              <a:rPr lang="en-US" altLang="it-IT" sz="2400" b="1" i="1">
                <a:solidFill>
                  <a:srgbClr val="FF0000"/>
                </a:solidFill>
                <a:latin typeface="Courier New" panose="02070309020205020404" pitchFamily="49" charset="0"/>
              </a:rPr>
              <a:t>2  </a:t>
            </a:r>
            <a:r>
              <a:rPr lang="en-US" altLang="it-IT" sz="2400" b="1" i="1">
                <a:solidFill>
                  <a:schemeClr val="accent2"/>
                </a:solidFill>
                <a:latin typeface="Courier New" panose="02070309020205020404" pitchFamily="49" charset="0"/>
              </a:rPr>
              <a:t>111</a:t>
            </a:r>
            <a:r>
              <a:rPr lang="en-US" altLang="it-IT" sz="2400" b="1" i="1">
                <a:solidFill>
                  <a:srgbClr val="FF0000"/>
                </a:solidFill>
                <a:latin typeface="Courier New" panose="02070309020205020404" pitchFamily="49" charset="0"/>
              </a:rPr>
              <a:t>22</a:t>
            </a:r>
            <a:endParaRPr lang="en-US" altLang="it-IT" sz="2400" b="1" i="1">
              <a:latin typeface="Courier New" panose="02070309020205020404" pitchFamily="49" charset="0"/>
            </a:endParaRPr>
          </a:p>
        </p:txBody>
      </p:sp>
      <p:sp>
        <p:nvSpPr>
          <p:cNvPr id="68611" name="Rectangle 1028"/>
          <p:cNvSpPr>
            <a:spLocks noChangeArrowheads="1"/>
          </p:cNvSpPr>
          <p:nvPr/>
        </p:nvSpPr>
        <p:spPr bwMode="auto">
          <a:xfrm>
            <a:off x="0" y="4575175"/>
            <a:ext cx="9144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Tx/>
              <a:buNone/>
            </a:pPr>
            <a:r>
              <a:rPr lang="en-US" altLang="it-IT" sz="2400" dirty="0">
                <a:latin typeface="Comic Sans MS" panose="030F0702030302020204" pitchFamily="66" charset="0"/>
              </a:rPr>
              <a:t>The number of possible alignments is equal to the possible ways to </a:t>
            </a:r>
            <a:r>
              <a:rPr lang="en-US" altLang="it-IT" sz="2400" dirty="0" err="1">
                <a:latin typeface="Comic Sans MS" panose="030F0702030302020204" pitchFamily="66" charset="0"/>
              </a:rPr>
              <a:t>intercalatevtwo</a:t>
            </a:r>
            <a:r>
              <a:rPr lang="en-US" altLang="it-IT" sz="2400" dirty="0">
                <a:latin typeface="Comic Sans MS" panose="030F0702030302020204" pitchFamily="66" charset="0"/>
              </a:rPr>
              <a:t> sequences, preserving the order</a:t>
            </a:r>
          </a:p>
          <a:p>
            <a:pPr algn="just">
              <a:spcBef>
                <a:spcPct val="0"/>
              </a:spcBef>
              <a:buFontTx/>
              <a:buNone/>
            </a:pPr>
            <a:r>
              <a:rPr lang="en-US" altLang="it-IT" sz="2400" dirty="0">
                <a:latin typeface="Comic Sans MS" panose="030F0702030302020204" pitchFamily="66" charset="0"/>
              </a:rPr>
              <a:t>Given two sequences with lengths m and n, the number of possible alignments is  (</a:t>
            </a:r>
            <a:r>
              <a:rPr lang="en-US" altLang="it-IT" sz="2400" dirty="0" err="1">
                <a:latin typeface="Comic Sans MS" panose="030F0702030302020204" pitchFamily="66" charset="0"/>
              </a:rPr>
              <a:t>m+n</a:t>
            </a:r>
            <a:r>
              <a:rPr lang="en-US" altLang="it-IT" sz="2400" dirty="0">
                <a:latin typeface="Comic Sans MS" panose="030F0702030302020204" pitchFamily="66" charset="0"/>
              </a:rPr>
              <a:t>)!/</a:t>
            </a:r>
            <a:r>
              <a:rPr lang="en-US" altLang="it-IT" sz="2400" dirty="0" err="1">
                <a:latin typeface="Comic Sans MS" panose="030F0702030302020204" pitchFamily="66" charset="0"/>
              </a:rPr>
              <a:t>n!m</a:t>
            </a:r>
            <a:r>
              <a:rPr lang="en-US" altLang="it-IT" sz="2400" dirty="0">
                <a:latin typeface="Comic Sans MS" panose="030F0702030302020204" pitchFamily="66" charset="0"/>
              </a:rPr>
              <a:t>!</a:t>
            </a:r>
          </a:p>
          <a:p>
            <a:pPr>
              <a:spcBef>
                <a:spcPct val="0"/>
              </a:spcBef>
              <a:buFontTx/>
              <a:buNone/>
            </a:pPr>
            <a:endParaRPr lang="en-US" altLang="it-IT" sz="2400" dirty="0">
              <a:latin typeface="Comic Sans MS" panose="030F0702030302020204" pitchFamily="66" charset="0"/>
            </a:endParaRPr>
          </a:p>
          <a:p>
            <a:pPr>
              <a:spcBef>
                <a:spcPct val="0"/>
              </a:spcBef>
              <a:buFontTx/>
              <a:buNone/>
            </a:pPr>
            <a:r>
              <a:rPr lang="en-US" altLang="it-IT" sz="2400" dirty="0">
                <a:latin typeface="Comic Sans MS" panose="030F0702030302020204" pitchFamily="66" charset="0"/>
              </a:rPr>
              <a:t>If n=m=80	there are 9•10</a:t>
            </a:r>
            <a:r>
              <a:rPr lang="en-US" altLang="it-IT" sz="2400" baseline="30000" dirty="0">
                <a:latin typeface="Comic Sans MS" panose="030F0702030302020204" pitchFamily="66" charset="0"/>
              </a:rPr>
              <a:t>42</a:t>
            </a:r>
            <a:r>
              <a:rPr lang="en-US" altLang="it-IT" sz="2400" dirty="0">
                <a:latin typeface="Comic Sans MS" panose="030F0702030302020204" pitchFamily="66" charset="0"/>
              </a:rPr>
              <a:t> possible alignments !!!!!!!</a:t>
            </a:r>
          </a:p>
        </p:txBody>
      </p:sp>
      <p:sp>
        <p:nvSpPr>
          <p:cNvPr id="126978" name="Text Box 2"/>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US" b="1" dirty="0">
                <a:solidFill>
                  <a:srgbClr val="CC0000"/>
                </a:solidFill>
                <a:effectLst>
                  <a:outerShdw blurRad="38100" dist="38100" dir="2700000" algn="tl">
                    <a:srgbClr val="C0C0C0"/>
                  </a:outerShdw>
                </a:effectLst>
                <a:latin typeface="Comic Sans MS" pitchFamily="66" charset="0"/>
              </a:rPr>
              <a:t>How many possible alignments between two sequences?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28600" y="0"/>
            <a:ext cx="8610600" cy="2308324"/>
          </a:xfrm>
          <a:prstGeom prst="rect">
            <a:avLst/>
          </a:prstGeom>
          <a:noFill/>
          <a:ln w="9525">
            <a:noFill/>
            <a:miter lim="800000"/>
            <a:headEnd/>
            <a:tailEnd/>
          </a:ln>
          <a:effectLst/>
        </p:spPr>
        <p:txBody>
          <a:bodyPr>
            <a:spAutoFit/>
          </a:bodyPr>
          <a:lstStyle/>
          <a:p>
            <a:pPr algn="ctr">
              <a:defRPr/>
            </a:pPr>
            <a:r>
              <a:rPr lang="en-US" b="1" dirty="0">
                <a:solidFill>
                  <a:srgbClr val="CC0000"/>
                </a:solidFill>
                <a:effectLst>
                  <a:outerShdw blurRad="38100" dist="38100" dir="2700000" algn="tl">
                    <a:srgbClr val="C0C0C0"/>
                  </a:outerShdw>
                </a:effectLst>
                <a:latin typeface="Comic Sans MS" pitchFamily="66" charset="0"/>
              </a:rPr>
              <a:t>Solution: to adopt dynamic programming strategies</a:t>
            </a:r>
          </a:p>
          <a:p>
            <a:pPr algn="ctr">
              <a:defRPr/>
            </a:pPr>
            <a:endParaRPr lang="en-US" b="1" dirty="0">
              <a:solidFill>
                <a:srgbClr val="CC0000"/>
              </a:solidFill>
              <a:effectLst>
                <a:outerShdw blurRad="38100" dist="38100" dir="2700000" algn="tl">
                  <a:srgbClr val="C0C0C0"/>
                </a:outerShdw>
              </a:effectLst>
              <a:latin typeface="Comic Sans MS" pitchFamily="66" charset="0"/>
            </a:endParaRPr>
          </a:p>
          <a:p>
            <a:pPr algn="ctr">
              <a:defRPr/>
            </a:pPr>
            <a:endParaRPr lang="en-US" b="1" dirty="0">
              <a:solidFill>
                <a:srgbClr val="CC0000"/>
              </a:solidFill>
              <a:effectLst>
                <a:outerShdw blurRad="38100" dist="38100" dir="2700000" algn="tl">
                  <a:srgbClr val="C0C0C0"/>
                </a:outerShdw>
              </a:effectLst>
              <a:latin typeface="Comic Sans MS" pitchFamily="66" charset="0"/>
            </a:endParaRPr>
          </a:p>
          <a:p>
            <a:pPr algn="ctr">
              <a:defRPr/>
            </a:pPr>
            <a:r>
              <a:rPr lang="en-US" b="1" dirty="0" err="1">
                <a:solidFill>
                  <a:srgbClr val="CC0000"/>
                </a:solidFill>
                <a:effectLst>
                  <a:outerShdw blurRad="38100" dist="38100" dir="2700000" algn="tl">
                    <a:srgbClr val="C0C0C0"/>
                  </a:outerShdw>
                </a:effectLst>
                <a:latin typeface="Comic Sans MS" pitchFamily="66" charset="0"/>
              </a:rPr>
              <a:t>Needleman-Wunsch</a:t>
            </a:r>
            <a:endParaRPr lang="en-US" b="1" dirty="0">
              <a:solidFill>
                <a:srgbClr val="CC0000"/>
              </a:solidFill>
              <a:effectLst>
                <a:outerShdw blurRad="38100" dist="38100" dir="2700000" algn="tl">
                  <a:srgbClr val="C0C0C0"/>
                </a:outerShdw>
              </a:effectLst>
              <a:latin typeface="Comic Sans MS" pitchFamily="66" charset="0"/>
            </a:endParaRPr>
          </a:p>
          <a:p>
            <a:pPr algn="ctr">
              <a:defRPr/>
            </a:pPr>
            <a:r>
              <a:rPr lang="en-US" b="1" dirty="0">
                <a:solidFill>
                  <a:srgbClr val="CC0000"/>
                </a:solidFill>
                <a:effectLst>
                  <a:outerShdw blurRad="38100" dist="38100" dir="2700000" algn="tl">
                    <a:srgbClr val="C0C0C0"/>
                  </a:outerShdw>
                </a:effectLst>
                <a:latin typeface="Comic Sans MS" pitchFamily="66" charset="0"/>
              </a:rPr>
              <a:t>Smith-Waterman</a:t>
            </a:r>
          </a:p>
          <a:p>
            <a:pPr algn="ctr">
              <a:defRPr/>
            </a:pPr>
            <a:endParaRPr lang="en-US" b="1" dirty="0">
              <a:solidFill>
                <a:srgbClr val="CC0000"/>
              </a:solidFill>
              <a:effectLst>
                <a:outerShdw blurRad="38100" dist="38100" dir="2700000" algn="tl">
                  <a:srgbClr val="C0C0C0"/>
                </a:outerShdw>
              </a:effectLst>
              <a:latin typeface="Comic Sans MS" pitchFamily="66"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ChangeArrowheads="1"/>
          </p:cNvSpPr>
          <p:nvPr/>
        </p:nvSpPr>
        <p:spPr bwMode="auto">
          <a:xfrm>
            <a:off x="0" y="762000"/>
            <a:ext cx="8991600"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b="1" i="1" dirty="0">
                <a:solidFill>
                  <a:schemeClr val="accent2"/>
                </a:solidFill>
                <a:latin typeface="Comic Sans MS" panose="030F0702030302020204" pitchFamily="66" charset="0"/>
              </a:rPr>
              <a:t>The complete </a:t>
            </a:r>
            <a:r>
              <a:rPr lang="it-IT" altLang="it-IT" b="1" i="1" dirty="0" err="1">
                <a:solidFill>
                  <a:schemeClr val="accent2"/>
                </a:solidFill>
                <a:latin typeface="Comic Sans MS" panose="030F0702030302020204" pitchFamily="66" charset="0"/>
              </a:rPr>
              <a:t>computation</a:t>
            </a:r>
            <a:r>
              <a:rPr lang="it-IT" altLang="it-IT" b="1" i="1" dirty="0">
                <a:solidFill>
                  <a:schemeClr val="accent2"/>
                </a:solidFill>
                <a:latin typeface="Comic Sans MS" panose="030F0702030302020204" pitchFamily="66" charset="0"/>
              </a:rPr>
              <a:t> of the </a:t>
            </a:r>
            <a:r>
              <a:rPr lang="it-IT" altLang="it-IT" b="1" i="1" dirty="0" err="1">
                <a:solidFill>
                  <a:schemeClr val="accent2"/>
                </a:solidFill>
                <a:latin typeface="Comic Sans MS" panose="030F0702030302020204" pitchFamily="66" charset="0"/>
              </a:rPr>
              <a:t>alignment</a:t>
            </a:r>
            <a:r>
              <a:rPr lang="it-IT" altLang="it-IT" b="1" i="1" dirty="0">
                <a:solidFill>
                  <a:schemeClr val="accent2"/>
                </a:solidFill>
                <a:latin typeface="Comic Sans MS" panose="030F0702030302020204" pitchFamily="66" charset="0"/>
              </a:rPr>
              <a:t> </a:t>
            </a:r>
            <a:r>
              <a:rPr lang="it-IT" altLang="it-IT" b="1" i="1" dirty="0" err="1">
                <a:solidFill>
                  <a:schemeClr val="accent2"/>
                </a:solidFill>
                <a:latin typeface="Comic Sans MS" panose="030F0702030302020204" pitchFamily="66" charset="0"/>
              </a:rPr>
              <a:t>scores</a:t>
            </a:r>
            <a:r>
              <a:rPr lang="it-IT" altLang="it-IT" b="1" i="1" dirty="0">
                <a:solidFill>
                  <a:schemeClr val="accent2"/>
                </a:solidFill>
                <a:latin typeface="Comic Sans MS" panose="030F0702030302020204" pitchFamily="66" charset="0"/>
              </a:rPr>
              <a:t> for </a:t>
            </a:r>
            <a:r>
              <a:rPr lang="it-IT" altLang="it-IT" b="1" i="1" dirty="0" err="1">
                <a:solidFill>
                  <a:schemeClr val="accent2"/>
                </a:solidFill>
                <a:latin typeface="Comic Sans MS" panose="030F0702030302020204" pitchFamily="66" charset="0"/>
              </a:rPr>
              <a:t>all</a:t>
            </a:r>
            <a:r>
              <a:rPr lang="it-IT" altLang="it-IT" b="1" i="1" dirty="0">
                <a:solidFill>
                  <a:schemeClr val="accent2"/>
                </a:solidFill>
                <a:latin typeface="Comic Sans MS" panose="030F0702030302020204" pitchFamily="66" charset="0"/>
              </a:rPr>
              <a:t> the </a:t>
            </a:r>
            <a:r>
              <a:rPr lang="it-IT" altLang="it-IT" b="1" i="1" dirty="0" err="1">
                <a:solidFill>
                  <a:schemeClr val="accent2"/>
                </a:solidFill>
                <a:latin typeface="Comic Sans MS" panose="030F0702030302020204" pitchFamily="66" charset="0"/>
              </a:rPr>
              <a:t>possible</a:t>
            </a:r>
            <a:r>
              <a:rPr lang="it-IT" altLang="it-IT" b="1" i="1" dirty="0">
                <a:solidFill>
                  <a:schemeClr val="accent2"/>
                </a:solidFill>
                <a:latin typeface="Comic Sans MS" panose="030F0702030302020204" pitchFamily="66" charset="0"/>
              </a:rPr>
              <a:t> </a:t>
            </a:r>
            <a:r>
              <a:rPr lang="it-IT" altLang="it-IT" b="1" i="1" dirty="0" err="1">
                <a:solidFill>
                  <a:schemeClr val="accent2"/>
                </a:solidFill>
                <a:latin typeface="Comic Sans MS" panose="030F0702030302020204" pitchFamily="66" charset="0"/>
              </a:rPr>
              <a:t>alignments</a:t>
            </a:r>
            <a:r>
              <a:rPr lang="it-IT" altLang="it-IT" b="1" i="1" dirty="0">
                <a:solidFill>
                  <a:schemeClr val="accent2"/>
                </a:solidFill>
                <a:latin typeface="Comic Sans MS" panose="030F0702030302020204" pitchFamily="66" charset="0"/>
              </a:rPr>
              <a:t> </a:t>
            </a:r>
            <a:r>
              <a:rPr lang="it-IT" altLang="it-IT" b="1" i="1" dirty="0" err="1">
                <a:solidFill>
                  <a:schemeClr val="accent2"/>
                </a:solidFill>
                <a:latin typeface="Comic Sans MS" panose="030F0702030302020204" pitchFamily="66" charset="0"/>
              </a:rPr>
              <a:t>leads</a:t>
            </a:r>
            <a:r>
              <a:rPr lang="it-IT" altLang="it-IT" b="1" i="1" dirty="0">
                <a:solidFill>
                  <a:schemeClr val="accent2"/>
                </a:solidFill>
                <a:latin typeface="Comic Sans MS" panose="030F0702030302020204" pitchFamily="66" charset="0"/>
              </a:rPr>
              <a:t> to compute the </a:t>
            </a:r>
            <a:r>
              <a:rPr lang="it-IT" altLang="it-IT" b="1" i="1" dirty="0" err="1">
                <a:solidFill>
                  <a:schemeClr val="accent2"/>
                </a:solidFill>
                <a:latin typeface="Comic Sans MS" panose="030F0702030302020204" pitchFamily="66" charset="0"/>
              </a:rPr>
              <a:t>same</a:t>
            </a:r>
            <a:r>
              <a:rPr lang="it-IT" altLang="it-IT" b="1" i="1" dirty="0">
                <a:solidFill>
                  <a:schemeClr val="accent2"/>
                </a:solidFill>
                <a:latin typeface="Comic Sans MS" panose="030F0702030302020204" pitchFamily="66" charset="0"/>
              </a:rPr>
              <a:t> </a:t>
            </a:r>
            <a:r>
              <a:rPr lang="it-IT" altLang="it-IT" b="1" i="1" dirty="0" err="1">
                <a:solidFill>
                  <a:schemeClr val="accent2"/>
                </a:solidFill>
                <a:latin typeface="Comic Sans MS" panose="030F0702030302020204" pitchFamily="66" charset="0"/>
              </a:rPr>
              <a:t>things</a:t>
            </a:r>
            <a:r>
              <a:rPr lang="it-IT" altLang="it-IT" b="1" i="1" dirty="0">
                <a:solidFill>
                  <a:schemeClr val="accent2"/>
                </a:solidFill>
                <a:latin typeface="Comic Sans MS" panose="030F0702030302020204" pitchFamily="66" charset="0"/>
              </a:rPr>
              <a:t> </a:t>
            </a:r>
            <a:r>
              <a:rPr lang="it-IT" altLang="it-IT" b="1" i="1" dirty="0" err="1">
                <a:solidFill>
                  <a:schemeClr val="accent2"/>
                </a:solidFill>
                <a:latin typeface="Comic Sans MS" panose="030F0702030302020204" pitchFamily="66" charset="0"/>
              </a:rPr>
              <a:t>many</a:t>
            </a:r>
            <a:r>
              <a:rPr lang="it-IT" altLang="it-IT" b="1" i="1" dirty="0">
                <a:solidFill>
                  <a:schemeClr val="accent2"/>
                </a:solidFill>
                <a:latin typeface="Comic Sans MS" panose="030F0702030302020204" pitchFamily="66" charset="0"/>
              </a:rPr>
              <a:t> </a:t>
            </a:r>
            <a:r>
              <a:rPr lang="it-IT" altLang="it-IT" b="1" i="1" dirty="0" err="1">
                <a:solidFill>
                  <a:schemeClr val="accent2"/>
                </a:solidFill>
                <a:latin typeface="Comic Sans MS" panose="030F0702030302020204" pitchFamily="66" charset="0"/>
              </a:rPr>
              <a:t>times</a:t>
            </a:r>
            <a:endParaRPr lang="it-IT" altLang="it-IT" dirty="0">
              <a:latin typeface="Comic Sans MS" panose="030F0702030302020204" pitchFamily="66" charset="0"/>
            </a:endParaRPr>
          </a:p>
          <a:p>
            <a:endParaRPr lang="it-IT" altLang="it-IT" dirty="0">
              <a:latin typeface="Comic Sans MS" panose="030F0702030302020204" pitchFamily="66" charset="0"/>
            </a:endParaRPr>
          </a:p>
          <a:p>
            <a:r>
              <a:rPr lang="it-IT" altLang="it-IT" b="1" dirty="0">
                <a:latin typeface="Courier New" panose="02070309020205020404" pitchFamily="49" charset="0"/>
              </a:rPr>
              <a:t>ALSKLASPALSAKDLDSPAL</a:t>
            </a:r>
            <a:r>
              <a:rPr lang="it-IT" altLang="it-IT" dirty="0">
                <a:latin typeface="Courier New" panose="02070309020205020404" pitchFamily="49" charset="0"/>
              </a:rPr>
              <a:t>S</a:t>
            </a:r>
          </a:p>
          <a:p>
            <a:r>
              <a:rPr lang="it-IT" altLang="it-IT" b="1" dirty="0">
                <a:latin typeface="Courier New" panose="02070309020205020404" pitchFamily="49" charset="0"/>
              </a:rPr>
              <a:t>ALSKIADSLAPIKDLSPASL</a:t>
            </a:r>
            <a:r>
              <a:rPr lang="it-IT" altLang="it-IT" dirty="0">
                <a:latin typeface="Courier New" panose="02070309020205020404" pitchFamily="49" charset="0"/>
              </a:rPr>
              <a:t>T</a:t>
            </a:r>
          </a:p>
          <a:p>
            <a:endParaRPr lang="it-IT" altLang="it-IT" dirty="0">
              <a:latin typeface="Courier New" panose="02070309020205020404" pitchFamily="49" charset="0"/>
            </a:endParaRPr>
          </a:p>
          <a:p>
            <a:r>
              <a:rPr lang="it-IT" altLang="it-IT" b="1" dirty="0">
                <a:latin typeface="Courier New" panose="02070309020205020404" pitchFamily="49" charset="0"/>
              </a:rPr>
              <a:t>ALSKLASPALSAKDLDSPAL</a:t>
            </a:r>
            <a:r>
              <a:rPr lang="it-IT" altLang="it-IT" dirty="0">
                <a:latin typeface="Courier New" panose="02070309020205020404" pitchFamily="49" charset="0"/>
              </a:rPr>
              <a:t>-S</a:t>
            </a:r>
          </a:p>
          <a:p>
            <a:r>
              <a:rPr lang="it-IT" altLang="it-IT" b="1" dirty="0">
                <a:latin typeface="Courier New" panose="02070309020205020404" pitchFamily="49" charset="0"/>
              </a:rPr>
              <a:t>ALSKIADSLAPIKDLSPASL</a:t>
            </a:r>
            <a:r>
              <a:rPr lang="it-IT" altLang="it-IT" dirty="0">
                <a:latin typeface="Courier New" panose="02070309020205020404" pitchFamily="49" charset="0"/>
              </a:rPr>
              <a:t>T-</a:t>
            </a:r>
          </a:p>
          <a:p>
            <a:endParaRPr lang="it-IT" altLang="it-IT" dirty="0">
              <a:latin typeface="Courier New" panose="02070309020205020404" pitchFamily="49" charset="0"/>
            </a:endParaRPr>
          </a:p>
        </p:txBody>
      </p:sp>
      <p:sp>
        <p:nvSpPr>
          <p:cNvPr id="130051" name="Text Box 3"/>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GB" b="1" dirty="0">
                <a:solidFill>
                  <a:srgbClr val="CC0000"/>
                </a:solidFill>
                <a:effectLst>
                  <a:outerShdw blurRad="38100" dist="38100" dir="2700000" algn="tl">
                    <a:srgbClr val="C0C0C0"/>
                  </a:outerShdw>
                </a:effectLst>
                <a:latin typeface="Comic Sans MS" pitchFamily="66" charset="0"/>
              </a:rPr>
              <a:t>Basic idea of dynamic programming</a:t>
            </a:r>
          </a:p>
        </p:txBody>
      </p:sp>
      <p:sp>
        <p:nvSpPr>
          <p:cNvPr id="69636" name="Rectangle 4"/>
          <p:cNvSpPr>
            <a:spLocks noChangeArrowheads="1"/>
          </p:cNvSpPr>
          <p:nvPr/>
        </p:nvSpPr>
        <p:spPr bwMode="auto">
          <a:xfrm>
            <a:off x="0" y="4419600"/>
            <a:ext cx="91440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just"/>
            <a:r>
              <a:rPr lang="it-IT" altLang="it-IT" dirty="0">
                <a:latin typeface="Comic Sans MS" panose="030F0702030302020204" pitchFamily="66" charset="0"/>
              </a:rPr>
              <a:t>The </a:t>
            </a:r>
            <a:r>
              <a:rPr lang="it-IT" altLang="it-IT" dirty="0" err="1">
                <a:latin typeface="Comic Sans MS" panose="030F0702030302020204" pitchFamily="66" charset="0"/>
              </a:rPr>
              <a:t>two</a:t>
            </a:r>
            <a:r>
              <a:rPr lang="it-IT" altLang="it-IT" dirty="0">
                <a:latin typeface="Comic Sans MS" panose="030F0702030302020204" pitchFamily="66" charset="0"/>
              </a:rPr>
              <a:t> </a:t>
            </a:r>
            <a:r>
              <a:rPr lang="it-IT" altLang="it-IT" dirty="0" err="1">
                <a:latin typeface="Comic Sans MS" panose="030F0702030302020204" pitchFamily="66" charset="0"/>
              </a:rPr>
              <a:t>alignments</a:t>
            </a:r>
            <a:r>
              <a:rPr lang="it-IT" altLang="it-IT" dirty="0">
                <a:latin typeface="Comic Sans MS" panose="030F0702030302020204" pitchFamily="66" charset="0"/>
              </a:rPr>
              <a:t> are </a:t>
            </a:r>
            <a:r>
              <a:rPr lang="it-IT" altLang="it-IT" dirty="0" err="1">
                <a:latin typeface="Comic Sans MS" panose="030F0702030302020204" pitchFamily="66" charset="0"/>
              </a:rPr>
              <a:t>equal</a:t>
            </a:r>
            <a:r>
              <a:rPr lang="it-IT" altLang="it-IT" dirty="0">
                <a:latin typeface="Comic Sans MS" panose="030F0702030302020204" pitchFamily="66" charset="0"/>
              </a:rPr>
              <a:t> for </a:t>
            </a:r>
            <a:r>
              <a:rPr lang="it-IT" altLang="it-IT" dirty="0" err="1">
                <a:latin typeface="Comic Sans MS" panose="030F0702030302020204" pitchFamily="66" charset="0"/>
              </a:rPr>
              <a:t>most</a:t>
            </a:r>
            <a:r>
              <a:rPr lang="it-IT" altLang="it-IT" dirty="0">
                <a:latin typeface="Comic Sans MS" panose="030F0702030302020204" pitchFamily="66" charset="0"/>
              </a:rPr>
              <a:t> of the </a:t>
            </a:r>
            <a:r>
              <a:rPr lang="it-IT" altLang="it-IT" dirty="0" err="1">
                <a:latin typeface="Comic Sans MS" panose="030F0702030302020204" pitchFamily="66" charset="0"/>
              </a:rPr>
              <a:t>length</a:t>
            </a:r>
            <a:endParaRPr lang="it-IT" altLang="it-IT" dirty="0">
              <a:latin typeface="Comic Sans MS" panose="030F0702030302020204" pitchFamily="66" charset="0"/>
            </a:endParaRPr>
          </a:p>
          <a:p>
            <a:pPr algn="just"/>
            <a:endParaRPr lang="it-IT" altLang="it-IT" dirty="0">
              <a:latin typeface="Comic Sans MS" panose="030F0702030302020204" pitchFamily="66" charset="0"/>
            </a:endParaRPr>
          </a:p>
          <a:p>
            <a:pPr algn="just"/>
            <a:r>
              <a:rPr lang="it-IT" altLang="it-IT" dirty="0" err="1">
                <a:latin typeface="Comic Sans MS" panose="030F0702030302020204" pitchFamily="66" charset="0"/>
              </a:rPr>
              <a:t>Scores</a:t>
            </a:r>
            <a:r>
              <a:rPr lang="it-IT" altLang="it-IT" dirty="0">
                <a:latin typeface="Comic Sans MS" panose="030F0702030302020204" pitchFamily="66" charset="0"/>
              </a:rPr>
              <a:t> are </a:t>
            </a:r>
            <a:r>
              <a:rPr lang="it-IT" altLang="it-IT" dirty="0" err="1">
                <a:latin typeface="Comic Sans MS" panose="030F0702030302020204" pitchFamily="66" charset="0"/>
              </a:rPr>
              <a:t>summed</a:t>
            </a:r>
            <a:r>
              <a:rPr lang="it-IT" altLang="it-IT" dirty="0">
                <a:latin typeface="Comic Sans MS" panose="030F0702030302020204" pitchFamily="66" charset="0"/>
              </a:rPr>
              <a:t> </a:t>
            </a:r>
            <a:r>
              <a:rPr lang="it-IT" altLang="it-IT" dirty="0" err="1">
                <a:latin typeface="Comic Sans MS" panose="030F0702030302020204" pitchFamily="66" charset="0"/>
              </a:rPr>
              <a:t>along</a:t>
            </a:r>
            <a:r>
              <a:rPr lang="it-IT" altLang="it-IT" dirty="0">
                <a:latin typeface="Comic Sans MS" panose="030F0702030302020204" pitchFamily="66" charset="0"/>
              </a:rPr>
              <a:t> the </a:t>
            </a:r>
            <a:r>
              <a:rPr lang="it-IT" altLang="it-IT" dirty="0" err="1">
                <a:latin typeface="Comic Sans MS" panose="030F0702030302020204" pitchFamily="66" charset="0"/>
              </a:rPr>
              <a:t>alignment</a:t>
            </a:r>
            <a:r>
              <a:rPr lang="it-IT" altLang="it-IT" dirty="0">
                <a:latin typeface="Comic Sans MS" panose="030F0702030302020204" pitchFamily="66" charset="0"/>
              </a:rPr>
              <a:t>: naif </a:t>
            </a:r>
            <a:r>
              <a:rPr lang="it-IT" altLang="it-IT" dirty="0" err="1">
                <a:latin typeface="Comic Sans MS" panose="030F0702030302020204" pitchFamily="66" charset="0"/>
              </a:rPr>
              <a:t>method</a:t>
            </a:r>
            <a:r>
              <a:rPr lang="it-IT" altLang="it-IT" dirty="0">
                <a:latin typeface="Comic Sans MS" panose="030F0702030302020204" pitchFamily="66" charset="0"/>
              </a:rPr>
              <a:t> </a:t>
            </a:r>
            <a:r>
              <a:rPr lang="it-IT" altLang="it-IT" dirty="0" err="1">
                <a:latin typeface="Comic Sans MS" panose="030F0702030302020204" pitchFamily="66" charset="0"/>
              </a:rPr>
              <a:t>computes</a:t>
            </a:r>
            <a:r>
              <a:rPr lang="it-IT" altLang="it-IT" dirty="0">
                <a:latin typeface="Comic Sans MS" panose="030F0702030302020204" pitchFamily="66" charset="0"/>
              </a:rPr>
              <a:t> the score for the first part of the </a:t>
            </a:r>
            <a:r>
              <a:rPr lang="it-IT" altLang="it-IT" dirty="0" err="1">
                <a:latin typeface="Comic Sans MS" panose="030F0702030302020204" pitchFamily="66" charset="0"/>
              </a:rPr>
              <a:t>alignment</a:t>
            </a:r>
            <a:r>
              <a:rPr lang="it-IT" altLang="it-IT" dirty="0">
                <a:latin typeface="Comic Sans MS" panose="030F0702030302020204" pitchFamily="66" charset="0"/>
              </a:rPr>
              <a:t> </a:t>
            </a:r>
            <a:r>
              <a:rPr lang="it-IT" altLang="it-IT" dirty="0" err="1">
                <a:latin typeface="Comic Sans MS" panose="030F0702030302020204" pitchFamily="66" charset="0"/>
              </a:rPr>
              <a:t>is</a:t>
            </a:r>
            <a:r>
              <a:rPr lang="it-IT" altLang="it-IT" dirty="0">
                <a:latin typeface="Comic Sans MS" panose="030F0702030302020204" pitchFamily="66" charset="0"/>
              </a:rPr>
              <a:t> </a:t>
            </a:r>
            <a:r>
              <a:rPr lang="it-IT" altLang="it-IT" dirty="0" err="1">
                <a:latin typeface="Comic Sans MS" panose="030F0702030302020204" pitchFamily="66" charset="0"/>
              </a:rPr>
              <a:t>computet</a:t>
            </a:r>
            <a:r>
              <a:rPr lang="it-IT" altLang="it-IT" dirty="0">
                <a:latin typeface="Comic Sans MS" panose="030F0702030302020204" pitchFamily="66" charset="0"/>
              </a:rPr>
              <a:t> </a:t>
            </a:r>
            <a:r>
              <a:rPr lang="it-IT" altLang="it-IT" dirty="0" err="1">
                <a:latin typeface="Comic Sans MS" panose="030F0702030302020204" pitchFamily="66" charset="0"/>
              </a:rPr>
              <a:t>two</a:t>
            </a:r>
            <a:r>
              <a:rPr lang="it-IT" altLang="it-IT" dirty="0">
                <a:latin typeface="Comic Sans MS" panose="030F0702030302020204" pitchFamily="66" charset="0"/>
              </a:rPr>
              <a:t> </a:t>
            </a:r>
            <a:r>
              <a:rPr lang="it-IT" altLang="it-IT" dirty="0" err="1">
                <a:latin typeface="Comic Sans MS" panose="030F0702030302020204" pitchFamily="66" charset="0"/>
              </a:rPr>
              <a:t>times</a:t>
            </a:r>
            <a:r>
              <a:rPr lang="it-IT" altLang="it-IT" dirty="0">
                <a:latin typeface="Comic Sans MS" panose="030F0702030302020204" pitchFamily="66" charset="0"/>
              </a:rPr>
              <a:t>: BETTER TO STORE AND REUSE IT</a:t>
            </a:r>
          </a:p>
        </p:txBody>
      </p:sp>
    </p:spTree>
    <p:extLst>
      <p:ext uri="{BB962C8B-B14F-4D97-AF65-F5344CB8AC3E}">
        <p14:creationId xmlns:p14="http://schemas.microsoft.com/office/powerpoint/2010/main" val="34216942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p:cNvSpPr>
            <a:spLocks noChangeArrowheads="1"/>
          </p:cNvSpPr>
          <p:nvPr/>
        </p:nvSpPr>
        <p:spPr bwMode="auto">
          <a:xfrm>
            <a:off x="38100" y="457200"/>
            <a:ext cx="8991600"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b="1" i="1" dirty="0" err="1">
                <a:solidFill>
                  <a:schemeClr val="accent2"/>
                </a:solidFill>
                <a:latin typeface="Comic Sans MS" panose="030F0702030302020204" pitchFamily="66" charset="0"/>
              </a:rPr>
              <a:t>Build</a:t>
            </a:r>
            <a:r>
              <a:rPr lang="it-IT" altLang="it-IT" b="1" i="1" dirty="0">
                <a:solidFill>
                  <a:schemeClr val="accent2"/>
                </a:solidFill>
                <a:latin typeface="Comic Sans MS" panose="030F0702030302020204" pitchFamily="66" charset="0"/>
              </a:rPr>
              <a:t> the </a:t>
            </a:r>
            <a:r>
              <a:rPr lang="it-IT" altLang="it-IT" b="1" i="1" dirty="0" err="1">
                <a:solidFill>
                  <a:schemeClr val="accent2"/>
                </a:solidFill>
                <a:latin typeface="Comic Sans MS" panose="030F0702030302020204" pitchFamily="66" charset="0"/>
              </a:rPr>
              <a:t>alignment</a:t>
            </a:r>
            <a:r>
              <a:rPr lang="it-IT" altLang="it-IT" b="1" i="1" dirty="0">
                <a:solidFill>
                  <a:schemeClr val="accent2"/>
                </a:solidFill>
                <a:latin typeface="Comic Sans MS" panose="030F0702030302020204" pitchFamily="66" charset="0"/>
              </a:rPr>
              <a:t> </a:t>
            </a:r>
            <a:r>
              <a:rPr lang="it-IT" altLang="it-IT" b="1" i="1" dirty="0" err="1">
                <a:solidFill>
                  <a:schemeClr val="accent2"/>
                </a:solidFill>
                <a:latin typeface="Comic Sans MS" panose="030F0702030302020204" pitchFamily="66" charset="0"/>
              </a:rPr>
              <a:t>step</a:t>
            </a:r>
            <a:r>
              <a:rPr lang="it-IT" altLang="it-IT" b="1" i="1" dirty="0">
                <a:solidFill>
                  <a:schemeClr val="accent2"/>
                </a:solidFill>
                <a:latin typeface="Comic Sans MS" panose="030F0702030302020204" pitchFamily="66" charset="0"/>
              </a:rPr>
              <a:t> by </a:t>
            </a:r>
            <a:r>
              <a:rPr lang="it-IT" altLang="it-IT" b="1" i="1" dirty="0" err="1">
                <a:solidFill>
                  <a:schemeClr val="accent2"/>
                </a:solidFill>
                <a:latin typeface="Comic Sans MS" panose="030F0702030302020204" pitchFamily="66" charset="0"/>
              </a:rPr>
              <a:t>step</a:t>
            </a:r>
            <a:r>
              <a:rPr lang="it-IT" altLang="it-IT" b="1" i="1" dirty="0">
                <a:solidFill>
                  <a:schemeClr val="accent2"/>
                </a:solidFill>
                <a:latin typeface="Comic Sans MS" panose="030F0702030302020204" pitchFamily="66" charset="0"/>
              </a:rPr>
              <a:t>, </a:t>
            </a:r>
            <a:r>
              <a:rPr lang="it-IT" altLang="it-IT" b="1" i="1" dirty="0" err="1">
                <a:solidFill>
                  <a:schemeClr val="accent2"/>
                </a:solidFill>
                <a:latin typeface="Comic Sans MS" panose="030F0702030302020204" pitchFamily="66" charset="0"/>
              </a:rPr>
              <a:t>storing</a:t>
            </a:r>
            <a:r>
              <a:rPr lang="it-IT" altLang="it-IT" b="1" i="1" dirty="0">
                <a:solidFill>
                  <a:schemeClr val="accent2"/>
                </a:solidFill>
                <a:latin typeface="Comic Sans MS" panose="030F0702030302020204" pitchFamily="66" charset="0"/>
              </a:rPr>
              <a:t> the </a:t>
            </a:r>
            <a:r>
              <a:rPr lang="it-IT" altLang="it-IT" b="1" i="1" dirty="0" err="1">
                <a:solidFill>
                  <a:schemeClr val="accent2"/>
                </a:solidFill>
                <a:latin typeface="Comic Sans MS" panose="030F0702030302020204" pitchFamily="66" charset="0"/>
              </a:rPr>
              <a:t>optimal</a:t>
            </a:r>
            <a:r>
              <a:rPr lang="it-IT" altLang="it-IT" b="1" i="1" dirty="0">
                <a:solidFill>
                  <a:schemeClr val="accent2"/>
                </a:solidFill>
                <a:latin typeface="Comic Sans MS" panose="030F0702030302020204" pitchFamily="66" charset="0"/>
              </a:rPr>
              <a:t> </a:t>
            </a:r>
            <a:r>
              <a:rPr lang="it-IT" altLang="it-IT" b="1" i="1" dirty="0" err="1">
                <a:solidFill>
                  <a:schemeClr val="accent2"/>
                </a:solidFill>
                <a:latin typeface="Comic Sans MS" panose="030F0702030302020204" pitchFamily="66" charset="0"/>
              </a:rPr>
              <a:t>alignment</a:t>
            </a:r>
            <a:r>
              <a:rPr lang="it-IT" altLang="it-IT" b="1" i="1" dirty="0">
                <a:solidFill>
                  <a:schemeClr val="accent2"/>
                </a:solidFill>
                <a:latin typeface="Comic Sans MS" panose="030F0702030302020204" pitchFamily="66" charset="0"/>
              </a:rPr>
              <a:t> </a:t>
            </a:r>
            <a:r>
              <a:rPr lang="it-IT" altLang="it-IT" b="1" i="1" dirty="0" err="1">
                <a:solidFill>
                  <a:schemeClr val="accent2"/>
                </a:solidFill>
                <a:latin typeface="Comic Sans MS" panose="030F0702030302020204" pitchFamily="66" charset="0"/>
              </a:rPr>
              <a:t>between</a:t>
            </a:r>
            <a:r>
              <a:rPr lang="it-IT" altLang="it-IT" b="1" i="1" dirty="0">
                <a:solidFill>
                  <a:schemeClr val="accent2"/>
                </a:solidFill>
                <a:latin typeface="Comic Sans MS" panose="030F0702030302020204" pitchFamily="66" charset="0"/>
              </a:rPr>
              <a:t> </a:t>
            </a:r>
            <a:r>
              <a:rPr lang="it-IT" altLang="it-IT" b="1" i="1" dirty="0" err="1">
                <a:solidFill>
                  <a:schemeClr val="accent2"/>
                </a:solidFill>
                <a:latin typeface="Comic Sans MS" panose="030F0702030302020204" pitchFamily="66" charset="0"/>
              </a:rPr>
              <a:t>substrings</a:t>
            </a:r>
            <a:endParaRPr lang="it-IT" altLang="it-IT" dirty="0">
              <a:latin typeface="Comic Sans MS" panose="030F0702030302020204" pitchFamily="66" charset="0"/>
            </a:endParaRPr>
          </a:p>
          <a:p>
            <a:r>
              <a:rPr lang="it-IT" altLang="it-IT" b="1" dirty="0" err="1">
                <a:latin typeface="Comic Sans MS" panose="030F0702030302020204" pitchFamily="66" charset="0"/>
              </a:rPr>
              <a:t>Given</a:t>
            </a:r>
            <a:r>
              <a:rPr lang="it-IT" altLang="it-IT" b="1" dirty="0">
                <a:latin typeface="Comic Sans MS" panose="030F0702030302020204" pitchFamily="66" charset="0"/>
              </a:rPr>
              <a:t> the </a:t>
            </a:r>
            <a:r>
              <a:rPr lang="it-IT" altLang="it-IT" b="1" dirty="0" err="1">
                <a:latin typeface="Comic Sans MS" panose="030F0702030302020204" pitchFamily="66" charset="0"/>
              </a:rPr>
              <a:t>two</a:t>
            </a:r>
            <a:r>
              <a:rPr lang="it-IT" altLang="it-IT" b="1" dirty="0">
                <a:latin typeface="Comic Sans MS" panose="030F0702030302020204" pitchFamily="66" charset="0"/>
              </a:rPr>
              <a:t> </a:t>
            </a:r>
            <a:r>
              <a:rPr lang="it-IT" altLang="it-IT" b="1" dirty="0" err="1">
                <a:latin typeface="Comic Sans MS" panose="030F0702030302020204" pitchFamily="66" charset="0"/>
              </a:rPr>
              <a:t>sequences</a:t>
            </a:r>
            <a:endParaRPr lang="it-IT" altLang="it-IT" b="1" dirty="0">
              <a:latin typeface="Comic Sans MS" panose="030F0702030302020204" pitchFamily="66" charset="0"/>
            </a:endParaRPr>
          </a:p>
          <a:p>
            <a:endParaRPr lang="it-IT" altLang="it-IT" dirty="0">
              <a:latin typeface="Comic Sans MS" panose="030F0702030302020204" pitchFamily="66" charset="0"/>
            </a:endParaRPr>
          </a:p>
          <a:p>
            <a:r>
              <a:rPr lang="it-IT" altLang="it-IT" dirty="0">
                <a:latin typeface="Courier New" panose="02070309020205020404" pitchFamily="49" charset="0"/>
              </a:rPr>
              <a:t>ALSKLASPALSAKDLDSPALS, ALSKIADSLAPIKDLSPASLT</a:t>
            </a:r>
          </a:p>
          <a:p>
            <a:endParaRPr lang="it-IT" altLang="it-IT" dirty="0">
              <a:latin typeface="Courier New" panose="02070309020205020404" pitchFamily="49" charset="0"/>
            </a:endParaRPr>
          </a:p>
          <a:p>
            <a:r>
              <a:rPr lang="it-IT" altLang="it-IT" dirty="0">
                <a:latin typeface="Comic Sans MS" panose="030F0702030302020204" pitchFamily="66" charset="0"/>
              </a:rPr>
              <a:t>the best </a:t>
            </a:r>
            <a:r>
              <a:rPr lang="it-IT" altLang="it-IT" dirty="0" err="1">
                <a:latin typeface="Comic Sans MS" panose="030F0702030302020204" pitchFamily="66" charset="0"/>
              </a:rPr>
              <a:t>alignment</a:t>
            </a:r>
            <a:r>
              <a:rPr lang="it-IT" altLang="it-IT" dirty="0">
                <a:latin typeface="Comic Sans MS" panose="030F0702030302020204" pitchFamily="66" charset="0"/>
              </a:rPr>
              <a:t> </a:t>
            </a:r>
            <a:r>
              <a:rPr lang="it-IT" altLang="it-IT" dirty="0" err="1">
                <a:latin typeface="Comic Sans MS" panose="030F0702030302020204" pitchFamily="66" charset="0"/>
              </a:rPr>
              <a:t>between</a:t>
            </a:r>
            <a:r>
              <a:rPr lang="it-IT" altLang="it-IT" dirty="0">
                <a:latin typeface="Comic Sans MS" panose="030F0702030302020204" pitchFamily="66" charset="0"/>
              </a:rPr>
              <a:t> the </a:t>
            </a:r>
            <a:r>
              <a:rPr lang="it-IT" altLang="it-IT" dirty="0" err="1">
                <a:latin typeface="Comic Sans MS" panose="030F0702030302020204" pitchFamily="66" charset="0"/>
              </a:rPr>
              <a:t>substrings</a:t>
            </a:r>
            <a:endParaRPr lang="it-IT" altLang="it-IT" dirty="0">
              <a:latin typeface="Comic Sans MS" panose="030F0702030302020204" pitchFamily="66" charset="0"/>
            </a:endParaRPr>
          </a:p>
          <a:p>
            <a:endParaRPr lang="it-IT" altLang="it-IT" dirty="0">
              <a:latin typeface="Comic Sans MS" panose="030F0702030302020204" pitchFamily="66" charset="0"/>
            </a:endParaRPr>
          </a:p>
          <a:p>
            <a:r>
              <a:rPr lang="it-IT" altLang="it-IT" dirty="0">
                <a:latin typeface="Courier New" panose="02070309020205020404" pitchFamily="49" charset="0"/>
              </a:rPr>
              <a:t> ALSKLASPA </a:t>
            </a:r>
            <a:endParaRPr lang="it-IT" altLang="it-IT" dirty="0">
              <a:latin typeface="Comic Sans MS" panose="030F0702030302020204" pitchFamily="66" charset="0"/>
            </a:endParaRPr>
          </a:p>
          <a:p>
            <a:r>
              <a:rPr lang="it-IT" altLang="it-IT" dirty="0">
                <a:latin typeface="Courier New" panose="02070309020205020404" pitchFamily="49" charset="0"/>
              </a:rPr>
              <a:t> ALSKIAD</a:t>
            </a:r>
          </a:p>
          <a:p>
            <a:endParaRPr lang="it-IT" altLang="it-IT" dirty="0">
              <a:latin typeface="Comic Sans MS" panose="030F0702030302020204" pitchFamily="66" charset="0"/>
            </a:endParaRPr>
          </a:p>
          <a:p>
            <a:r>
              <a:rPr lang="it-IT" altLang="it-IT" dirty="0" err="1">
                <a:latin typeface="Comic Sans MS" panose="030F0702030302020204" pitchFamily="66" charset="0"/>
              </a:rPr>
              <a:t>is</a:t>
            </a:r>
            <a:r>
              <a:rPr lang="it-IT" altLang="it-IT" dirty="0">
                <a:latin typeface="Comic Sans MS" panose="030F0702030302020204" pitchFamily="66" charset="0"/>
              </a:rPr>
              <a:t> for </a:t>
            </a:r>
            <a:r>
              <a:rPr lang="it-IT" altLang="it-IT" dirty="0" err="1">
                <a:latin typeface="Comic Sans MS" panose="030F0702030302020204" pitchFamily="66" charset="0"/>
              </a:rPr>
              <a:t>sure</a:t>
            </a:r>
            <a:r>
              <a:rPr lang="it-IT" altLang="it-IT" dirty="0">
                <a:latin typeface="Comic Sans MS" panose="030F0702030302020204" pitchFamily="66" charset="0"/>
              </a:rPr>
              <a:t> </a:t>
            </a:r>
            <a:r>
              <a:rPr lang="it-IT" altLang="it-IT" dirty="0" err="1">
                <a:latin typeface="Comic Sans MS" panose="030F0702030302020204" pitchFamily="66" charset="0"/>
              </a:rPr>
              <a:t>deriving</a:t>
            </a:r>
            <a:r>
              <a:rPr lang="it-IT" altLang="it-IT" dirty="0">
                <a:latin typeface="Comic Sans MS" panose="030F0702030302020204" pitchFamily="66" charset="0"/>
              </a:rPr>
              <a:t> from </a:t>
            </a:r>
            <a:r>
              <a:rPr lang="it-IT" altLang="it-IT" dirty="0" err="1">
                <a:latin typeface="Comic Sans MS" panose="030F0702030302020204" pitchFamily="66" charset="0"/>
              </a:rPr>
              <a:t>one</a:t>
            </a:r>
            <a:r>
              <a:rPr lang="it-IT" altLang="it-IT" dirty="0">
                <a:latin typeface="Comic Sans MS" panose="030F0702030302020204" pitchFamily="66" charset="0"/>
              </a:rPr>
              <a:t> of the </a:t>
            </a:r>
            <a:r>
              <a:rPr lang="it-IT" altLang="it-IT" dirty="0" err="1">
                <a:latin typeface="Comic Sans MS" panose="030F0702030302020204" pitchFamily="66" charset="0"/>
              </a:rPr>
              <a:t>following</a:t>
            </a:r>
            <a:r>
              <a:rPr lang="it-IT" altLang="it-IT" dirty="0">
                <a:latin typeface="Comic Sans MS" panose="030F0702030302020204" pitchFamily="66" charset="0"/>
              </a:rPr>
              <a:t> </a:t>
            </a:r>
            <a:r>
              <a:rPr lang="it-IT" altLang="it-IT" dirty="0" err="1">
                <a:latin typeface="Comic Sans MS" panose="030F0702030302020204" pitchFamily="66" charset="0"/>
              </a:rPr>
              <a:t>possibilities</a:t>
            </a:r>
            <a:r>
              <a:rPr lang="it-IT" altLang="it-IT" dirty="0">
                <a:latin typeface="Comic Sans MS" panose="030F0702030302020204" pitchFamily="66" charset="0"/>
              </a:rPr>
              <a:t>:</a:t>
            </a:r>
          </a:p>
          <a:p>
            <a:endParaRPr lang="it-IT" altLang="it-IT" dirty="0">
              <a:latin typeface="Comic Sans MS" panose="030F0702030302020204" pitchFamily="66" charset="0"/>
            </a:endParaRPr>
          </a:p>
          <a:p>
            <a:r>
              <a:rPr lang="it-IT" altLang="it-IT" dirty="0">
                <a:latin typeface="Courier New" panose="02070309020205020404" pitchFamily="49" charset="0"/>
              </a:rPr>
              <a:t> ALSKLASP  A 	ALSKLASP  A 	 ALSKLASPA  - </a:t>
            </a:r>
          </a:p>
          <a:p>
            <a:r>
              <a:rPr lang="it-IT" altLang="it-IT" dirty="0">
                <a:latin typeface="Courier New" panose="02070309020205020404" pitchFamily="49" charset="0"/>
              </a:rPr>
              <a:t> ALSKIA    D	ALSKIAD   -	 ALSKIA     D</a:t>
            </a:r>
          </a:p>
          <a:p>
            <a:endParaRPr lang="it-IT" altLang="it-IT" dirty="0">
              <a:latin typeface="Courier New" panose="02070309020205020404" pitchFamily="49" charset="0"/>
            </a:endParaRPr>
          </a:p>
          <a:p>
            <a:r>
              <a:rPr lang="it-IT" altLang="it-IT" dirty="0" err="1">
                <a:latin typeface="Comic Sans MS" panose="030F0702030302020204" pitchFamily="66" charset="0"/>
              </a:rPr>
              <a:t>It</a:t>
            </a:r>
            <a:r>
              <a:rPr lang="it-IT" altLang="it-IT" dirty="0">
                <a:latin typeface="Comic Sans MS" panose="030F0702030302020204" pitchFamily="66" charset="0"/>
              </a:rPr>
              <a:t> </a:t>
            </a:r>
            <a:r>
              <a:rPr lang="it-IT" altLang="it-IT" dirty="0" err="1">
                <a:latin typeface="Comic Sans MS" panose="030F0702030302020204" pitchFamily="66" charset="0"/>
              </a:rPr>
              <a:t>is</a:t>
            </a:r>
            <a:r>
              <a:rPr lang="it-IT" altLang="it-IT" dirty="0">
                <a:latin typeface="Comic Sans MS" panose="030F0702030302020204" pitchFamily="66" charset="0"/>
              </a:rPr>
              <a:t> the </a:t>
            </a:r>
            <a:r>
              <a:rPr lang="it-IT" altLang="it-IT" dirty="0" err="1">
                <a:latin typeface="Comic Sans MS" panose="030F0702030302020204" pitchFamily="66" charset="0"/>
              </a:rPr>
              <a:t>highest</a:t>
            </a:r>
            <a:r>
              <a:rPr lang="it-IT" altLang="it-IT" dirty="0">
                <a:latin typeface="Comic Sans MS" panose="030F0702030302020204" pitchFamily="66" charset="0"/>
              </a:rPr>
              <a:t> </a:t>
            </a:r>
            <a:r>
              <a:rPr lang="it-IT" altLang="it-IT" dirty="0" err="1">
                <a:latin typeface="Comic Sans MS" panose="030F0702030302020204" pitchFamily="66" charset="0"/>
              </a:rPr>
              <a:t>scoring</a:t>
            </a:r>
            <a:r>
              <a:rPr lang="it-IT" altLang="it-IT" dirty="0">
                <a:latin typeface="Comic Sans MS" panose="030F0702030302020204" pitchFamily="66" charset="0"/>
              </a:rPr>
              <a:t> </a:t>
            </a:r>
            <a:r>
              <a:rPr lang="it-IT" altLang="it-IT" dirty="0" err="1">
                <a:latin typeface="Comic Sans MS" panose="030F0702030302020204" pitchFamily="66" charset="0"/>
              </a:rPr>
              <a:t>one</a:t>
            </a:r>
            <a:endParaRPr lang="it-IT" altLang="it-IT" dirty="0">
              <a:latin typeface="Comic Sans MS" panose="030F0702030302020204" pitchFamily="66" charset="0"/>
            </a:endParaRPr>
          </a:p>
        </p:txBody>
      </p:sp>
      <p:sp>
        <p:nvSpPr>
          <p:cNvPr id="73731" name="Text Box 1027"/>
          <p:cNvSpPr txBox="1">
            <a:spLocks noChangeArrowheads="1"/>
          </p:cNvSpPr>
          <p:nvPr/>
        </p:nvSpPr>
        <p:spPr bwMode="auto">
          <a:xfrm>
            <a:off x="228600" y="0"/>
            <a:ext cx="8610600" cy="457200"/>
          </a:xfrm>
          <a:prstGeom prst="rect">
            <a:avLst/>
          </a:prstGeom>
          <a:noFill/>
          <a:ln w="9525">
            <a:noFill/>
            <a:miter lim="800000"/>
            <a:headEnd/>
            <a:tailEnd/>
          </a:ln>
          <a:effectLst/>
        </p:spPr>
        <p:txBody>
          <a:bodyPr>
            <a:spAutoFit/>
          </a:bodyPr>
          <a:lstStyle/>
          <a:p>
            <a:pPr algn="ctr">
              <a:defRPr/>
            </a:pPr>
            <a:r>
              <a:rPr lang="en-GB" b="1" dirty="0">
                <a:solidFill>
                  <a:srgbClr val="CC0000"/>
                </a:solidFill>
                <a:effectLst>
                  <a:outerShdw blurRad="38100" dist="38100" dir="2700000" algn="tl">
                    <a:srgbClr val="C0C0C0"/>
                  </a:outerShdw>
                </a:effectLst>
                <a:latin typeface="Comic Sans MS" pitchFamily="66" charset="0"/>
              </a:rPr>
              <a:t>Basic idea of dynamic programming</a:t>
            </a:r>
          </a:p>
        </p:txBody>
      </p:sp>
      <p:sp>
        <p:nvSpPr>
          <p:cNvPr id="70660" name="AutoShape 1029"/>
          <p:cNvSpPr>
            <a:spLocks/>
          </p:cNvSpPr>
          <p:nvPr/>
        </p:nvSpPr>
        <p:spPr bwMode="auto">
          <a:xfrm>
            <a:off x="152400" y="3429000"/>
            <a:ext cx="152400" cy="609600"/>
          </a:xfrm>
          <a:prstGeom prst="leftBrace">
            <a:avLst>
              <a:gd name="adj1" fmla="val 3333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it-IT" altLang="it-IT"/>
          </a:p>
        </p:txBody>
      </p:sp>
      <p:sp>
        <p:nvSpPr>
          <p:cNvPr id="70661" name="AutoShape 1030"/>
          <p:cNvSpPr>
            <a:spLocks/>
          </p:cNvSpPr>
          <p:nvPr/>
        </p:nvSpPr>
        <p:spPr bwMode="auto">
          <a:xfrm>
            <a:off x="152400" y="5257800"/>
            <a:ext cx="152400" cy="609600"/>
          </a:xfrm>
          <a:prstGeom prst="leftBrace">
            <a:avLst>
              <a:gd name="adj1" fmla="val 3333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it-IT" altLang="it-IT"/>
          </a:p>
        </p:txBody>
      </p:sp>
      <p:sp>
        <p:nvSpPr>
          <p:cNvPr id="70662" name="AutoShape 1031"/>
          <p:cNvSpPr>
            <a:spLocks/>
          </p:cNvSpPr>
          <p:nvPr/>
        </p:nvSpPr>
        <p:spPr bwMode="auto">
          <a:xfrm>
            <a:off x="2743200" y="5257800"/>
            <a:ext cx="152400" cy="609600"/>
          </a:xfrm>
          <a:prstGeom prst="leftBrace">
            <a:avLst>
              <a:gd name="adj1" fmla="val 3333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it-IT" altLang="it-IT"/>
          </a:p>
        </p:txBody>
      </p:sp>
      <p:sp>
        <p:nvSpPr>
          <p:cNvPr id="70663" name="AutoShape 1032"/>
          <p:cNvSpPr>
            <a:spLocks/>
          </p:cNvSpPr>
          <p:nvPr/>
        </p:nvSpPr>
        <p:spPr bwMode="auto">
          <a:xfrm>
            <a:off x="5638800" y="5257800"/>
            <a:ext cx="152400" cy="609600"/>
          </a:xfrm>
          <a:prstGeom prst="leftBrace">
            <a:avLst>
              <a:gd name="adj1" fmla="val 3333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it-IT" altLang="it-IT"/>
          </a:p>
        </p:txBody>
      </p:sp>
      <p:sp>
        <p:nvSpPr>
          <p:cNvPr id="70664" name="Line 1033"/>
          <p:cNvSpPr>
            <a:spLocks noChangeShapeType="1"/>
          </p:cNvSpPr>
          <p:nvPr/>
        </p:nvSpPr>
        <p:spPr bwMode="auto">
          <a:xfrm>
            <a:off x="1752600" y="5181600"/>
            <a:ext cx="0" cy="685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70665" name="Text Box 1034"/>
          <p:cNvSpPr txBox="1">
            <a:spLocks noChangeArrowheads="1"/>
          </p:cNvSpPr>
          <p:nvPr/>
        </p:nvSpPr>
        <p:spPr bwMode="auto">
          <a:xfrm>
            <a:off x="1752600" y="5257800"/>
            <a:ext cx="357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b="1"/>
              <a:t>+</a:t>
            </a:r>
            <a:endParaRPr lang="it-IT" altLang="it-IT"/>
          </a:p>
        </p:txBody>
      </p:sp>
      <p:sp>
        <p:nvSpPr>
          <p:cNvPr id="70666" name="Line 1035"/>
          <p:cNvSpPr>
            <a:spLocks noChangeShapeType="1"/>
          </p:cNvSpPr>
          <p:nvPr/>
        </p:nvSpPr>
        <p:spPr bwMode="auto">
          <a:xfrm>
            <a:off x="4343400" y="5181600"/>
            <a:ext cx="0" cy="685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70667" name="Text Box 1036"/>
          <p:cNvSpPr txBox="1">
            <a:spLocks noChangeArrowheads="1"/>
          </p:cNvSpPr>
          <p:nvPr/>
        </p:nvSpPr>
        <p:spPr bwMode="auto">
          <a:xfrm>
            <a:off x="4291013" y="5257800"/>
            <a:ext cx="3571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b="1"/>
              <a:t>+</a:t>
            </a:r>
            <a:endParaRPr lang="it-IT" altLang="it-IT"/>
          </a:p>
        </p:txBody>
      </p:sp>
      <p:sp>
        <p:nvSpPr>
          <p:cNvPr id="70668" name="Line 1037"/>
          <p:cNvSpPr>
            <a:spLocks noChangeShapeType="1"/>
          </p:cNvSpPr>
          <p:nvPr/>
        </p:nvSpPr>
        <p:spPr bwMode="auto">
          <a:xfrm>
            <a:off x="7467600" y="5181600"/>
            <a:ext cx="0" cy="685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it-IT"/>
          </a:p>
        </p:txBody>
      </p:sp>
      <p:sp>
        <p:nvSpPr>
          <p:cNvPr id="70669" name="Text Box 1038"/>
          <p:cNvSpPr txBox="1">
            <a:spLocks noChangeArrowheads="1"/>
          </p:cNvSpPr>
          <p:nvPr/>
        </p:nvSpPr>
        <p:spPr bwMode="auto">
          <a:xfrm>
            <a:off x="7467600" y="5257800"/>
            <a:ext cx="357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b="1"/>
              <a:t>+</a:t>
            </a:r>
            <a:endParaRPr lang="it-IT" altLang="it-IT"/>
          </a:p>
        </p:txBody>
      </p:sp>
    </p:spTree>
    <p:extLst>
      <p:ext uri="{BB962C8B-B14F-4D97-AF65-F5344CB8AC3E}">
        <p14:creationId xmlns:p14="http://schemas.microsoft.com/office/powerpoint/2010/main" val="775245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8" name="Gruppo 23"/>
          <p:cNvGrpSpPr>
            <a:grpSpLocks/>
          </p:cNvGrpSpPr>
          <p:nvPr/>
        </p:nvGrpSpPr>
        <p:grpSpPr bwMode="auto">
          <a:xfrm>
            <a:off x="814388" y="1774825"/>
            <a:ext cx="1587500" cy="531813"/>
            <a:chOff x="867551" y="1195137"/>
            <a:chExt cx="2116282" cy="710663"/>
          </a:xfrm>
        </p:grpSpPr>
        <p:cxnSp>
          <p:nvCxnSpPr>
            <p:cNvPr id="4139" name="Connettore 1 4"/>
            <p:cNvCxnSpPr>
              <a:cxnSpLocks noChangeShapeType="1"/>
            </p:cNvCxnSpPr>
            <p:nvPr/>
          </p:nvCxnSpPr>
          <p:spPr bwMode="auto">
            <a:xfrm flipV="1">
              <a:off x="867551" y="1195137"/>
              <a:ext cx="537411" cy="689810"/>
            </a:xfrm>
            <a:prstGeom prst="line">
              <a:avLst/>
            </a:prstGeom>
            <a:noFill/>
            <a:ln w="57150" algn="ctr">
              <a:solidFill>
                <a:srgbClr val="FF0000"/>
              </a:solidFill>
              <a:round/>
              <a:headEnd/>
              <a:tailEnd/>
            </a:ln>
          </p:spPr>
        </p:cxnSp>
        <p:cxnSp>
          <p:nvCxnSpPr>
            <p:cNvPr id="4140" name="Connettore 1 7"/>
            <p:cNvCxnSpPr>
              <a:cxnSpLocks noChangeShapeType="1"/>
            </p:cNvCxnSpPr>
            <p:nvPr/>
          </p:nvCxnSpPr>
          <p:spPr bwMode="auto">
            <a:xfrm>
              <a:off x="1404962" y="1215990"/>
              <a:ext cx="537411" cy="689810"/>
            </a:xfrm>
            <a:prstGeom prst="line">
              <a:avLst/>
            </a:prstGeom>
            <a:noFill/>
            <a:ln w="57150" algn="ctr">
              <a:solidFill>
                <a:srgbClr val="FF0000"/>
              </a:solidFill>
              <a:round/>
              <a:headEnd/>
              <a:tailEnd/>
            </a:ln>
          </p:spPr>
        </p:cxnSp>
        <p:cxnSp>
          <p:nvCxnSpPr>
            <p:cNvPr id="4141" name="Connettore 1 8"/>
            <p:cNvCxnSpPr>
              <a:cxnSpLocks noChangeShapeType="1"/>
            </p:cNvCxnSpPr>
            <p:nvPr/>
          </p:nvCxnSpPr>
          <p:spPr bwMode="auto">
            <a:xfrm flipV="1">
              <a:off x="1909011" y="1195137"/>
              <a:ext cx="537411" cy="689810"/>
            </a:xfrm>
            <a:prstGeom prst="line">
              <a:avLst/>
            </a:prstGeom>
            <a:noFill/>
            <a:ln w="57150" algn="ctr">
              <a:solidFill>
                <a:srgbClr val="FF0000"/>
              </a:solidFill>
              <a:round/>
              <a:headEnd/>
              <a:tailEnd/>
            </a:ln>
          </p:spPr>
        </p:cxnSp>
        <p:cxnSp>
          <p:nvCxnSpPr>
            <p:cNvPr id="4142" name="Connettore 1 9"/>
            <p:cNvCxnSpPr>
              <a:cxnSpLocks noChangeShapeType="1"/>
            </p:cNvCxnSpPr>
            <p:nvPr/>
          </p:nvCxnSpPr>
          <p:spPr bwMode="auto">
            <a:xfrm>
              <a:off x="2446422" y="1195137"/>
              <a:ext cx="537411" cy="689810"/>
            </a:xfrm>
            <a:prstGeom prst="line">
              <a:avLst/>
            </a:prstGeom>
            <a:noFill/>
            <a:ln w="57150" algn="ctr">
              <a:solidFill>
                <a:srgbClr val="FF0000"/>
              </a:solidFill>
              <a:round/>
              <a:headEnd/>
              <a:tailEnd/>
            </a:ln>
          </p:spPr>
        </p:cxnSp>
      </p:grpSp>
      <p:grpSp>
        <p:nvGrpSpPr>
          <p:cNvPr id="4099" name="Gruppo 21"/>
          <p:cNvGrpSpPr>
            <a:grpSpLocks/>
          </p:cNvGrpSpPr>
          <p:nvPr/>
        </p:nvGrpSpPr>
        <p:grpSpPr bwMode="auto">
          <a:xfrm rot="4285216">
            <a:off x="692151" y="3167062"/>
            <a:ext cx="1695450" cy="1095375"/>
            <a:chOff x="922420" y="3080084"/>
            <a:chExt cx="2261939" cy="1459832"/>
          </a:xfrm>
        </p:grpSpPr>
        <p:cxnSp>
          <p:nvCxnSpPr>
            <p:cNvPr id="11" name="Connettore 1 10"/>
            <p:cNvCxnSpPr/>
            <p:nvPr/>
          </p:nvCxnSpPr>
          <p:spPr bwMode="auto">
            <a:xfrm flipV="1">
              <a:off x="921411" y="3081608"/>
              <a:ext cx="537952" cy="689718"/>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12" name="Connettore 1 11"/>
            <p:cNvCxnSpPr/>
            <p:nvPr/>
          </p:nvCxnSpPr>
          <p:spPr bwMode="auto">
            <a:xfrm>
              <a:off x="1460164" y="3080180"/>
              <a:ext cx="448999" cy="689718"/>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13" name="Connettore 1 12"/>
            <p:cNvCxnSpPr/>
            <p:nvPr/>
          </p:nvCxnSpPr>
          <p:spPr bwMode="auto">
            <a:xfrm flipV="1">
              <a:off x="2188630" y="3080691"/>
              <a:ext cx="457471" cy="689718"/>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14" name="Connettore 1 13"/>
            <p:cNvCxnSpPr/>
            <p:nvPr/>
          </p:nvCxnSpPr>
          <p:spPr bwMode="auto">
            <a:xfrm>
              <a:off x="2644674" y="3079937"/>
              <a:ext cx="537952" cy="689718"/>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17" name="Connettore 1 16"/>
            <p:cNvCxnSpPr/>
            <p:nvPr/>
          </p:nvCxnSpPr>
          <p:spPr bwMode="auto">
            <a:xfrm flipV="1">
              <a:off x="1451502" y="3770623"/>
              <a:ext cx="457471" cy="689718"/>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18" name="Connettore 1 17"/>
            <p:cNvCxnSpPr/>
            <p:nvPr/>
          </p:nvCxnSpPr>
          <p:spPr bwMode="auto">
            <a:xfrm flipV="1">
              <a:off x="2187133" y="3771177"/>
              <a:ext cx="0" cy="770114"/>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20" name="Connettore 1 19"/>
            <p:cNvCxnSpPr/>
            <p:nvPr/>
          </p:nvCxnSpPr>
          <p:spPr bwMode="auto">
            <a:xfrm flipH="1" flipV="1">
              <a:off x="1458977" y="4460344"/>
              <a:ext cx="728565" cy="80397"/>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grpSp>
      <p:sp>
        <p:nvSpPr>
          <p:cNvPr id="4100" name="CasellaDiTesto 22"/>
          <p:cNvSpPr txBox="1">
            <a:spLocks noChangeArrowheads="1"/>
          </p:cNvSpPr>
          <p:nvPr/>
        </p:nvSpPr>
        <p:spPr bwMode="auto">
          <a:xfrm>
            <a:off x="355600" y="1982788"/>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latin typeface="Comic Sans MS" panose="030F0702030302020204" pitchFamily="66" charset="0"/>
              </a:rPr>
              <a:t>1</a:t>
            </a:r>
          </a:p>
        </p:txBody>
      </p:sp>
      <p:sp>
        <p:nvSpPr>
          <p:cNvPr id="4101" name="CasellaDiTesto 24"/>
          <p:cNvSpPr txBox="1">
            <a:spLocks noChangeArrowheads="1"/>
          </p:cNvSpPr>
          <p:nvPr/>
        </p:nvSpPr>
        <p:spPr bwMode="auto">
          <a:xfrm>
            <a:off x="355600" y="3629025"/>
            <a:ext cx="3257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latin typeface="Comic Sans MS" panose="030F0702030302020204" pitchFamily="66" charset="0"/>
              </a:rPr>
              <a:t>2</a:t>
            </a:r>
          </a:p>
        </p:txBody>
      </p:sp>
      <p:grpSp>
        <p:nvGrpSpPr>
          <p:cNvPr id="4102" name="Gruppo 25"/>
          <p:cNvGrpSpPr>
            <a:grpSpLocks/>
          </p:cNvGrpSpPr>
          <p:nvPr/>
        </p:nvGrpSpPr>
        <p:grpSpPr bwMode="auto">
          <a:xfrm>
            <a:off x="4240213" y="2336800"/>
            <a:ext cx="1587500" cy="533400"/>
            <a:chOff x="867551" y="1195137"/>
            <a:chExt cx="2116282" cy="710663"/>
          </a:xfrm>
        </p:grpSpPr>
        <p:cxnSp>
          <p:nvCxnSpPr>
            <p:cNvPr id="4128" name="Connettore 1 26"/>
            <p:cNvCxnSpPr>
              <a:cxnSpLocks noChangeShapeType="1"/>
            </p:cNvCxnSpPr>
            <p:nvPr/>
          </p:nvCxnSpPr>
          <p:spPr bwMode="auto">
            <a:xfrm flipV="1">
              <a:off x="867551" y="1195137"/>
              <a:ext cx="537411" cy="689810"/>
            </a:xfrm>
            <a:prstGeom prst="line">
              <a:avLst/>
            </a:prstGeom>
            <a:noFill/>
            <a:ln w="57150" algn="ctr">
              <a:solidFill>
                <a:srgbClr val="FF0000"/>
              </a:solidFill>
              <a:round/>
              <a:headEnd/>
              <a:tailEnd/>
            </a:ln>
          </p:spPr>
        </p:cxnSp>
        <p:cxnSp>
          <p:nvCxnSpPr>
            <p:cNvPr id="4129" name="Connettore 1 27"/>
            <p:cNvCxnSpPr>
              <a:cxnSpLocks noChangeShapeType="1"/>
            </p:cNvCxnSpPr>
            <p:nvPr/>
          </p:nvCxnSpPr>
          <p:spPr bwMode="auto">
            <a:xfrm>
              <a:off x="1404962" y="1215990"/>
              <a:ext cx="537411" cy="689810"/>
            </a:xfrm>
            <a:prstGeom prst="line">
              <a:avLst/>
            </a:prstGeom>
            <a:noFill/>
            <a:ln w="57150" algn="ctr">
              <a:solidFill>
                <a:srgbClr val="FF0000"/>
              </a:solidFill>
              <a:round/>
              <a:headEnd/>
              <a:tailEnd/>
            </a:ln>
          </p:spPr>
        </p:cxnSp>
        <p:cxnSp>
          <p:nvCxnSpPr>
            <p:cNvPr id="4130" name="Connettore 1 28"/>
            <p:cNvCxnSpPr>
              <a:cxnSpLocks noChangeShapeType="1"/>
            </p:cNvCxnSpPr>
            <p:nvPr/>
          </p:nvCxnSpPr>
          <p:spPr bwMode="auto">
            <a:xfrm flipV="1">
              <a:off x="1909011" y="1195137"/>
              <a:ext cx="537411" cy="689810"/>
            </a:xfrm>
            <a:prstGeom prst="line">
              <a:avLst/>
            </a:prstGeom>
            <a:noFill/>
            <a:ln w="57150" algn="ctr">
              <a:solidFill>
                <a:srgbClr val="FF0000"/>
              </a:solidFill>
              <a:round/>
              <a:headEnd/>
              <a:tailEnd/>
            </a:ln>
          </p:spPr>
        </p:cxnSp>
        <p:cxnSp>
          <p:nvCxnSpPr>
            <p:cNvPr id="4131" name="Connettore 1 29"/>
            <p:cNvCxnSpPr>
              <a:cxnSpLocks noChangeShapeType="1"/>
            </p:cNvCxnSpPr>
            <p:nvPr/>
          </p:nvCxnSpPr>
          <p:spPr bwMode="auto">
            <a:xfrm>
              <a:off x="2446422" y="1195137"/>
              <a:ext cx="537411" cy="689810"/>
            </a:xfrm>
            <a:prstGeom prst="line">
              <a:avLst/>
            </a:prstGeom>
            <a:noFill/>
            <a:ln w="57150" algn="ctr">
              <a:solidFill>
                <a:srgbClr val="FF0000"/>
              </a:solidFill>
              <a:round/>
              <a:headEnd/>
              <a:tailEnd/>
            </a:ln>
          </p:spPr>
        </p:cxnSp>
      </p:grpSp>
      <p:grpSp>
        <p:nvGrpSpPr>
          <p:cNvPr id="4103" name="Gruppo 30"/>
          <p:cNvGrpSpPr>
            <a:grpSpLocks/>
          </p:cNvGrpSpPr>
          <p:nvPr/>
        </p:nvGrpSpPr>
        <p:grpSpPr bwMode="auto">
          <a:xfrm rot="-163441">
            <a:off x="4160886" y="2322465"/>
            <a:ext cx="1680617" cy="1102520"/>
            <a:chOff x="920711" y="3066749"/>
            <a:chExt cx="2242150" cy="1471488"/>
          </a:xfrm>
        </p:grpSpPr>
        <p:cxnSp>
          <p:nvCxnSpPr>
            <p:cNvPr id="32" name="Connettore 1 31"/>
            <p:cNvCxnSpPr/>
            <p:nvPr/>
          </p:nvCxnSpPr>
          <p:spPr bwMode="auto">
            <a:xfrm flipV="1">
              <a:off x="920711" y="3078840"/>
              <a:ext cx="537952" cy="690719"/>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33" name="Connettore 1 32"/>
            <p:cNvCxnSpPr/>
            <p:nvPr/>
          </p:nvCxnSpPr>
          <p:spPr bwMode="auto">
            <a:xfrm rot="163441">
              <a:off x="1442859" y="3088004"/>
              <a:ext cx="393997" cy="679120"/>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34" name="Connettore 1 33"/>
            <p:cNvCxnSpPr>
              <a:stCxn id="67" idx="2"/>
            </p:cNvCxnSpPr>
            <p:nvPr/>
          </p:nvCxnSpPr>
          <p:spPr bwMode="auto">
            <a:xfrm rot="163441" flipV="1">
              <a:off x="2088816" y="3066749"/>
              <a:ext cx="541777" cy="662808"/>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35" name="Connettore 1 34"/>
            <p:cNvCxnSpPr/>
            <p:nvPr/>
          </p:nvCxnSpPr>
          <p:spPr bwMode="auto">
            <a:xfrm>
              <a:off x="2624909" y="3091468"/>
              <a:ext cx="537952" cy="690719"/>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36" name="Connettore 1 35"/>
            <p:cNvCxnSpPr/>
            <p:nvPr/>
          </p:nvCxnSpPr>
          <p:spPr bwMode="auto">
            <a:xfrm rot="163441" flipV="1">
              <a:off x="1468006" y="3778378"/>
              <a:ext cx="328948" cy="688805"/>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37" name="Connettore 1 36"/>
            <p:cNvCxnSpPr/>
            <p:nvPr/>
          </p:nvCxnSpPr>
          <p:spPr bwMode="auto">
            <a:xfrm rot="163441" flipH="1" flipV="1">
              <a:off x="2073313" y="3768478"/>
              <a:ext cx="118006" cy="768244"/>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cxnSp>
          <p:nvCxnSpPr>
            <p:cNvPr id="38" name="Connettore 1 37"/>
            <p:cNvCxnSpPr/>
            <p:nvPr/>
          </p:nvCxnSpPr>
          <p:spPr bwMode="auto">
            <a:xfrm flipH="1" flipV="1">
              <a:off x="1459198" y="4457724"/>
              <a:ext cx="728565" cy="80513"/>
            </a:xfrm>
            <a:prstGeom prst="line">
              <a:avLst/>
            </a:prstGeom>
            <a:solidFill>
              <a:schemeClr val="accent1"/>
            </a:solidFill>
            <a:ln w="57150" cap="flat" cmpd="sng" algn="ctr">
              <a:solidFill>
                <a:schemeClr val="accent2">
                  <a:lumMod val="75000"/>
                </a:schemeClr>
              </a:solidFill>
              <a:prstDash val="solid"/>
              <a:round/>
              <a:headEnd type="none" w="med" len="med"/>
              <a:tailEnd type="none" w="med" len="med"/>
            </a:ln>
            <a:effectLst/>
          </p:spPr>
        </p:cxnSp>
      </p:grpSp>
      <p:sp>
        <p:nvSpPr>
          <p:cNvPr id="4108" name="Freccia a destra 50"/>
          <p:cNvSpPr>
            <a:spLocks noChangeArrowheads="1"/>
          </p:cNvSpPr>
          <p:nvPr/>
        </p:nvSpPr>
        <p:spPr bwMode="auto">
          <a:xfrm rot="1358411">
            <a:off x="2887663" y="2079625"/>
            <a:ext cx="830262" cy="534988"/>
          </a:xfrm>
          <a:prstGeom prst="rightArrow">
            <a:avLst>
              <a:gd name="adj1" fmla="val 50000"/>
              <a:gd name="adj2" fmla="val 49963"/>
            </a:avLst>
          </a:prstGeom>
          <a:solidFill>
            <a:schemeClr val="accent1"/>
          </a:solidFill>
          <a:ln w="9525" algn="ctr">
            <a:solidFill>
              <a:schemeClr val="tx1"/>
            </a:solidFill>
            <a:round/>
            <a:headEnd/>
            <a:tailEnd/>
          </a:ln>
        </p:spPr>
        <p:txBody>
          <a:bodyPr lIns="68580" tIns="34290" rIns="68580" bIns="34290"/>
          <a:lstStyle>
            <a:lvl1pPr defTabSz="685800">
              <a:defRPr sz="2400">
                <a:solidFill>
                  <a:schemeClr val="tx1"/>
                </a:solidFill>
                <a:latin typeface="Times New Roman" panose="02020603050405020304" pitchFamily="18" charset="0"/>
              </a:defRPr>
            </a:lvl1pPr>
            <a:lvl2pPr marL="742950" indent="-285750" defTabSz="685800">
              <a:defRPr sz="2400">
                <a:solidFill>
                  <a:schemeClr val="tx1"/>
                </a:solidFill>
                <a:latin typeface="Times New Roman" panose="02020603050405020304" pitchFamily="18" charset="0"/>
              </a:defRPr>
            </a:lvl2pPr>
            <a:lvl3pPr marL="1143000" indent="-228600" defTabSz="685800">
              <a:defRPr sz="2400">
                <a:solidFill>
                  <a:schemeClr val="tx1"/>
                </a:solidFill>
                <a:latin typeface="Times New Roman" panose="02020603050405020304" pitchFamily="18" charset="0"/>
              </a:defRPr>
            </a:lvl3pPr>
            <a:lvl4pPr marL="1600200" indent="-228600" defTabSz="685800">
              <a:defRPr sz="2400">
                <a:solidFill>
                  <a:schemeClr val="tx1"/>
                </a:solidFill>
                <a:latin typeface="Times New Roman" panose="02020603050405020304" pitchFamily="18" charset="0"/>
              </a:defRPr>
            </a:lvl4pPr>
            <a:lvl5pPr marL="2057400" indent="-228600" defTabSz="685800">
              <a:defRPr sz="24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2400">
                <a:solidFill>
                  <a:schemeClr val="tx1"/>
                </a:solidFill>
                <a:latin typeface="Times New Roman" panose="02020603050405020304" pitchFamily="18" charset="0"/>
              </a:defRPr>
            </a:lvl9pPr>
          </a:lstStyle>
          <a:p>
            <a:endParaRPr lang="it-IT" altLang="it-IT" sz="1800"/>
          </a:p>
        </p:txBody>
      </p:sp>
      <p:sp>
        <p:nvSpPr>
          <p:cNvPr id="4111" name="Freccia a destra 53"/>
          <p:cNvSpPr>
            <a:spLocks noChangeArrowheads="1"/>
          </p:cNvSpPr>
          <p:nvPr/>
        </p:nvSpPr>
        <p:spPr bwMode="auto">
          <a:xfrm rot="20868920">
            <a:off x="2738215" y="3440500"/>
            <a:ext cx="830263" cy="534988"/>
          </a:xfrm>
          <a:prstGeom prst="rightArrow">
            <a:avLst>
              <a:gd name="adj1" fmla="val 50000"/>
              <a:gd name="adj2" fmla="val 49963"/>
            </a:avLst>
          </a:prstGeom>
          <a:solidFill>
            <a:schemeClr val="accent1"/>
          </a:solidFill>
          <a:ln w="9525" algn="ctr">
            <a:solidFill>
              <a:schemeClr val="tx1"/>
            </a:solidFill>
            <a:round/>
            <a:headEnd/>
            <a:tailEnd/>
          </a:ln>
        </p:spPr>
        <p:txBody>
          <a:bodyPr lIns="68580" tIns="34290" rIns="68580" bIns="34290"/>
          <a:lstStyle>
            <a:lvl1pPr defTabSz="685800">
              <a:defRPr sz="2400">
                <a:solidFill>
                  <a:schemeClr val="tx1"/>
                </a:solidFill>
                <a:latin typeface="Times New Roman" panose="02020603050405020304" pitchFamily="18" charset="0"/>
              </a:defRPr>
            </a:lvl1pPr>
            <a:lvl2pPr marL="742950" indent="-285750" defTabSz="685800">
              <a:defRPr sz="2400">
                <a:solidFill>
                  <a:schemeClr val="tx1"/>
                </a:solidFill>
                <a:latin typeface="Times New Roman" panose="02020603050405020304" pitchFamily="18" charset="0"/>
              </a:defRPr>
            </a:lvl2pPr>
            <a:lvl3pPr marL="1143000" indent="-228600" defTabSz="685800">
              <a:defRPr sz="2400">
                <a:solidFill>
                  <a:schemeClr val="tx1"/>
                </a:solidFill>
                <a:latin typeface="Times New Roman" panose="02020603050405020304" pitchFamily="18" charset="0"/>
              </a:defRPr>
            </a:lvl3pPr>
            <a:lvl4pPr marL="1600200" indent="-228600" defTabSz="685800">
              <a:defRPr sz="2400">
                <a:solidFill>
                  <a:schemeClr val="tx1"/>
                </a:solidFill>
                <a:latin typeface="Times New Roman" panose="02020603050405020304" pitchFamily="18" charset="0"/>
              </a:defRPr>
            </a:lvl4pPr>
            <a:lvl5pPr marL="2057400" indent="-228600" defTabSz="685800">
              <a:defRPr sz="24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2400">
                <a:solidFill>
                  <a:schemeClr val="tx1"/>
                </a:solidFill>
                <a:latin typeface="Times New Roman" panose="02020603050405020304" pitchFamily="18" charset="0"/>
              </a:defRPr>
            </a:lvl9pPr>
          </a:lstStyle>
          <a:p>
            <a:endParaRPr lang="it-IT" altLang="it-IT" sz="1800"/>
          </a:p>
        </p:txBody>
      </p:sp>
      <p:sp>
        <p:nvSpPr>
          <p:cNvPr id="4112" name="CasellaDiTesto 54"/>
          <p:cNvSpPr txBox="1">
            <a:spLocks noChangeArrowheads="1"/>
          </p:cNvSpPr>
          <p:nvPr/>
        </p:nvSpPr>
        <p:spPr bwMode="auto">
          <a:xfrm>
            <a:off x="4862512" y="4319690"/>
            <a:ext cx="3597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b="1" dirty="0" err="1">
                <a:latin typeface="Comic Sans MS" panose="030F0702030302020204" pitchFamily="66" charset="0"/>
              </a:rPr>
              <a:t>Induced</a:t>
            </a:r>
            <a:r>
              <a:rPr lang="it-IT" altLang="it-IT" b="1" dirty="0">
                <a:latin typeface="Comic Sans MS" panose="030F0702030302020204" pitchFamily="66" charset="0"/>
              </a:rPr>
              <a:t> </a:t>
            </a:r>
            <a:r>
              <a:rPr lang="it-IT" altLang="it-IT" b="1" dirty="0" err="1">
                <a:latin typeface="Comic Sans MS" panose="030F0702030302020204" pitchFamily="66" charset="0"/>
              </a:rPr>
              <a:t>alignment</a:t>
            </a:r>
            <a:endParaRPr lang="it-IT" altLang="it-IT" b="1" dirty="0">
              <a:latin typeface="Comic Sans MS" panose="030F0702030302020204" pitchFamily="66" charset="0"/>
            </a:endParaRPr>
          </a:p>
        </p:txBody>
      </p:sp>
      <p:sp>
        <p:nvSpPr>
          <p:cNvPr id="4113" name="Rettangolo 58"/>
          <p:cNvSpPr>
            <a:spLocks noChangeArrowheads="1"/>
          </p:cNvSpPr>
          <p:nvPr/>
        </p:nvSpPr>
        <p:spPr bwMode="auto">
          <a:xfrm>
            <a:off x="30192" y="107318"/>
            <a:ext cx="863597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it-IT" sz="2800" b="1" dirty="0">
                <a:solidFill>
                  <a:srgbClr val="FF0000"/>
                </a:solidFill>
                <a:latin typeface="Comic Sans MS" panose="030F0702030302020204" pitchFamily="66" charset="0"/>
                <a:cs typeface="Times New Roman" panose="02020603050405020304" pitchFamily="18" charset="0"/>
              </a:rPr>
              <a:t>Structural superimposition induces a </a:t>
            </a:r>
          </a:p>
          <a:p>
            <a:pPr algn="ctr"/>
            <a:r>
              <a:rPr lang="en-US" altLang="it-IT" sz="2800" b="1" dirty="0">
                <a:solidFill>
                  <a:srgbClr val="FF0000"/>
                </a:solidFill>
                <a:latin typeface="Comic Sans MS" panose="030F0702030302020204" pitchFamily="66" charset="0"/>
                <a:cs typeface="Times New Roman" panose="02020603050405020304" pitchFamily="18" charset="0"/>
              </a:rPr>
              <a:t>structural alignment </a:t>
            </a:r>
            <a:r>
              <a:rPr lang="en-US" altLang="it-IT" sz="2800" b="1" dirty="0" err="1">
                <a:solidFill>
                  <a:srgbClr val="FF0000"/>
                </a:solidFill>
                <a:latin typeface="Comic Sans MS" panose="030F0702030302020204" pitchFamily="66" charset="0"/>
                <a:cs typeface="Times New Roman" panose="02020603050405020304" pitchFamily="18" charset="0"/>
              </a:rPr>
              <a:t>beween</a:t>
            </a:r>
            <a:r>
              <a:rPr lang="en-US" altLang="it-IT" sz="2800" b="1" dirty="0">
                <a:solidFill>
                  <a:srgbClr val="FF0000"/>
                </a:solidFill>
                <a:latin typeface="Comic Sans MS" panose="030F0702030302020204" pitchFamily="66" charset="0"/>
                <a:cs typeface="Times New Roman" panose="02020603050405020304" pitchFamily="18" charset="0"/>
              </a:rPr>
              <a:t> the sequences</a:t>
            </a:r>
          </a:p>
        </p:txBody>
      </p:sp>
      <p:sp>
        <p:nvSpPr>
          <p:cNvPr id="47" name="CasellaDiTesto 24"/>
          <p:cNvSpPr txBox="1">
            <a:spLocks noChangeArrowheads="1"/>
          </p:cNvSpPr>
          <p:nvPr/>
        </p:nvSpPr>
        <p:spPr bwMode="auto">
          <a:xfrm>
            <a:off x="893904" y="2632974"/>
            <a:ext cx="35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solidFill>
                  <a:schemeClr val="accent2"/>
                </a:solidFill>
                <a:latin typeface="Comic Sans MS" panose="030F0702030302020204" pitchFamily="66" charset="0"/>
              </a:rPr>
              <a:t>A</a:t>
            </a:r>
          </a:p>
        </p:txBody>
      </p:sp>
      <p:sp>
        <p:nvSpPr>
          <p:cNvPr id="49" name="CasellaDiTesto 24"/>
          <p:cNvSpPr txBox="1">
            <a:spLocks noChangeArrowheads="1"/>
          </p:cNvSpPr>
          <p:nvPr/>
        </p:nvSpPr>
        <p:spPr bwMode="auto">
          <a:xfrm>
            <a:off x="1929808" y="2886127"/>
            <a:ext cx="327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solidFill>
                  <a:schemeClr val="accent2"/>
                </a:solidFill>
                <a:latin typeface="Comic Sans MS" panose="030F0702030302020204" pitchFamily="66" charset="0"/>
              </a:rPr>
              <a:t>C</a:t>
            </a:r>
          </a:p>
        </p:txBody>
      </p:sp>
      <p:sp>
        <p:nvSpPr>
          <p:cNvPr id="51" name="CasellaDiTesto 24"/>
          <p:cNvSpPr txBox="1">
            <a:spLocks noChangeArrowheads="1"/>
          </p:cNvSpPr>
          <p:nvPr/>
        </p:nvSpPr>
        <p:spPr bwMode="auto">
          <a:xfrm>
            <a:off x="1342059" y="3212118"/>
            <a:ext cx="3321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solidFill>
                  <a:schemeClr val="accent2"/>
                </a:solidFill>
                <a:latin typeface="Comic Sans MS" panose="030F0702030302020204" pitchFamily="66" charset="0"/>
              </a:rPr>
              <a:t>R</a:t>
            </a:r>
          </a:p>
        </p:txBody>
      </p:sp>
      <p:sp>
        <p:nvSpPr>
          <p:cNvPr id="52" name="CasellaDiTesto 24"/>
          <p:cNvSpPr txBox="1">
            <a:spLocks noChangeArrowheads="1"/>
          </p:cNvSpPr>
          <p:nvPr/>
        </p:nvSpPr>
        <p:spPr bwMode="auto">
          <a:xfrm>
            <a:off x="653619" y="3140151"/>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solidFill>
                  <a:schemeClr val="accent2"/>
                </a:solidFill>
                <a:latin typeface="Comic Sans MS" panose="030F0702030302020204" pitchFamily="66" charset="0"/>
              </a:rPr>
              <a:t>D</a:t>
            </a:r>
          </a:p>
        </p:txBody>
      </p:sp>
      <p:sp>
        <p:nvSpPr>
          <p:cNvPr id="53" name="CasellaDiTesto 24"/>
          <p:cNvSpPr txBox="1">
            <a:spLocks noChangeArrowheads="1"/>
          </p:cNvSpPr>
          <p:nvPr/>
        </p:nvSpPr>
        <p:spPr bwMode="auto">
          <a:xfrm>
            <a:off x="915654" y="3984609"/>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solidFill>
                  <a:schemeClr val="accent2"/>
                </a:solidFill>
                <a:latin typeface="Comic Sans MS" panose="030F0702030302020204" pitchFamily="66" charset="0"/>
              </a:rPr>
              <a:t>V</a:t>
            </a:r>
          </a:p>
        </p:txBody>
      </p:sp>
      <p:sp>
        <p:nvSpPr>
          <p:cNvPr id="54" name="CasellaDiTesto 24"/>
          <p:cNvSpPr txBox="1">
            <a:spLocks noChangeArrowheads="1"/>
          </p:cNvSpPr>
          <p:nvPr/>
        </p:nvSpPr>
        <p:spPr bwMode="auto">
          <a:xfrm>
            <a:off x="2182148" y="3707994"/>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solidFill>
                  <a:schemeClr val="accent2"/>
                </a:solidFill>
                <a:latin typeface="Comic Sans MS" panose="030F0702030302020204" pitchFamily="66" charset="0"/>
              </a:rPr>
              <a:t>A</a:t>
            </a:r>
          </a:p>
        </p:txBody>
      </p:sp>
      <p:sp>
        <p:nvSpPr>
          <p:cNvPr id="55" name="CasellaDiTesto 24"/>
          <p:cNvSpPr txBox="1">
            <a:spLocks noChangeArrowheads="1"/>
          </p:cNvSpPr>
          <p:nvPr/>
        </p:nvSpPr>
        <p:spPr bwMode="auto">
          <a:xfrm>
            <a:off x="1846993" y="4362070"/>
            <a:ext cx="3080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solidFill>
                  <a:schemeClr val="accent2"/>
                </a:solidFill>
                <a:latin typeface="Comic Sans MS" panose="030F0702030302020204" pitchFamily="66" charset="0"/>
              </a:rPr>
              <a:t>P</a:t>
            </a:r>
          </a:p>
        </p:txBody>
      </p:sp>
      <p:sp>
        <p:nvSpPr>
          <p:cNvPr id="56" name="CasellaDiTesto 24"/>
          <p:cNvSpPr txBox="1">
            <a:spLocks noChangeArrowheads="1"/>
          </p:cNvSpPr>
          <p:nvPr/>
        </p:nvSpPr>
        <p:spPr bwMode="auto">
          <a:xfrm>
            <a:off x="1512322" y="3783072"/>
            <a:ext cx="3080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solidFill>
                  <a:schemeClr val="accent2"/>
                </a:solidFill>
                <a:latin typeface="Comic Sans MS" panose="030F0702030302020204" pitchFamily="66" charset="0"/>
              </a:rPr>
              <a:t>P</a:t>
            </a:r>
          </a:p>
        </p:txBody>
      </p:sp>
      <p:sp>
        <p:nvSpPr>
          <p:cNvPr id="57" name="CasellaDiTesto 24"/>
          <p:cNvSpPr txBox="1">
            <a:spLocks noChangeArrowheads="1"/>
          </p:cNvSpPr>
          <p:nvPr/>
        </p:nvSpPr>
        <p:spPr bwMode="auto">
          <a:xfrm>
            <a:off x="557712" y="2251628"/>
            <a:ext cx="35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solidFill>
                  <a:srgbClr val="FF0000"/>
                </a:solidFill>
                <a:latin typeface="Comic Sans MS" panose="030F0702030302020204" pitchFamily="66" charset="0"/>
              </a:rPr>
              <a:t>V</a:t>
            </a:r>
          </a:p>
        </p:txBody>
      </p:sp>
      <p:sp>
        <p:nvSpPr>
          <p:cNvPr id="58" name="CasellaDiTesto 24"/>
          <p:cNvSpPr txBox="1">
            <a:spLocks noChangeArrowheads="1"/>
          </p:cNvSpPr>
          <p:nvPr/>
        </p:nvSpPr>
        <p:spPr bwMode="auto">
          <a:xfrm>
            <a:off x="1015954" y="1451938"/>
            <a:ext cx="327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solidFill>
                  <a:srgbClr val="FF0000"/>
                </a:solidFill>
                <a:latin typeface="Comic Sans MS" panose="030F0702030302020204" pitchFamily="66" charset="0"/>
              </a:rPr>
              <a:t>C</a:t>
            </a:r>
          </a:p>
        </p:txBody>
      </p:sp>
      <p:sp>
        <p:nvSpPr>
          <p:cNvPr id="59" name="CasellaDiTesto 24"/>
          <p:cNvSpPr txBox="1">
            <a:spLocks noChangeArrowheads="1"/>
          </p:cNvSpPr>
          <p:nvPr/>
        </p:nvSpPr>
        <p:spPr bwMode="auto">
          <a:xfrm>
            <a:off x="1372687" y="2234166"/>
            <a:ext cx="3080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solidFill>
                  <a:srgbClr val="FF0000"/>
                </a:solidFill>
                <a:latin typeface="Comic Sans MS" panose="030F0702030302020204" pitchFamily="66" charset="0"/>
              </a:rPr>
              <a:t>P</a:t>
            </a:r>
          </a:p>
        </p:txBody>
      </p:sp>
      <p:sp>
        <p:nvSpPr>
          <p:cNvPr id="60" name="CasellaDiTesto 24"/>
          <p:cNvSpPr txBox="1">
            <a:spLocks noChangeArrowheads="1"/>
          </p:cNvSpPr>
          <p:nvPr/>
        </p:nvSpPr>
        <p:spPr bwMode="auto">
          <a:xfrm>
            <a:off x="1822200" y="1442441"/>
            <a:ext cx="3401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solidFill>
                  <a:srgbClr val="FF0000"/>
                </a:solidFill>
                <a:latin typeface="Comic Sans MS" panose="030F0702030302020204" pitchFamily="66" charset="0"/>
              </a:rPr>
              <a:t>V</a:t>
            </a:r>
          </a:p>
        </p:txBody>
      </p:sp>
      <p:sp>
        <p:nvSpPr>
          <p:cNvPr id="61" name="CasellaDiTesto 24"/>
          <p:cNvSpPr txBox="1">
            <a:spLocks noChangeArrowheads="1"/>
          </p:cNvSpPr>
          <p:nvPr/>
        </p:nvSpPr>
        <p:spPr bwMode="auto">
          <a:xfrm>
            <a:off x="2230025" y="2226342"/>
            <a:ext cx="3449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solidFill>
                  <a:srgbClr val="FF0000"/>
                </a:solidFill>
                <a:latin typeface="Comic Sans MS" panose="030F0702030302020204" pitchFamily="66" charset="0"/>
              </a:rPr>
              <a:t>T</a:t>
            </a:r>
          </a:p>
        </p:txBody>
      </p:sp>
      <p:sp>
        <p:nvSpPr>
          <p:cNvPr id="62" name="Freccia a destra 50"/>
          <p:cNvSpPr>
            <a:spLocks noChangeArrowheads="1"/>
          </p:cNvSpPr>
          <p:nvPr/>
        </p:nvSpPr>
        <p:spPr bwMode="auto">
          <a:xfrm rot="4177776">
            <a:off x="5716611" y="3294295"/>
            <a:ext cx="1011472" cy="534988"/>
          </a:xfrm>
          <a:prstGeom prst="rightArrow">
            <a:avLst>
              <a:gd name="adj1" fmla="val 50000"/>
              <a:gd name="adj2" fmla="val 49963"/>
            </a:avLst>
          </a:prstGeom>
          <a:solidFill>
            <a:schemeClr val="accent1"/>
          </a:solidFill>
          <a:ln w="9525" algn="ctr">
            <a:solidFill>
              <a:schemeClr val="tx1"/>
            </a:solidFill>
            <a:round/>
            <a:headEnd/>
            <a:tailEnd/>
          </a:ln>
        </p:spPr>
        <p:txBody>
          <a:bodyPr lIns="68580" tIns="34290" rIns="68580" bIns="34290"/>
          <a:lstStyle>
            <a:lvl1pPr defTabSz="685800">
              <a:defRPr sz="2400">
                <a:solidFill>
                  <a:schemeClr val="tx1"/>
                </a:solidFill>
                <a:latin typeface="Times New Roman" panose="02020603050405020304" pitchFamily="18" charset="0"/>
              </a:defRPr>
            </a:lvl1pPr>
            <a:lvl2pPr marL="742950" indent="-285750" defTabSz="685800">
              <a:defRPr sz="2400">
                <a:solidFill>
                  <a:schemeClr val="tx1"/>
                </a:solidFill>
                <a:latin typeface="Times New Roman" panose="02020603050405020304" pitchFamily="18" charset="0"/>
              </a:defRPr>
            </a:lvl2pPr>
            <a:lvl3pPr marL="1143000" indent="-228600" defTabSz="685800">
              <a:defRPr sz="2400">
                <a:solidFill>
                  <a:schemeClr val="tx1"/>
                </a:solidFill>
                <a:latin typeface="Times New Roman" panose="02020603050405020304" pitchFamily="18" charset="0"/>
              </a:defRPr>
            </a:lvl3pPr>
            <a:lvl4pPr marL="1600200" indent="-228600" defTabSz="685800">
              <a:defRPr sz="2400">
                <a:solidFill>
                  <a:schemeClr val="tx1"/>
                </a:solidFill>
                <a:latin typeface="Times New Roman" panose="02020603050405020304" pitchFamily="18" charset="0"/>
              </a:defRPr>
            </a:lvl4pPr>
            <a:lvl5pPr marL="2057400" indent="-228600" defTabSz="685800">
              <a:defRPr sz="2400">
                <a:solidFill>
                  <a:schemeClr val="tx1"/>
                </a:solidFill>
                <a:latin typeface="Times New Roman" panose="02020603050405020304" pitchFamily="18" charset="0"/>
              </a:defRPr>
            </a:lvl5pPr>
            <a:lvl6pPr marL="2514600" indent="-228600" defTabSz="6858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defTabSz="6858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defTabSz="6858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defTabSz="685800" eaLnBrk="0" fontAlgn="base" hangingPunct="0">
              <a:spcBef>
                <a:spcPct val="0"/>
              </a:spcBef>
              <a:spcAft>
                <a:spcPct val="0"/>
              </a:spcAft>
              <a:defRPr sz="2400">
                <a:solidFill>
                  <a:schemeClr val="tx1"/>
                </a:solidFill>
                <a:latin typeface="Times New Roman" panose="02020603050405020304" pitchFamily="18" charset="0"/>
              </a:defRPr>
            </a:lvl9pPr>
          </a:lstStyle>
          <a:p>
            <a:endParaRPr lang="it-IT" altLang="it-IT" sz="1800"/>
          </a:p>
        </p:txBody>
      </p:sp>
      <p:sp>
        <p:nvSpPr>
          <p:cNvPr id="4" name="CasellaDiTesto 3"/>
          <p:cNvSpPr txBox="1"/>
          <p:nvPr/>
        </p:nvSpPr>
        <p:spPr>
          <a:xfrm>
            <a:off x="5046477" y="5085184"/>
            <a:ext cx="1903085" cy="1384995"/>
          </a:xfrm>
          <a:prstGeom prst="rect">
            <a:avLst/>
          </a:prstGeom>
          <a:noFill/>
        </p:spPr>
        <p:txBody>
          <a:bodyPr wrap="none" rtlCol="0">
            <a:spAutoFit/>
          </a:bodyPr>
          <a:lstStyle/>
          <a:p>
            <a:r>
              <a:rPr lang="it-IT" sz="2800" b="1" dirty="0">
                <a:solidFill>
                  <a:srgbClr val="FF0000"/>
                </a:solidFill>
                <a:latin typeface="Courier New" panose="02070309020205020404" pitchFamily="49" charset="0"/>
                <a:cs typeface="Courier New" panose="02070309020205020404" pitchFamily="49" charset="0"/>
              </a:rPr>
              <a:t>VC---PVT</a:t>
            </a:r>
          </a:p>
          <a:p>
            <a:r>
              <a:rPr lang="it-IT" sz="2800" b="1" dirty="0">
                <a:solidFill>
                  <a:schemeClr val="accent2"/>
                </a:solidFill>
                <a:latin typeface="Courier New" panose="02070309020205020404" pitchFamily="49" charset="0"/>
                <a:cs typeface="Courier New" panose="02070309020205020404" pitchFamily="49" charset="0"/>
              </a:rPr>
              <a:t>ACRDVPAP</a:t>
            </a:r>
          </a:p>
          <a:p>
            <a:r>
              <a:rPr lang="it-IT" sz="2800" b="1" dirty="0">
                <a:solidFill>
                  <a:schemeClr val="accent2"/>
                </a:solidFill>
                <a:latin typeface="Courier New" panose="02070309020205020404" pitchFamily="49" charset="0"/>
                <a:cs typeface="Courier New" panose="02070309020205020404" pitchFamily="49" charset="0"/>
              </a:rPr>
              <a:t>.*...*..</a:t>
            </a:r>
          </a:p>
        </p:txBody>
      </p:sp>
      <p:sp>
        <p:nvSpPr>
          <p:cNvPr id="65" name="CasellaDiTesto 24"/>
          <p:cNvSpPr txBox="1">
            <a:spLocks noChangeArrowheads="1"/>
          </p:cNvSpPr>
          <p:nvPr/>
        </p:nvSpPr>
        <p:spPr bwMode="auto">
          <a:xfrm>
            <a:off x="5797408" y="2500634"/>
            <a:ext cx="3080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solidFill>
                  <a:schemeClr val="accent2"/>
                </a:solidFill>
                <a:latin typeface="Comic Sans MS" panose="030F0702030302020204" pitchFamily="66" charset="0"/>
              </a:rPr>
              <a:t>P</a:t>
            </a:r>
          </a:p>
        </p:txBody>
      </p:sp>
      <p:sp>
        <p:nvSpPr>
          <p:cNvPr id="66" name="CasellaDiTesto 24"/>
          <p:cNvSpPr txBox="1">
            <a:spLocks noChangeArrowheads="1"/>
          </p:cNvSpPr>
          <p:nvPr/>
        </p:nvSpPr>
        <p:spPr bwMode="auto">
          <a:xfrm>
            <a:off x="5304347" y="1940436"/>
            <a:ext cx="3529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solidFill>
                  <a:schemeClr val="accent2"/>
                </a:solidFill>
                <a:latin typeface="Comic Sans MS" panose="030F0702030302020204" pitchFamily="66" charset="0"/>
              </a:rPr>
              <a:t>A</a:t>
            </a:r>
          </a:p>
        </p:txBody>
      </p:sp>
      <p:sp>
        <p:nvSpPr>
          <p:cNvPr id="67" name="CasellaDiTesto 24"/>
          <p:cNvSpPr txBox="1">
            <a:spLocks noChangeArrowheads="1"/>
          </p:cNvSpPr>
          <p:nvPr/>
        </p:nvSpPr>
        <p:spPr bwMode="auto">
          <a:xfrm>
            <a:off x="4867730" y="2438762"/>
            <a:ext cx="3080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solidFill>
                  <a:schemeClr val="accent2"/>
                </a:solidFill>
                <a:latin typeface="Comic Sans MS" panose="030F0702030302020204" pitchFamily="66" charset="0"/>
              </a:rPr>
              <a:t>P</a:t>
            </a:r>
          </a:p>
        </p:txBody>
      </p:sp>
      <p:sp>
        <p:nvSpPr>
          <p:cNvPr id="68" name="CasellaDiTesto 24"/>
          <p:cNvSpPr txBox="1">
            <a:spLocks noChangeArrowheads="1"/>
          </p:cNvSpPr>
          <p:nvPr/>
        </p:nvSpPr>
        <p:spPr bwMode="auto">
          <a:xfrm>
            <a:off x="5070862" y="3375158"/>
            <a:ext cx="3401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solidFill>
                  <a:schemeClr val="accent2"/>
                </a:solidFill>
                <a:latin typeface="Comic Sans MS" panose="030F0702030302020204" pitchFamily="66" charset="0"/>
              </a:rPr>
              <a:t>V</a:t>
            </a:r>
          </a:p>
        </p:txBody>
      </p:sp>
      <p:sp>
        <p:nvSpPr>
          <p:cNvPr id="69" name="CasellaDiTesto 24"/>
          <p:cNvSpPr txBox="1">
            <a:spLocks noChangeArrowheads="1"/>
          </p:cNvSpPr>
          <p:nvPr/>
        </p:nvSpPr>
        <p:spPr bwMode="auto">
          <a:xfrm>
            <a:off x="4400425" y="3393369"/>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solidFill>
                  <a:schemeClr val="accent2"/>
                </a:solidFill>
                <a:latin typeface="Comic Sans MS" panose="030F0702030302020204" pitchFamily="66" charset="0"/>
              </a:rPr>
              <a:t>D</a:t>
            </a:r>
          </a:p>
        </p:txBody>
      </p:sp>
      <p:sp>
        <p:nvSpPr>
          <p:cNvPr id="70" name="CasellaDiTesto 24"/>
          <p:cNvSpPr txBox="1">
            <a:spLocks noChangeArrowheads="1"/>
          </p:cNvSpPr>
          <p:nvPr/>
        </p:nvSpPr>
        <p:spPr bwMode="auto">
          <a:xfrm>
            <a:off x="4481523" y="2744986"/>
            <a:ext cx="3321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solidFill>
                  <a:schemeClr val="accent2"/>
                </a:solidFill>
                <a:latin typeface="Comic Sans MS" panose="030F0702030302020204" pitchFamily="66" charset="0"/>
              </a:rPr>
              <a:t>R</a:t>
            </a:r>
          </a:p>
        </p:txBody>
      </p:sp>
      <p:sp>
        <p:nvSpPr>
          <p:cNvPr id="71" name="CasellaDiTesto 24"/>
          <p:cNvSpPr txBox="1">
            <a:spLocks noChangeArrowheads="1"/>
          </p:cNvSpPr>
          <p:nvPr/>
        </p:nvSpPr>
        <p:spPr bwMode="auto">
          <a:xfrm>
            <a:off x="4328111" y="2030995"/>
            <a:ext cx="327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solidFill>
                  <a:schemeClr val="accent2"/>
                </a:solidFill>
                <a:latin typeface="Comic Sans MS" panose="030F0702030302020204" pitchFamily="66" charset="0"/>
              </a:rPr>
              <a:t>C</a:t>
            </a:r>
          </a:p>
        </p:txBody>
      </p:sp>
      <p:sp>
        <p:nvSpPr>
          <p:cNvPr id="72" name="CasellaDiTesto 24"/>
          <p:cNvSpPr txBox="1">
            <a:spLocks noChangeArrowheads="1"/>
          </p:cNvSpPr>
          <p:nvPr/>
        </p:nvSpPr>
        <p:spPr bwMode="auto">
          <a:xfrm>
            <a:off x="3852765" y="2720224"/>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solidFill>
                  <a:schemeClr val="accent2"/>
                </a:solidFill>
                <a:latin typeface="Comic Sans MS" panose="030F0702030302020204" pitchFamily="66" charset="0"/>
              </a:rPr>
              <a:t>A</a:t>
            </a:r>
          </a:p>
        </p:txBody>
      </p:sp>
      <p:sp>
        <p:nvSpPr>
          <p:cNvPr id="73" name="CasellaDiTesto 24"/>
          <p:cNvSpPr txBox="1">
            <a:spLocks noChangeArrowheads="1"/>
          </p:cNvSpPr>
          <p:nvPr/>
        </p:nvSpPr>
        <p:spPr bwMode="auto">
          <a:xfrm>
            <a:off x="4065093" y="2842786"/>
            <a:ext cx="3513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solidFill>
                  <a:srgbClr val="FF0000"/>
                </a:solidFill>
                <a:latin typeface="Comic Sans MS" panose="030F0702030302020204" pitchFamily="66" charset="0"/>
              </a:rPr>
              <a:t>V</a:t>
            </a:r>
          </a:p>
        </p:txBody>
      </p:sp>
      <p:sp>
        <p:nvSpPr>
          <p:cNvPr id="75" name="CasellaDiTesto 24"/>
          <p:cNvSpPr txBox="1">
            <a:spLocks noChangeArrowheads="1"/>
          </p:cNvSpPr>
          <p:nvPr/>
        </p:nvSpPr>
        <p:spPr bwMode="auto">
          <a:xfrm>
            <a:off x="4523167" y="2049854"/>
            <a:ext cx="3273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solidFill>
                  <a:srgbClr val="FF0000"/>
                </a:solidFill>
                <a:latin typeface="Comic Sans MS" panose="030F0702030302020204" pitchFamily="66" charset="0"/>
              </a:rPr>
              <a:t>C</a:t>
            </a:r>
          </a:p>
        </p:txBody>
      </p:sp>
      <p:sp>
        <p:nvSpPr>
          <p:cNvPr id="76" name="CasellaDiTesto 24"/>
          <p:cNvSpPr txBox="1">
            <a:spLocks noChangeArrowheads="1"/>
          </p:cNvSpPr>
          <p:nvPr/>
        </p:nvSpPr>
        <p:spPr bwMode="auto">
          <a:xfrm>
            <a:off x="5050302" y="2572640"/>
            <a:ext cx="328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solidFill>
                  <a:srgbClr val="FF0000"/>
                </a:solidFill>
                <a:latin typeface="Comic Sans MS" panose="030F0702030302020204" pitchFamily="66" charset="0"/>
              </a:rPr>
              <a:t>P</a:t>
            </a:r>
          </a:p>
        </p:txBody>
      </p:sp>
      <p:sp>
        <p:nvSpPr>
          <p:cNvPr id="80" name="CasellaDiTesto 24"/>
          <p:cNvSpPr txBox="1">
            <a:spLocks noChangeArrowheads="1"/>
          </p:cNvSpPr>
          <p:nvPr/>
        </p:nvSpPr>
        <p:spPr bwMode="auto">
          <a:xfrm>
            <a:off x="5511666" y="1982788"/>
            <a:ext cx="328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solidFill>
                  <a:srgbClr val="FF0000"/>
                </a:solidFill>
                <a:latin typeface="Comic Sans MS" panose="030F0702030302020204" pitchFamily="66" charset="0"/>
              </a:rPr>
              <a:t>V</a:t>
            </a:r>
          </a:p>
        </p:txBody>
      </p:sp>
      <p:sp>
        <p:nvSpPr>
          <p:cNvPr id="81" name="CasellaDiTesto 24"/>
          <p:cNvSpPr txBox="1">
            <a:spLocks noChangeArrowheads="1"/>
          </p:cNvSpPr>
          <p:nvPr/>
        </p:nvSpPr>
        <p:spPr bwMode="auto">
          <a:xfrm>
            <a:off x="5580372" y="2793111"/>
            <a:ext cx="3281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sz="1800" b="1" dirty="0">
                <a:solidFill>
                  <a:srgbClr val="FF0000"/>
                </a:solidFill>
                <a:latin typeface="Comic Sans MS" panose="030F0702030302020204" pitchFamily="66" charset="0"/>
              </a:rPr>
              <a:t>T</a:t>
            </a:r>
          </a:p>
        </p:txBody>
      </p:sp>
      <p:sp>
        <p:nvSpPr>
          <p:cNvPr id="82" name="CasellaDiTesto 54"/>
          <p:cNvSpPr txBox="1">
            <a:spLocks noChangeArrowheads="1"/>
          </p:cNvSpPr>
          <p:nvPr/>
        </p:nvSpPr>
        <p:spPr bwMode="auto">
          <a:xfrm>
            <a:off x="355600" y="5387038"/>
            <a:ext cx="406087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it-IT" altLang="it-IT" b="1" dirty="0" err="1">
                <a:latin typeface="Comic Sans MS" panose="030F0702030302020204" pitchFamily="66" charset="0"/>
              </a:rPr>
              <a:t>Alignment</a:t>
            </a:r>
            <a:r>
              <a:rPr lang="it-IT" altLang="it-IT" b="1" dirty="0">
                <a:latin typeface="Comic Sans MS" panose="030F0702030302020204" pitchFamily="66" charset="0"/>
              </a:rPr>
              <a:t> </a:t>
            </a:r>
            <a:r>
              <a:rPr lang="it-IT" altLang="it-IT" b="1" dirty="0" err="1">
                <a:latin typeface="Comic Sans MS" panose="030F0702030302020204" pitchFamily="66" charset="0"/>
              </a:rPr>
              <a:t>lenght</a:t>
            </a:r>
            <a:r>
              <a:rPr lang="it-IT" altLang="it-IT" b="1" dirty="0">
                <a:latin typeface="Comic Sans MS" panose="030F0702030302020204" pitchFamily="66" charset="0"/>
              </a:rPr>
              <a:t>=8 res</a:t>
            </a:r>
          </a:p>
          <a:p>
            <a:r>
              <a:rPr lang="it-IT" altLang="it-IT" b="1" dirty="0" err="1">
                <a:latin typeface="Comic Sans MS" panose="030F0702030302020204" pitchFamily="66" charset="0"/>
              </a:rPr>
              <a:t>Alignment</a:t>
            </a:r>
            <a:r>
              <a:rPr lang="it-IT" altLang="it-IT" b="1" dirty="0">
                <a:latin typeface="Comic Sans MS" panose="030F0702030302020204" pitchFamily="66" charset="0"/>
              </a:rPr>
              <a:t> </a:t>
            </a:r>
            <a:r>
              <a:rPr lang="it-IT" altLang="it-IT" b="1" dirty="0" err="1">
                <a:latin typeface="Comic Sans MS" panose="030F0702030302020204" pitchFamily="66" charset="0"/>
              </a:rPr>
              <a:t>identity</a:t>
            </a:r>
            <a:r>
              <a:rPr lang="it-IT" altLang="it-IT" b="1" dirty="0">
                <a:latin typeface="Comic Sans MS" panose="030F0702030302020204" pitchFamily="66" charset="0"/>
              </a:rPr>
              <a:t> = 2/8</a:t>
            </a:r>
          </a:p>
        </p:txBody>
      </p:sp>
    </p:spTree>
    <p:extLst>
      <p:ext uri="{BB962C8B-B14F-4D97-AF65-F5344CB8AC3E}">
        <p14:creationId xmlns:p14="http://schemas.microsoft.com/office/powerpoint/2010/main" val="2086957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p:cNvPicPr>
            <a:picLocks noChangeAspect="1"/>
          </p:cNvPicPr>
          <p:nvPr/>
        </p:nvPicPr>
        <p:blipFill rotWithShape="1">
          <a:blip r:embed="rId2"/>
          <a:srcRect l="23830" t="7693" r="20689" b="6838"/>
          <a:stretch/>
        </p:blipFill>
        <p:spPr>
          <a:xfrm>
            <a:off x="84549" y="731805"/>
            <a:ext cx="5567094" cy="4824171"/>
          </a:xfrm>
          <a:prstGeom prst="rect">
            <a:avLst/>
          </a:prstGeom>
        </p:spPr>
      </p:pic>
      <p:sp>
        <p:nvSpPr>
          <p:cNvPr id="2" name="Text Box 5"/>
          <p:cNvSpPr txBox="1">
            <a:spLocks noChangeArrowheads="1"/>
          </p:cNvSpPr>
          <p:nvPr/>
        </p:nvSpPr>
        <p:spPr bwMode="auto">
          <a:xfrm>
            <a:off x="395536" y="166689"/>
            <a:ext cx="8541197" cy="523220"/>
          </a:xfrm>
          <a:prstGeom prst="rect">
            <a:avLst/>
          </a:prstGeom>
          <a:noFill/>
          <a:ln w="9525">
            <a:noFill/>
            <a:miter lim="800000"/>
            <a:headEnd/>
            <a:tailEnd/>
          </a:ln>
          <a:effectLst/>
        </p:spPr>
        <p:txBody>
          <a:bodyPr wrap="square">
            <a:spAutoFit/>
          </a:bodyPr>
          <a:lstStyle/>
          <a:p>
            <a:pPr algn="ctr" eaLnBrk="0" fontAlgn="base" hangingPunct="0">
              <a:spcBef>
                <a:spcPct val="0"/>
              </a:spcBef>
              <a:spcAft>
                <a:spcPct val="0"/>
              </a:spcAft>
              <a:defRPr/>
            </a:pPr>
            <a:r>
              <a:rPr lang="en-US" sz="2800" b="1" dirty="0">
                <a:solidFill>
                  <a:srgbClr val="CC0000"/>
                </a:solidFill>
                <a:effectLst>
                  <a:outerShdw blurRad="38100" dist="38100" dir="2700000" algn="tl">
                    <a:srgbClr val="C0C0C0"/>
                  </a:outerShdw>
                </a:effectLst>
                <a:latin typeface="Comic Sans MS" pitchFamily="66" charset="0"/>
              </a:rPr>
              <a:t>Sequence-to-structure relation: Cytochrome C</a:t>
            </a:r>
          </a:p>
        </p:txBody>
      </p:sp>
      <p:sp>
        <p:nvSpPr>
          <p:cNvPr id="4" name="CasellaDiTesto 3"/>
          <p:cNvSpPr txBox="1"/>
          <p:nvPr/>
        </p:nvSpPr>
        <p:spPr>
          <a:xfrm>
            <a:off x="2809246" y="2571091"/>
            <a:ext cx="1031051" cy="369332"/>
          </a:xfrm>
          <a:prstGeom prst="rect">
            <a:avLst/>
          </a:prstGeom>
          <a:noFill/>
        </p:spPr>
        <p:txBody>
          <a:bodyPr wrap="none" rtlCol="0">
            <a:spAutoFit/>
          </a:bodyPr>
          <a:lstStyle/>
          <a:p>
            <a:r>
              <a:rPr lang="it-IT" sz="1800" b="1" dirty="0">
                <a:latin typeface="Comic Sans MS" pitchFamily="66" charset="0"/>
              </a:rPr>
              <a:t>HIS 19</a:t>
            </a:r>
          </a:p>
        </p:txBody>
      </p:sp>
      <p:sp>
        <p:nvSpPr>
          <p:cNvPr id="5" name="CasellaDiTesto 4"/>
          <p:cNvSpPr txBox="1"/>
          <p:nvPr/>
        </p:nvSpPr>
        <p:spPr>
          <a:xfrm>
            <a:off x="1367008" y="1993178"/>
            <a:ext cx="1015021" cy="369332"/>
          </a:xfrm>
          <a:prstGeom prst="rect">
            <a:avLst/>
          </a:prstGeom>
          <a:noFill/>
        </p:spPr>
        <p:txBody>
          <a:bodyPr wrap="none" rtlCol="0">
            <a:spAutoFit/>
          </a:bodyPr>
          <a:lstStyle/>
          <a:p>
            <a:r>
              <a:rPr lang="it-IT" sz="1800" b="1" dirty="0">
                <a:latin typeface="Comic Sans MS" pitchFamily="66" charset="0"/>
              </a:rPr>
              <a:t>CYS 18</a:t>
            </a:r>
          </a:p>
        </p:txBody>
      </p:sp>
      <p:sp>
        <p:nvSpPr>
          <p:cNvPr id="6" name="CasellaDiTesto 5"/>
          <p:cNvSpPr txBox="1"/>
          <p:nvPr/>
        </p:nvSpPr>
        <p:spPr>
          <a:xfrm>
            <a:off x="852554" y="3250359"/>
            <a:ext cx="1015021" cy="369332"/>
          </a:xfrm>
          <a:prstGeom prst="rect">
            <a:avLst/>
          </a:prstGeom>
          <a:noFill/>
        </p:spPr>
        <p:txBody>
          <a:bodyPr wrap="none" rtlCol="0">
            <a:spAutoFit/>
          </a:bodyPr>
          <a:lstStyle/>
          <a:p>
            <a:r>
              <a:rPr lang="it-IT" sz="1800" b="1" dirty="0">
                <a:latin typeface="Comic Sans MS" pitchFamily="66" charset="0"/>
              </a:rPr>
              <a:t>CYS 15</a:t>
            </a:r>
          </a:p>
        </p:txBody>
      </p:sp>
      <p:sp>
        <p:nvSpPr>
          <p:cNvPr id="7" name="CasellaDiTesto 6"/>
          <p:cNvSpPr txBox="1"/>
          <p:nvPr/>
        </p:nvSpPr>
        <p:spPr>
          <a:xfrm>
            <a:off x="1961611" y="4063533"/>
            <a:ext cx="1074333" cy="369332"/>
          </a:xfrm>
          <a:prstGeom prst="rect">
            <a:avLst/>
          </a:prstGeom>
          <a:noFill/>
        </p:spPr>
        <p:txBody>
          <a:bodyPr wrap="none" rtlCol="0">
            <a:spAutoFit/>
          </a:bodyPr>
          <a:lstStyle/>
          <a:p>
            <a:r>
              <a:rPr lang="it-IT" sz="1800" b="1" dirty="0">
                <a:latin typeface="Comic Sans MS" pitchFamily="66" charset="0"/>
              </a:rPr>
              <a:t>MET 81</a:t>
            </a:r>
          </a:p>
        </p:txBody>
      </p:sp>
      <p:graphicFrame>
        <p:nvGraphicFramePr>
          <p:cNvPr id="9" name="Tabella 8"/>
          <p:cNvGraphicFramePr>
            <a:graphicFrameLocks noGrp="1"/>
          </p:cNvGraphicFramePr>
          <p:nvPr>
            <p:extLst>
              <p:ext uri="{D42A27DB-BD31-4B8C-83A1-F6EECF244321}">
                <p14:modId xmlns:p14="http://schemas.microsoft.com/office/powerpoint/2010/main" val="2614422430"/>
              </p:ext>
            </p:extLst>
          </p:nvPr>
        </p:nvGraphicFramePr>
        <p:xfrm>
          <a:off x="4314009" y="5319058"/>
          <a:ext cx="4829991" cy="1387631"/>
        </p:xfrm>
        <a:graphic>
          <a:graphicData uri="http://schemas.openxmlformats.org/drawingml/2006/table">
            <a:tbl>
              <a:tblPr/>
              <a:tblGrid>
                <a:gridCol w="1110343">
                  <a:extLst>
                    <a:ext uri="{9D8B030D-6E8A-4147-A177-3AD203B41FA5}">
                      <a16:colId xmlns:a16="http://schemas.microsoft.com/office/drawing/2014/main" val="20000"/>
                    </a:ext>
                  </a:extLst>
                </a:gridCol>
                <a:gridCol w="769013">
                  <a:extLst>
                    <a:ext uri="{9D8B030D-6E8A-4147-A177-3AD203B41FA5}">
                      <a16:colId xmlns:a16="http://schemas.microsoft.com/office/drawing/2014/main" val="20001"/>
                    </a:ext>
                  </a:extLst>
                </a:gridCol>
                <a:gridCol w="674432">
                  <a:extLst>
                    <a:ext uri="{9D8B030D-6E8A-4147-A177-3AD203B41FA5}">
                      <a16:colId xmlns:a16="http://schemas.microsoft.com/office/drawing/2014/main" val="20002"/>
                    </a:ext>
                  </a:extLst>
                </a:gridCol>
                <a:gridCol w="2276203">
                  <a:extLst>
                    <a:ext uri="{9D8B030D-6E8A-4147-A177-3AD203B41FA5}">
                      <a16:colId xmlns:a16="http://schemas.microsoft.com/office/drawing/2014/main" val="20003"/>
                    </a:ext>
                  </a:extLst>
                </a:gridCol>
              </a:tblGrid>
              <a:tr h="413855">
                <a:tc>
                  <a:txBody>
                    <a:bodyPr/>
                    <a:lstStyle/>
                    <a:p>
                      <a:pPr algn="l" fontAlgn="ctr"/>
                      <a:r>
                        <a:rPr lang="it-IT" sz="1200" b="1" i="0" u="none" strike="noStrike" dirty="0" err="1">
                          <a:solidFill>
                            <a:srgbClr val="333333"/>
                          </a:solidFill>
                          <a:effectLst/>
                        </a:rPr>
                        <a:t>Feature</a:t>
                      </a:r>
                      <a:r>
                        <a:rPr lang="it-IT" sz="1200" b="1" i="0" u="none" strike="noStrike" dirty="0">
                          <a:solidFill>
                            <a:srgbClr val="333333"/>
                          </a:solidFill>
                          <a:effectLst/>
                        </a:rPr>
                        <a:t> </a:t>
                      </a:r>
                      <a:r>
                        <a:rPr lang="it-IT" sz="1200" b="1" i="0" u="none" strike="noStrike" dirty="0" err="1">
                          <a:solidFill>
                            <a:srgbClr val="333333"/>
                          </a:solidFill>
                          <a:effectLst/>
                        </a:rPr>
                        <a:t>key</a:t>
                      </a:r>
                      <a:endParaRPr lang="it-IT" sz="1200" b="1" i="0" u="none" strike="noStrike" dirty="0">
                        <a:solidFill>
                          <a:srgbClr val="333333"/>
                        </a:solidFill>
                        <a:effectLst/>
                      </a:endParaRPr>
                    </a:p>
                  </a:txBody>
                  <a:tcPr marL="25235" marR="25235" marT="25235" marB="25235" anchor="ctr">
                    <a:lnL w="7620" cap="flat" cmpd="sng" algn="ctr">
                      <a:solidFill>
                        <a:srgbClr val="DEDEDE"/>
                      </a:solidFill>
                      <a:prstDash val="solid"/>
                      <a:round/>
                      <a:headEnd type="none" w="med" len="med"/>
                      <a:tailEnd type="none" w="med" len="med"/>
                    </a:lnL>
                    <a:lnR w="7620" cap="flat" cmpd="sng" algn="ctr">
                      <a:solidFill>
                        <a:srgbClr val="DEDEDE"/>
                      </a:solidFill>
                      <a:prstDash val="solid"/>
                      <a:round/>
                      <a:headEnd type="none" w="med" len="med"/>
                      <a:tailEnd type="none" w="med" len="med"/>
                    </a:lnR>
                    <a:lnT w="7620" cap="flat" cmpd="sng" algn="ctr">
                      <a:solidFill>
                        <a:srgbClr val="DEDEDE"/>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CCCCCC"/>
                    </a:solidFill>
                  </a:tcPr>
                </a:tc>
                <a:tc>
                  <a:txBody>
                    <a:bodyPr/>
                    <a:lstStyle/>
                    <a:p>
                      <a:pPr algn="l" fontAlgn="ctr"/>
                      <a:r>
                        <a:rPr lang="it-IT" sz="1200" b="1" i="0" u="none" strike="noStrike">
                          <a:solidFill>
                            <a:srgbClr val="333333"/>
                          </a:solidFill>
                          <a:effectLst/>
                        </a:rPr>
                        <a:t>Position(s)</a:t>
                      </a:r>
                    </a:p>
                  </a:txBody>
                  <a:tcPr marL="25235" marR="25235" marT="25235" marB="25235" anchor="ctr">
                    <a:lnL w="7620" cap="flat" cmpd="sng" algn="ctr">
                      <a:solidFill>
                        <a:srgbClr val="DEDEDE"/>
                      </a:solidFill>
                      <a:prstDash val="solid"/>
                      <a:round/>
                      <a:headEnd type="none" w="med" len="med"/>
                      <a:tailEnd type="none" w="med" len="med"/>
                    </a:lnL>
                    <a:lnR w="7620" cap="flat" cmpd="sng" algn="ctr">
                      <a:solidFill>
                        <a:srgbClr val="DEDEDE"/>
                      </a:solidFill>
                      <a:prstDash val="solid"/>
                      <a:round/>
                      <a:headEnd type="none" w="med" len="med"/>
                      <a:tailEnd type="none" w="med" len="med"/>
                    </a:lnR>
                    <a:lnT w="7620" cap="flat" cmpd="sng" algn="ctr">
                      <a:solidFill>
                        <a:srgbClr val="DEDEDE"/>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CCCCCC"/>
                    </a:solidFill>
                  </a:tcPr>
                </a:tc>
                <a:tc>
                  <a:txBody>
                    <a:bodyPr/>
                    <a:lstStyle/>
                    <a:p>
                      <a:pPr algn="l" fontAlgn="ctr"/>
                      <a:r>
                        <a:rPr lang="it-IT" sz="1200" b="1" i="0" u="none" strike="noStrike">
                          <a:solidFill>
                            <a:srgbClr val="333333"/>
                          </a:solidFill>
                          <a:effectLst/>
                        </a:rPr>
                        <a:t>Length</a:t>
                      </a:r>
                    </a:p>
                  </a:txBody>
                  <a:tcPr marL="25235" marR="25235" marT="25235" marB="25235" anchor="ctr">
                    <a:lnL w="7620" cap="flat" cmpd="sng" algn="ctr">
                      <a:solidFill>
                        <a:srgbClr val="DEDEDE"/>
                      </a:solidFill>
                      <a:prstDash val="solid"/>
                      <a:round/>
                      <a:headEnd type="none" w="med" len="med"/>
                      <a:tailEnd type="none" w="med" len="med"/>
                    </a:lnL>
                    <a:lnR w="7620" cap="flat" cmpd="sng" algn="ctr">
                      <a:solidFill>
                        <a:srgbClr val="DEDEDE"/>
                      </a:solidFill>
                      <a:prstDash val="solid"/>
                      <a:round/>
                      <a:headEnd type="none" w="med" len="med"/>
                      <a:tailEnd type="none" w="med" len="med"/>
                    </a:lnR>
                    <a:lnT w="7620" cap="flat" cmpd="sng" algn="ctr">
                      <a:solidFill>
                        <a:srgbClr val="DEDEDE"/>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CCCCCC"/>
                    </a:solidFill>
                  </a:tcPr>
                </a:tc>
                <a:tc>
                  <a:txBody>
                    <a:bodyPr/>
                    <a:lstStyle/>
                    <a:p>
                      <a:pPr algn="l" fontAlgn="ctr"/>
                      <a:r>
                        <a:rPr lang="it-IT" sz="1200" b="1" i="0" u="none" strike="noStrike">
                          <a:solidFill>
                            <a:srgbClr val="333333"/>
                          </a:solidFill>
                          <a:effectLst/>
                        </a:rPr>
                        <a:t>Description</a:t>
                      </a:r>
                    </a:p>
                  </a:txBody>
                  <a:tcPr marL="25235" marR="25235" marT="25235" marB="25235" anchor="ctr">
                    <a:lnL w="7620" cap="flat" cmpd="sng" algn="ctr">
                      <a:solidFill>
                        <a:srgbClr val="DEDEDE"/>
                      </a:solidFill>
                      <a:prstDash val="solid"/>
                      <a:round/>
                      <a:headEnd type="none" w="med" len="med"/>
                      <a:tailEnd type="none" w="med" len="med"/>
                    </a:lnL>
                    <a:lnR w="7620" cap="flat" cmpd="sng" algn="ctr">
                      <a:solidFill>
                        <a:srgbClr val="DEDEDE"/>
                      </a:solidFill>
                      <a:prstDash val="solid"/>
                      <a:round/>
                      <a:headEnd type="none" w="med" len="med"/>
                      <a:tailEnd type="none" w="med" len="med"/>
                    </a:lnR>
                    <a:lnT w="7620" cap="flat" cmpd="sng" algn="ctr">
                      <a:solidFill>
                        <a:srgbClr val="DEDEDE"/>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CCCCCC"/>
                    </a:solidFill>
                  </a:tcPr>
                </a:tc>
                <a:extLst>
                  <a:ext uri="{0D108BD9-81ED-4DB2-BD59-A6C34878D82A}">
                    <a16:rowId xmlns:a16="http://schemas.microsoft.com/office/drawing/2014/main" val="10000"/>
                  </a:ext>
                </a:extLst>
              </a:tr>
              <a:tr h="243444">
                <a:tc>
                  <a:txBody>
                    <a:bodyPr/>
                    <a:lstStyle/>
                    <a:p>
                      <a:pPr algn="l" fontAlgn="t"/>
                      <a:r>
                        <a:rPr lang="it-IT" sz="1200" b="0" i="0" u="none" strike="noStrike">
                          <a:effectLst/>
                        </a:rPr>
                        <a:t>Binding site</a:t>
                      </a:r>
                      <a:r>
                        <a:rPr lang="it-IT" sz="1200" b="0" i="0" u="none" strike="noStrike" baseline="30000">
                          <a:effectLst/>
                          <a:latin typeface="Bookman"/>
                        </a:rPr>
                        <a:t>i</a:t>
                      </a:r>
                      <a:endParaRPr lang="it-IT" sz="1200" b="0" i="0" u="none" strike="noStrike">
                        <a:effectLst/>
                      </a:endParaRPr>
                    </a:p>
                  </a:txBody>
                  <a:tcPr marL="60564" marR="60564" marT="30282" marB="30282">
                    <a:lnL w="15240" cap="flat" cmpd="sng" algn="ctr">
                      <a:solidFill>
                        <a:srgbClr val="F1F1F1"/>
                      </a:solidFill>
                      <a:prstDash val="solid"/>
                      <a:round/>
                      <a:headEnd type="none" w="med" len="med"/>
                      <a:tailEnd type="none" w="med" len="med"/>
                    </a:lnL>
                    <a:lnR w="7620" cap="flat" cmpd="sng" algn="ctr">
                      <a:solidFill>
                        <a:srgbClr val="CCCCCC"/>
                      </a:solidFill>
                      <a:prstDash val="dot"/>
                      <a:round/>
                      <a:headEnd type="none" w="med" len="med"/>
                      <a:tailEnd type="none" w="med" len="med"/>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tc>
                  <a:txBody>
                    <a:bodyPr/>
                    <a:lstStyle/>
                    <a:p>
                      <a:pPr algn="r" fontAlgn="t"/>
                      <a:r>
                        <a:rPr lang="it-IT" sz="1200" b="0" i="0" u="none" strike="noStrike">
                          <a:solidFill>
                            <a:srgbClr val="00709B"/>
                          </a:solidFill>
                          <a:effectLst/>
                          <a:hlinkClick r:id="rId3"/>
                        </a:rPr>
                        <a:t>15 – 15</a:t>
                      </a:r>
                      <a:endParaRPr lang="it-IT" sz="1200" b="0" i="0" u="none" strike="noStrike">
                        <a:effectLst/>
                      </a:endParaRPr>
                    </a:p>
                  </a:txBody>
                  <a:tcPr marL="60564" marR="60564" marT="30282" marB="30282">
                    <a:lnL w="7620" cap="flat" cmpd="sng" algn="ctr">
                      <a:solidFill>
                        <a:srgbClr val="CCCCCC"/>
                      </a:solidFill>
                      <a:prstDash val="dot"/>
                      <a:round/>
                      <a:headEnd type="none" w="med" len="med"/>
                      <a:tailEnd type="none" w="med" len="med"/>
                    </a:lnL>
                    <a:lnR w="7620" cap="flat" cmpd="sng" algn="ctr">
                      <a:solidFill>
                        <a:srgbClr val="CCCCCC"/>
                      </a:solidFill>
                      <a:prstDash val="dot"/>
                      <a:round/>
                      <a:headEnd type="none" w="med" len="med"/>
                      <a:tailEnd type="none" w="med" len="med"/>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tc>
                  <a:txBody>
                    <a:bodyPr/>
                    <a:lstStyle/>
                    <a:p>
                      <a:pPr algn="r" fontAlgn="t"/>
                      <a:r>
                        <a:rPr lang="it-IT" sz="1200" b="0" i="0" u="none" strike="noStrike">
                          <a:effectLst/>
                        </a:rPr>
                        <a:t>1</a:t>
                      </a:r>
                    </a:p>
                  </a:txBody>
                  <a:tcPr marL="60564" marR="60564" marT="30282" marB="30282">
                    <a:lnL w="7620" cap="flat" cmpd="sng" algn="ctr">
                      <a:solidFill>
                        <a:srgbClr val="CCCCCC"/>
                      </a:solidFill>
                      <a:prstDash val="dot"/>
                      <a:round/>
                      <a:headEnd type="none" w="med" len="med"/>
                      <a:tailEnd type="none" w="med" len="med"/>
                    </a:lnL>
                    <a:lnR w="7620" cap="flat" cmpd="sng" algn="ctr">
                      <a:solidFill>
                        <a:srgbClr val="CCCCCC"/>
                      </a:solidFill>
                      <a:prstDash val="dot"/>
                      <a:round/>
                      <a:headEnd type="none" w="med" len="med"/>
                      <a:tailEnd type="none" w="med" len="med"/>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tc>
                  <a:txBody>
                    <a:bodyPr/>
                    <a:lstStyle/>
                    <a:p>
                      <a:pPr algn="l" fontAlgn="t"/>
                      <a:r>
                        <a:rPr lang="it-IT" sz="1200" b="0" i="0" u="none" strike="noStrike">
                          <a:effectLst/>
                        </a:rPr>
                        <a:t>Heme (covalent)</a:t>
                      </a:r>
                    </a:p>
                  </a:txBody>
                  <a:tcPr marL="60564" marR="60564" marT="30282" marB="30282">
                    <a:lnL w="7620" cap="flat" cmpd="sng" algn="ctr">
                      <a:solidFill>
                        <a:srgbClr val="CCCCCC"/>
                      </a:solidFill>
                      <a:prstDash val="dot"/>
                      <a:round/>
                      <a:headEnd type="none" w="med" len="med"/>
                      <a:tailEnd type="none" w="med" len="med"/>
                    </a:lnL>
                    <a:lnR w="7620" cap="flat" cmpd="sng" algn="ctr">
                      <a:solidFill>
                        <a:srgbClr val="CCCCCC"/>
                      </a:solidFill>
                      <a:prstDash val="dot"/>
                      <a:round/>
                      <a:headEnd type="none" w="med" len="med"/>
                      <a:tailEnd type="none" w="med" len="med"/>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43444">
                <a:tc>
                  <a:txBody>
                    <a:bodyPr/>
                    <a:lstStyle/>
                    <a:p>
                      <a:pPr algn="l" fontAlgn="t"/>
                      <a:r>
                        <a:rPr lang="it-IT" sz="1200" b="0" i="0" u="none" strike="noStrike">
                          <a:effectLst/>
                        </a:rPr>
                        <a:t>Binding site</a:t>
                      </a:r>
                      <a:r>
                        <a:rPr lang="it-IT" sz="1200" b="0" i="0" u="none" strike="noStrike" baseline="30000">
                          <a:effectLst/>
                          <a:latin typeface="Bookman"/>
                        </a:rPr>
                        <a:t>i</a:t>
                      </a:r>
                      <a:endParaRPr lang="it-IT" sz="1200" b="0" i="0" u="none" strike="noStrike">
                        <a:effectLst/>
                      </a:endParaRPr>
                    </a:p>
                  </a:txBody>
                  <a:tcPr marL="60564" marR="60564" marT="30282" marB="30282">
                    <a:lnL w="15240" cap="flat" cmpd="sng" algn="ctr">
                      <a:solidFill>
                        <a:srgbClr val="F1F1F1"/>
                      </a:solidFill>
                      <a:prstDash val="solid"/>
                      <a:round/>
                      <a:headEnd type="none" w="med" len="med"/>
                      <a:tailEnd type="none" w="med" len="med"/>
                    </a:lnL>
                    <a:lnR w="7620" cap="flat" cmpd="sng" algn="ctr">
                      <a:solidFill>
                        <a:srgbClr val="CCCCCC"/>
                      </a:solidFill>
                      <a:prstDash val="dot"/>
                      <a:round/>
                      <a:headEnd type="none" w="med" len="med"/>
                      <a:tailEnd type="none" w="med" len="med"/>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tc>
                  <a:txBody>
                    <a:bodyPr/>
                    <a:lstStyle/>
                    <a:p>
                      <a:pPr algn="r" fontAlgn="t"/>
                      <a:r>
                        <a:rPr lang="it-IT" sz="1200" b="0" i="0" u="none" strike="noStrike">
                          <a:solidFill>
                            <a:srgbClr val="00709B"/>
                          </a:solidFill>
                          <a:effectLst/>
                          <a:hlinkClick r:id="rId4"/>
                        </a:rPr>
                        <a:t>18 – 18</a:t>
                      </a:r>
                      <a:endParaRPr lang="it-IT" sz="1200" b="0" i="0" u="none" strike="noStrike">
                        <a:effectLst/>
                      </a:endParaRPr>
                    </a:p>
                  </a:txBody>
                  <a:tcPr marL="60564" marR="60564" marT="30282" marB="30282">
                    <a:lnL w="7620" cap="flat" cmpd="sng" algn="ctr">
                      <a:solidFill>
                        <a:srgbClr val="CCCCCC"/>
                      </a:solidFill>
                      <a:prstDash val="dot"/>
                      <a:round/>
                      <a:headEnd type="none" w="med" len="med"/>
                      <a:tailEnd type="none" w="med" len="med"/>
                    </a:lnL>
                    <a:lnR w="7620" cap="flat" cmpd="sng" algn="ctr">
                      <a:solidFill>
                        <a:srgbClr val="CCCCCC"/>
                      </a:solidFill>
                      <a:prstDash val="dot"/>
                      <a:round/>
                      <a:headEnd type="none" w="med" len="med"/>
                      <a:tailEnd type="none" w="med" len="med"/>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tc>
                  <a:txBody>
                    <a:bodyPr/>
                    <a:lstStyle/>
                    <a:p>
                      <a:pPr algn="r" fontAlgn="t"/>
                      <a:r>
                        <a:rPr lang="it-IT" sz="1200" b="0" i="0" u="none" strike="noStrike">
                          <a:effectLst/>
                        </a:rPr>
                        <a:t>1</a:t>
                      </a:r>
                    </a:p>
                  </a:txBody>
                  <a:tcPr marL="60564" marR="60564" marT="30282" marB="30282">
                    <a:lnL w="7620" cap="flat" cmpd="sng" algn="ctr">
                      <a:solidFill>
                        <a:srgbClr val="CCCCCC"/>
                      </a:solidFill>
                      <a:prstDash val="dot"/>
                      <a:round/>
                      <a:headEnd type="none" w="med" len="med"/>
                      <a:tailEnd type="none" w="med" len="med"/>
                    </a:lnL>
                    <a:lnR w="7620" cap="flat" cmpd="sng" algn="ctr">
                      <a:solidFill>
                        <a:srgbClr val="CCCCCC"/>
                      </a:solidFill>
                      <a:prstDash val="dot"/>
                      <a:round/>
                      <a:headEnd type="none" w="med" len="med"/>
                      <a:tailEnd type="none" w="med" len="med"/>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tc>
                  <a:txBody>
                    <a:bodyPr/>
                    <a:lstStyle/>
                    <a:p>
                      <a:pPr algn="l" fontAlgn="t"/>
                      <a:r>
                        <a:rPr lang="it-IT" sz="1200" b="0" i="0" u="none" strike="noStrike" dirty="0" err="1">
                          <a:effectLst/>
                        </a:rPr>
                        <a:t>Heme</a:t>
                      </a:r>
                      <a:r>
                        <a:rPr lang="it-IT" sz="1200" b="0" i="0" u="none" strike="noStrike" dirty="0">
                          <a:effectLst/>
                        </a:rPr>
                        <a:t> (</a:t>
                      </a:r>
                      <a:r>
                        <a:rPr lang="it-IT" sz="1200" b="0" i="0" u="none" strike="noStrike" dirty="0" err="1">
                          <a:effectLst/>
                        </a:rPr>
                        <a:t>covalent</a:t>
                      </a:r>
                      <a:r>
                        <a:rPr lang="it-IT" sz="1200" b="0" i="0" u="none" strike="noStrike" dirty="0">
                          <a:effectLst/>
                        </a:rPr>
                        <a:t>)</a:t>
                      </a:r>
                    </a:p>
                  </a:txBody>
                  <a:tcPr marL="60564" marR="60564" marT="30282" marB="30282">
                    <a:lnL w="7620" cap="flat" cmpd="sng" algn="ctr">
                      <a:solidFill>
                        <a:srgbClr val="CCCCCC"/>
                      </a:solidFill>
                      <a:prstDash val="dot"/>
                      <a:round/>
                      <a:headEnd type="none" w="med" len="med"/>
                      <a:tailEnd type="none" w="med" len="med"/>
                    </a:lnL>
                    <a:lnR w="7620" cap="flat" cmpd="sng" algn="ctr">
                      <a:solidFill>
                        <a:srgbClr val="CCCCCC"/>
                      </a:solidFill>
                      <a:prstDash val="dot"/>
                      <a:round/>
                      <a:headEnd type="none" w="med" len="med"/>
                      <a:tailEnd type="none" w="med" len="med"/>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43444">
                <a:tc>
                  <a:txBody>
                    <a:bodyPr/>
                    <a:lstStyle/>
                    <a:p>
                      <a:pPr algn="l" fontAlgn="t"/>
                      <a:r>
                        <a:rPr lang="it-IT" sz="1200" b="0" i="0" u="none" strike="noStrike">
                          <a:effectLst/>
                        </a:rPr>
                        <a:t>Metal binding</a:t>
                      </a:r>
                      <a:r>
                        <a:rPr lang="it-IT" sz="1200" b="0" i="0" u="none" strike="noStrike" baseline="30000">
                          <a:effectLst/>
                          <a:latin typeface="Bookman"/>
                        </a:rPr>
                        <a:t>i</a:t>
                      </a:r>
                      <a:endParaRPr lang="it-IT" sz="1200" b="0" i="0" u="none" strike="noStrike">
                        <a:effectLst/>
                      </a:endParaRPr>
                    </a:p>
                  </a:txBody>
                  <a:tcPr marL="60564" marR="60564" marT="30282" marB="30282">
                    <a:lnL w="15240" cap="flat" cmpd="sng" algn="ctr">
                      <a:solidFill>
                        <a:srgbClr val="F1F1F1"/>
                      </a:solidFill>
                      <a:prstDash val="solid"/>
                      <a:round/>
                      <a:headEnd type="none" w="med" len="med"/>
                      <a:tailEnd type="none" w="med" len="med"/>
                    </a:lnL>
                    <a:lnR w="7620" cap="flat" cmpd="sng" algn="ctr">
                      <a:solidFill>
                        <a:srgbClr val="CCCCCC"/>
                      </a:solidFill>
                      <a:prstDash val="dot"/>
                      <a:round/>
                      <a:headEnd type="none" w="med" len="med"/>
                      <a:tailEnd type="none" w="med" len="med"/>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tc>
                  <a:txBody>
                    <a:bodyPr/>
                    <a:lstStyle/>
                    <a:p>
                      <a:pPr algn="r" fontAlgn="t"/>
                      <a:r>
                        <a:rPr lang="it-IT" sz="1200" b="0" i="0" u="none" strike="noStrike">
                          <a:solidFill>
                            <a:srgbClr val="00709B"/>
                          </a:solidFill>
                          <a:effectLst/>
                          <a:hlinkClick r:id="rId5"/>
                        </a:rPr>
                        <a:t>19 – 19</a:t>
                      </a:r>
                      <a:endParaRPr lang="it-IT" sz="1200" b="0" i="0" u="none" strike="noStrike">
                        <a:effectLst/>
                      </a:endParaRPr>
                    </a:p>
                  </a:txBody>
                  <a:tcPr marL="60564" marR="60564" marT="30282" marB="30282">
                    <a:lnL w="7620" cap="flat" cmpd="sng" algn="ctr">
                      <a:solidFill>
                        <a:srgbClr val="CCCCCC"/>
                      </a:solidFill>
                      <a:prstDash val="dot"/>
                      <a:round/>
                      <a:headEnd type="none" w="med" len="med"/>
                      <a:tailEnd type="none" w="med" len="med"/>
                    </a:lnL>
                    <a:lnR w="7620" cap="flat" cmpd="sng" algn="ctr">
                      <a:solidFill>
                        <a:srgbClr val="CCCCCC"/>
                      </a:solidFill>
                      <a:prstDash val="dot"/>
                      <a:round/>
                      <a:headEnd type="none" w="med" len="med"/>
                      <a:tailEnd type="none" w="med" len="med"/>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tc>
                  <a:txBody>
                    <a:bodyPr/>
                    <a:lstStyle/>
                    <a:p>
                      <a:pPr algn="r" fontAlgn="t"/>
                      <a:r>
                        <a:rPr lang="it-IT" sz="1200" b="0" i="0" u="none" strike="noStrike">
                          <a:effectLst/>
                        </a:rPr>
                        <a:t>1</a:t>
                      </a:r>
                    </a:p>
                  </a:txBody>
                  <a:tcPr marL="60564" marR="60564" marT="30282" marB="30282">
                    <a:lnL w="7620" cap="flat" cmpd="sng" algn="ctr">
                      <a:solidFill>
                        <a:srgbClr val="CCCCCC"/>
                      </a:solidFill>
                      <a:prstDash val="dot"/>
                      <a:round/>
                      <a:headEnd type="none" w="med" len="med"/>
                      <a:tailEnd type="none" w="med" len="med"/>
                    </a:lnL>
                    <a:lnR w="7620" cap="flat" cmpd="sng" algn="ctr">
                      <a:solidFill>
                        <a:srgbClr val="CCCCCC"/>
                      </a:solidFill>
                      <a:prstDash val="dot"/>
                      <a:round/>
                      <a:headEnd type="none" w="med" len="med"/>
                      <a:tailEnd type="none" w="med" len="med"/>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tc>
                  <a:txBody>
                    <a:bodyPr/>
                    <a:lstStyle/>
                    <a:p>
                      <a:pPr algn="l" fontAlgn="t"/>
                      <a:r>
                        <a:rPr lang="it-IT" sz="1200" b="0" i="0" u="none" strike="noStrike">
                          <a:effectLst/>
                        </a:rPr>
                        <a:t>Iron (heme axial ligand)</a:t>
                      </a:r>
                    </a:p>
                  </a:txBody>
                  <a:tcPr marL="60564" marR="60564" marT="30282" marB="30282">
                    <a:lnL w="7620" cap="flat" cmpd="sng" algn="ctr">
                      <a:solidFill>
                        <a:srgbClr val="CCCCCC"/>
                      </a:solidFill>
                      <a:prstDash val="dot"/>
                      <a:round/>
                      <a:headEnd type="none" w="med" len="med"/>
                      <a:tailEnd type="none" w="med" len="med"/>
                    </a:lnL>
                    <a:lnR w="7620" cap="flat" cmpd="sng" algn="ctr">
                      <a:solidFill>
                        <a:srgbClr val="CCCCCC"/>
                      </a:solidFill>
                      <a:prstDash val="dot"/>
                      <a:round/>
                      <a:headEnd type="none" w="med" len="med"/>
                      <a:tailEnd type="none" w="med" len="med"/>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43444">
                <a:tc>
                  <a:txBody>
                    <a:bodyPr/>
                    <a:lstStyle/>
                    <a:p>
                      <a:pPr algn="l" fontAlgn="t"/>
                      <a:r>
                        <a:rPr lang="it-IT" sz="1200" b="0" i="0" u="none" strike="noStrike">
                          <a:effectLst/>
                        </a:rPr>
                        <a:t>Metal binding</a:t>
                      </a:r>
                      <a:r>
                        <a:rPr lang="it-IT" sz="1200" b="0" i="0" u="none" strike="noStrike" baseline="30000">
                          <a:effectLst/>
                          <a:latin typeface="Bookman"/>
                        </a:rPr>
                        <a:t>i</a:t>
                      </a:r>
                      <a:endParaRPr lang="it-IT" sz="1200" b="0" i="0" u="none" strike="noStrike">
                        <a:effectLst/>
                      </a:endParaRPr>
                    </a:p>
                  </a:txBody>
                  <a:tcPr marL="60564" marR="60564" marT="30282" marB="30282">
                    <a:lnL w="15240" cap="flat" cmpd="sng" algn="ctr">
                      <a:solidFill>
                        <a:srgbClr val="F1F1F1"/>
                      </a:solidFill>
                      <a:prstDash val="solid"/>
                      <a:round/>
                      <a:headEnd type="none" w="med" len="med"/>
                      <a:tailEnd type="none" w="med" len="med"/>
                    </a:lnL>
                    <a:lnR w="7620" cap="flat" cmpd="sng" algn="ctr">
                      <a:solidFill>
                        <a:srgbClr val="CCCCCC"/>
                      </a:solidFill>
                      <a:prstDash val="dot"/>
                      <a:round/>
                      <a:headEnd type="none" w="med" len="med"/>
                      <a:tailEnd type="none" w="med" len="med"/>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tc>
                  <a:txBody>
                    <a:bodyPr/>
                    <a:lstStyle/>
                    <a:p>
                      <a:pPr algn="r" fontAlgn="t"/>
                      <a:r>
                        <a:rPr lang="it-IT" sz="1200" b="0" i="0" u="none" strike="noStrike">
                          <a:solidFill>
                            <a:srgbClr val="00709B"/>
                          </a:solidFill>
                          <a:effectLst/>
                          <a:hlinkClick r:id="rId6"/>
                        </a:rPr>
                        <a:t>81 – 81</a:t>
                      </a:r>
                      <a:endParaRPr lang="it-IT" sz="1200" b="0" i="0" u="none" strike="noStrike">
                        <a:effectLst/>
                      </a:endParaRPr>
                    </a:p>
                  </a:txBody>
                  <a:tcPr marL="60564" marR="60564" marT="30282" marB="30282">
                    <a:lnL w="7620" cap="flat" cmpd="sng" algn="ctr">
                      <a:solidFill>
                        <a:srgbClr val="CCCCCC"/>
                      </a:solidFill>
                      <a:prstDash val="dot"/>
                      <a:round/>
                      <a:headEnd type="none" w="med" len="med"/>
                      <a:tailEnd type="none" w="med" len="med"/>
                    </a:lnL>
                    <a:lnR w="7620" cap="flat" cmpd="sng" algn="ctr">
                      <a:solidFill>
                        <a:srgbClr val="CCCCCC"/>
                      </a:solidFill>
                      <a:prstDash val="dot"/>
                      <a:round/>
                      <a:headEnd type="none" w="med" len="med"/>
                      <a:tailEnd type="none" w="med" len="med"/>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tc>
                  <a:txBody>
                    <a:bodyPr/>
                    <a:lstStyle/>
                    <a:p>
                      <a:pPr algn="r" fontAlgn="t"/>
                      <a:r>
                        <a:rPr lang="it-IT" sz="1200" b="0" i="0" u="none" strike="noStrike">
                          <a:effectLst/>
                        </a:rPr>
                        <a:t>1</a:t>
                      </a:r>
                    </a:p>
                  </a:txBody>
                  <a:tcPr marL="60564" marR="60564" marT="30282" marB="30282">
                    <a:lnL w="7620" cap="flat" cmpd="sng" algn="ctr">
                      <a:solidFill>
                        <a:srgbClr val="CCCCCC"/>
                      </a:solidFill>
                      <a:prstDash val="dot"/>
                      <a:round/>
                      <a:headEnd type="none" w="med" len="med"/>
                      <a:tailEnd type="none" w="med" len="med"/>
                    </a:lnL>
                    <a:lnR w="7620" cap="flat" cmpd="sng" algn="ctr">
                      <a:solidFill>
                        <a:srgbClr val="CCCCCC"/>
                      </a:solidFill>
                      <a:prstDash val="dot"/>
                      <a:round/>
                      <a:headEnd type="none" w="med" len="med"/>
                      <a:tailEnd type="none" w="med" len="med"/>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tc>
                  <a:txBody>
                    <a:bodyPr/>
                    <a:lstStyle/>
                    <a:p>
                      <a:pPr algn="l" fontAlgn="t"/>
                      <a:r>
                        <a:rPr lang="it-IT" sz="1200" b="0" i="0" u="none" strike="noStrike" dirty="0" err="1">
                          <a:effectLst/>
                        </a:rPr>
                        <a:t>Iron</a:t>
                      </a:r>
                      <a:r>
                        <a:rPr lang="it-IT" sz="1200" b="0" i="0" u="none" strike="noStrike" dirty="0">
                          <a:effectLst/>
                        </a:rPr>
                        <a:t> (</a:t>
                      </a:r>
                      <a:r>
                        <a:rPr lang="it-IT" sz="1200" b="0" i="0" u="none" strike="noStrike" dirty="0" err="1">
                          <a:effectLst/>
                        </a:rPr>
                        <a:t>heme</a:t>
                      </a:r>
                      <a:r>
                        <a:rPr lang="it-IT" sz="1200" b="0" i="0" u="none" strike="noStrike" dirty="0">
                          <a:effectLst/>
                        </a:rPr>
                        <a:t> </a:t>
                      </a:r>
                      <a:r>
                        <a:rPr lang="it-IT" sz="1200" b="0" i="0" u="none" strike="noStrike" dirty="0" err="1">
                          <a:effectLst/>
                        </a:rPr>
                        <a:t>axial</a:t>
                      </a:r>
                      <a:r>
                        <a:rPr lang="it-IT" sz="1200" b="0" i="0" u="none" strike="noStrike" dirty="0">
                          <a:effectLst/>
                        </a:rPr>
                        <a:t> </a:t>
                      </a:r>
                      <a:r>
                        <a:rPr lang="it-IT" sz="1200" b="0" i="0" u="none" strike="noStrike" dirty="0" err="1">
                          <a:effectLst/>
                        </a:rPr>
                        <a:t>ligand</a:t>
                      </a:r>
                      <a:r>
                        <a:rPr lang="it-IT" sz="1200" b="0" i="0" u="none" strike="noStrike" dirty="0">
                          <a:effectLst/>
                        </a:rPr>
                        <a:t>)</a:t>
                      </a:r>
                    </a:p>
                  </a:txBody>
                  <a:tcPr marL="60564" marR="60564" marT="30282" marB="30282">
                    <a:lnL w="7620" cap="flat" cmpd="sng" algn="ctr">
                      <a:solidFill>
                        <a:srgbClr val="CCCCCC"/>
                      </a:solidFill>
                      <a:prstDash val="dot"/>
                      <a:round/>
                      <a:headEnd type="none" w="med" len="med"/>
                      <a:tailEnd type="none" w="med" len="med"/>
                    </a:lnL>
                    <a:lnR w="7620" cap="flat" cmpd="sng" algn="ctr">
                      <a:solidFill>
                        <a:srgbClr val="CCCCCC"/>
                      </a:solidFill>
                      <a:prstDash val="dot"/>
                      <a:round/>
                      <a:headEnd type="none" w="med" len="med"/>
                      <a:tailEnd type="none" w="med" len="med"/>
                    </a:lnR>
                    <a:lnT w="7620" cap="flat" cmpd="sng" algn="ctr">
                      <a:solidFill>
                        <a:srgbClr val="F1F1F1"/>
                      </a:solidFill>
                      <a:prstDash val="solid"/>
                      <a:round/>
                      <a:headEnd type="none" w="med" len="med"/>
                      <a:tailEnd type="none" w="med" len="med"/>
                    </a:lnT>
                    <a:lnB w="7620" cap="flat" cmpd="sng" algn="ctr">
                      <a:solidFill>
                        <a:srgbClr val="F1F1F1"/>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pic>
        <p:nvPicPr>
          <p:cNvPr id="97281" name="Picture 1" descr="http://www.uniprot.org/images/sequence_buffe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3050977"/>
            <a:ext cx="7144" cy="7144"/>
          </a:xfrm>
          <a:prstGeom prst="rect">
            <a:avLst/>
          </a:prstGeom>
          <a:noFill/>
          <a:extLst>
            <a:ext uri="{909E8E84-426E-40DD-AFC4-6F175D3DCCD1}">
              <a14:hiddenFill xmlns:a14="http://schemas.microsoft.com/office/drawing/2010/main">
                <a:solidFill>
                  <a:srgbClr val="FFFFFF"/>
                </a:solidFill>
              </a14:hiddenFill>
            </a:ext>
          </a:extLst>
        </p:spPr>
      </p:pic>
      <p:pic>
        <p:nvPicPr>
          <p:cNvPr id="97282" name="Picture 2" descr="http://www.uniprot.org/images/sequence_marke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3050977"/>
            <a:ext cx="7144" cy="7144"/>
          </a:xfrm>
          <a:prstGeom prst="rect">
            <a:avLst/>
          </a:prstGeom>
          <a:noFill/>
          <a:extLst>
            <a:ext uri="{909E8E84-426E-40DD-AFC4-6F175D3DCCD1}">
              <a14:hiddenFill xmlns:a14="http://schemas.microsoft.com/office/drawing/2010/main">
                <a:solidFill>
                  <a:srgbClr val="FFFFFF"/>
                </a:solidFill>
              </a14:hiddenFill>
            </a:ext>
          </a:extLst>
        </p:spPr>
      </p:pic>
      <p:pic>
        <p:nvPicPr>
          <p:cNvPr id="97283" name="Picture 3" descr="http://www.uniprot.org/images/sequence_buffe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3050977"/>
            <a:ext cx="7144" cy="7144"/>
          </a:xfrm>
          <a:prstGeom prst="rect">
            <a:avLst/>
          </a:prstGeom>
          <a:noFill/>
          <a:extLst>
            <a:ext uri="{909E8E84-426E-40DD-AFC4-6F175D3DCCD1}">
              <a14:hiddenFill xmlns:a14="http://schemas.microsoft.com/office/drawing/2010/main">
                <a:solidFill>
                  <a:srgbClr val="FFFFFF"/>
                </a:solidFill>
              </a14:hiddenFill>
            </a:ext>
          </a:extLst>
        </p:spPr>
      </p:pic>
      <p:pic>
        <p:nvPicPr>
          <p:cNvPr id="97284" name="Picture 4" descr="http://www.uniprot.org/images/sequence_buffe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3050977"/>
            <a:ext cx="7144" cy="7144"/>
          </a:xfrm>
          <a:prstGeom prst="rect">
            <a:avLst/>
          </a:prstGeom>
          <a:noFill/>
          <a:extLst>
            <a:ext uri="{909E8E84-426E-40DD-AFC4-6F175D3DCCD1}">
              <a14:hiddenFill xmlns:a14="http://schemas.microsoft.com/office/drawing/2010/main">
                <a:solidFill>
                  <a:srgbClr val="FFFFFF"/>
                </a:solidFill>
              </a14:hiddenFill>
            </a:ext>
          </a:extLst>
        </p:spPr>
      </p:pic>
      <p:pic>
        <p:nvPicPr>
          <p:cNvPr id="97285" name="Picture 5" descr="http://www.uniprot.org/images/sequence_marke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3050977"/>
            <a:ext cx="7144" cy="7144"/>
          </a:xfrm>
          <a:prstGeom prst="rect">
            <a:avLst/>
          </a:prstGeom>
          <a:noFill/>
          <a:extLst>
            <a:ext uri="{909E8E84-426E-40DD-AFC4-6F175D3DCCD1}">
              <a14:hiddenFill xmlns:a14="http://schemas.microsoft.com/office/drawing/2010/main">
                <a:solidFill>
                  <a:srgbClr val="FFFFFF"/>
                </a:solidFill>
              </a14:hiddenFill>
            </a:ext>
          </a:extLst>
        </p:spPr>
      </p:pic>
      <p:pic>
        <p:nvPicPr>
          <p:cNvPr id="97286" name="Picture 6" descr="http://www.uniprot.org/images/sequence_buffe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3050977"/>
            <a:ext cx="7144" cy="7144"/>
          </a:xfrm>
          <a:prstGeom prst="rect">
            <a:avLst/>
          </a:prstGeom>
          <a:noFill/>
          <a:extLst>
            <a:ext uri="{909E8E84-426E-40DD-AFC4-6F175D3DCCD1}">
              <a14:hiddenFill xmlns:a14="http://schemas.microsoft.com/office/drawing/2010/main">
                <a:solidFill>
                  <a:srgbClr val="FFFFFF"/>
                </a:solidFill>
              </a14:hiddenFill>
            </a:ext>
          </a:extLst>
        </p:spPr>
      </p:pic>
      <p:pic>
        <p:nvPicPr>
          <p:cNvPr id="97287" name="Picture 7" descr="http://www.uniprot.org/images/sequence_buffe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3050977"/>
            <a:ext cx="7144" cy="7144"/>
          </a:xfrm>
          <a:prstGeom prst="rect">
            <a:avLst/>
          </a:prstGeom>
          <a:noFill/>
          <a:extLst>
            <a:ext uri="{909E8E84-426E-40DD-AFC4-6F175D3DCCD1}">
              <a14:hiddenFill xmlns:a14="http://schemas.microsoft.com/office/drawing/2010/main">
                <a:solidFill>
                  <a:srgbClr val="FFFFFF"/>
                </a:solidFill>
              </a14:hiddenFill>
            </a:ext>
          </a:extLst>
        </p:spPr>
      </p:pic>
      <p:pic>
        <p:nvPicPr>
          <p:cNvPr id="97288" name="Picture 8" descr="http://www.uniprot.org/images/sequence_marke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3050977"/>
            <a:ext cx="7144" cy="7144"/>
          </a:xfrm>
          <a:prstGeom prst="rect">
            <a:avLst/>
          </a:prstGeom>
          <a:noFill/>
          <a:extLst>
            <a:ext uri="{909E8E84-426E-40DD-AFC4-6F175D3DCCD1}">
              <a14:hiddenFill xmlns:a14="http://schemas.microsoft.com/office/drawing/2010/main">
                <a:solidFill>
                  <a:srgbClr val="FFFFFF"/>
                </a:solidFill>
              </a14:hiddenFill>
            </a:ext>
          </a:extLst>
        </p:spPr>
      </p:pic>
      <p:pic>
        <p:nvPicPr>
          <p:cNvPr id="97289" name="Picture 9" descr="http://www.uniprot.org/images/sequence_buffe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3050977"/>
            <a:ext cx="7144" cy="7144"/>
          </a:xfrm>
          <a:prstGeom prst="rect">
            <a:avLst/>
          </a:prstGeom>
          <a:noFill/>
          <a:extLst>
            <a:ext uri="{909E8E84-426E-40DD-AFC4-6F175D3DCCD1}">
              <a14:hiddenFill xmlns:a14="http://schemas.microsoft.com/office/drawing/2010/main">
                <a:solidFill>
                  <a:srgbClr val="FFFFFF"/>
                </a:solidFill>
              </a14:hiddenFill>
            </a:ext>
          </a:extLst>
        </p:spPr>
      </p:pic>
      <p:pic>
        <p:nvPicPr>
          <p:cNvPr id="97290" name="Picture 10" descr="http://www.uniprot.org/images/sequence_buffe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3050977"/>
            <a:ext cx="7144" cy="7144"/>
          </a:xfrm>
          <a:prstGeom prst="rect">
            <a:avLst/>
          </a:prstGeom>
          <a:noFill/>
          <a:extLst>
            <a:ext uri="{909E8E84-426E-40DD-AFC4-6F175D3DCCD1}">
              <a14:hiddenFill xmlns:a14="http://schemas.microsoft.com/office/drawing/2010/main">
                <a:solidFill>
                  <a:srgbClr val="FFFFFF"/>
                </a:solidFill>
              </a14:hiddenFill>
            </a:ext>
          </a:extLst>
        </p:spPr>
      </p:pic>
      <p:pic>
        <p:nvPicPr>
          <p:cNvPr id="97291" name="Picture 11" descr="http://www.uniprot.org/images/sequence_marke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3050977"/>
            <a:ext cx="7144" cy="7144"/>
          </a:xfrm>
          <a:prstGeom prst="rect">
            <a:avLst/>
          </a:prstGeom>
          <a:noFill/>
          <a:extLst>
            <a:ext uri="{909E8E84-426E-40DD-AFC4-6F175D3DCCD1}">
              <a14:hiddenFill xmlns:a14="http://schemas.microsoft.com/office/drawing/2010/main">
                <a:solidFill>
                  <a:srgbClr val="FFFFFF"/>
                </a:solidFill>
              </a14:hiddenFill>
            </a:ext>
          </a:extLst>
        </p:spPr>
      </p:pic>
      <p:pic>
        <p:nvPicPr>
          <p:cNvPr id="97292" name="Picture 12" descr="http://www.uniprot.org/images/sequence_buffe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3050977"/>
            <a:ext cx="7144" cy="714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3"/>
          <p:cNvSpPr>
            <a:spLocks noChangeArrowheads="1"/>
          </p:cNvSpPr>
          <p:nvPr/>
        </p:nvSpPr>
        <p:spPr bwMode="auto">
          <a:xfrm>
            <a:off x="685801" y="2808604"/>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a:br>
              <a:rPr lang="it-IT" altLang="it-IT" sz="1350">
                <a:latin typeface="Arial" panose="020B0604020202020204" pitchFamily="34" charset="0"/>
              </a:rPr>
            </a:br>
            <a:endParaRPr lang="it-IT" altLang="it-IT" sz="1350">
              <a:latin typeface="Arial" panose="020B0604020202020204" pitchFamily="34" charset="0"/>
            </a:endParaRPr>
          </a:p>
        </p:txBody>
      </p:sp>
      <p:sp>
        <p:nvSpPr>
          <p:cNvPr id="11" name="Rettangolo 10"/>
          <p:cNvSpPr/>
          <p:nvPr/>
        </p:nvSpPr>
        <p:spPr>
          <a:xfrm>
            <a:off x="5366876" y="862931"/>
            <a:ext cx="3885645" cy="3416320"/>
          </a:xfrm>
          <a:prstGeom prst="rect">
            <a:avLst/>
          </a:prstGeom>
        </p:spPr>
        <p:txBody>
          <a:bodyPr wrap="square">
            <a:spAutoFit/>
          </a:bodyPr>
          <a:lstStyle/>
          <a:p>
            <a:r>
              <a:rPr lang="en-US" sz="1800" dirty="0">
                <a:solidFill>
                  <a:srgbClr val="222222"/>
                </a:solidFill>
                <a:latin typeface="Verdana" panose="020B0604030504040204" pitchFamily="34" charset="0"/>
              </a:rPr>
              <a:t>Electron carrier protein. The oxidized form of the cytochrome c </a:t>
            </a:r>
            <a:r>
              <a:rPr lang="en-US" sz="1800" dirty="0" err="1">
                <a:solidFill>
                  <a:srgbClr val="222222"/>
                </a:solidFill>
                <a:latin typeface="Verdana" panose="020B0604030504040204" pitchFamily="34" charset="0"/>
              </a:rPr>
              <a:t>heme</a:t>
            </a:r>
            <a:r>
              <a:rPr lang="en-US" sz="1800" dirty="0">
                <a:solidFill>
                  <a:srgbClr val="222222"/>
                </a:solidFill>
                <a:latin typeface="Verdana" panose="020B0604030504040204" pitchFamily="34" charset="0"/>
              </a:rPr>
              <a:t> group can accept an electron from the </a:t>
            </a:r>
            <a:r>
              <a:rPr lang="en-US" sz="1800" dirty="0" err="1">
                <a:solidFill>
                  <a:srgbClr val="222222"/>
                </a:solidFill>
                <a:latin typeface="Verdana" panose="020B0604030504040204" pitchFamily="34" charset="0"/>
              </a:rPr>
              <a:t>heme</a:t>
            </a:r>
            <a:r>
              <a:rPr lang="en-US" sz="1800" dirty="0">
                <a:solidFill>
                  <a:srgbClr val="222222"/>
                </a:solidFill>
                <a:latin typeface="Verdana" panose="020B0604030504040204" pitchFamily="34" charset="0"/>
              </a:rPr>
              <a:t> group of the cytochrome c1 subunit of cytochrome reductase. Cytochrome c then transfers this electron to the cytochrome oxidase complex, the final protein carrier in the mitochondrial electron-transport chain.</a:t>
            </a:r>
            <a:endParaRPr lang="it-IT" sz="1800" dirty="0"/>
          </a:p>
        </p:txBody>
      </p:sp>
      <p:sp>
        <p:nvSpPr>
          <p:cNvPr id="12" name="CasellaDiTesto 11"/>
          <p:cNvSpPr txBox="1"/>
          <p:nvPr/>
        </p:nvSpPr>
        <p:spPr>
          <a:xfrm>
            <a:off x="468895" y="6112120"/>
            <a:ext cx="1492716" cy="369332"/>
          </a:xfrm>
          <a:prstGeom prst="rect">
            <a:avLst/>
          </a:prstGeom>
          <a:noFill/>
        </p:spPr>
        <p:txBody>
          <a:bodyPr wrap="none" rtlCol="0">
            <a:spAutoFit/>
          </a:bodyPr>
          <a:lstStyle/>
          <a:p>
            <a:r>
              <a:rPr lang="it-IT" sz="1800" dirty="0">
                <a:solidFill>
                  <a:srgbClr val="FF0000"/>
                </a:solidFill>
                <a:latin typeface="Comic Sans MS" pitchFamily="66" charset="0"/>
              </a:rPr>
              <a:t>PDB: 3zcf:A</a:t>
            </a:r>
          </a:p>
        </p:txBody>
      </p:sp>
      <p:sp>
        <p:nvSpPr>
          <p:cNvPr id="25" name="CasellaDiTesto 24"/>
          <p:cNvSpPr txBox="1"/>
          <p:nvPr/>
        </p:nvSpPr>
        <p:spPr>
          <a:xfrm>
            <a:off x="6228184" y="4600098"/>
            <a:ext cx="1963999" cy="369332"/>
          </a:xfrm>
          <a:prstGeom prst="rect">
            <a:avLst/>
          </a:prstGeom>
          <a:noFill/>
        </p:spPr>
        <p:txBody>
          <a:bodyPr wrap="none" rtlCol="0">
            <a:spAutoFit/>
          </a:bodyPr>
          <a:lstStyle/>
          <a:p>
            <a:r>
              <a:rPr lang="it-IT" sz="1800" dirty="0" err="1">
                <a:solidFill>
                  <a:srgbClr val="FF0000"/>
                </a:solidFill>
                <a:latin typeface="Comic Sans MS" pitchFamily="66" charset="0"/>
              </a:rPr>
              <a:t>UniProt</a:t>
            </a:r>
            <a:r>
              <a:rPr lang="it-IT" sz="1800" dirty="0">
                <a:solidFill>
                  <a:srgbClr val="FF0000"/>
                </a:solidFill>
                <a:latin typeface="Comic Sans MS" pitchFamily="66" charset="0"/>
              </a:rPr>
              <a:t>: P99999</a:t>
            </a:r>
          </a:p>
        </p:txBody>
      </p:sp>
    </p:spTree>
    <p:extLst>
      <p:ext uri="{BB962C8B-B14F-4D97-AF65-F5344CB8AC3E}">
        <p14:creationId xmlns:p14="http://schemas.microsoft.com/office/powerpoint/2010/main" val="28114513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1259632" y="260648"/>
            <a:ext cx="6457950" cy="523220"/>
          </a:xfrm>
          <a:prstGeom prst="rect">
            <a:avLst/>
          </a:prstGeom>
          <a:noFill/>
          <a:ln w="9525">
            <a:noFill/>
            <a:miter lim="800000"/>
            <a:headEnd/>
            <a:tailEnd/>
          </a:ln>
          <a:effectLst/>
        </p:spPr>
        <p:txBody>
          <a:bodyPr>
            <a:spAutoFit/>
          </a:bodyPr>
          <a:lstStyle/>
          <a:p>
            <a:pPr algn="ctr" eaLnBrk="0" fontAlgn="base" hangingPunct="0">
              <a:spcBef>
                <a:spcPct val="0"/>
              </a:spcBef>
              <a:spcAft>
                <a:spcPct val="0"/>
              </a:spcAft>
              <a:defRPr/>
            </a:pPr>
            <a:r>
              <a:rPr lang="en-US" sz="2800" b="1" dirty="0">
                <a:solidFill>
                  <a:srgbClr val="CC0000"/>
                </a:solidFill>
                <a:effectLst>
                  <a:outerShdw blurRad="38100" dist="38100" dir="2700000" algn="tl">
                    <a:srgbClr val="C0C0C0"/>
                  </a:outerShdw>
                </a:effectLst>
                <a:latin typeface="Comic Sans MS" pitchFamily="66" charset="0"/>
              </a:rPr>
              <a:t>Cytochrome C (</a:t>
            </a:r>
            <a:r>
              <a:rPr lang="en-US" sz="2800" b="1" i="1" dirty="0">
                <a:solidFill>
                  <a:srgbClr val="CC0000"/>
                </a:solidFill>
                <a:effectLst>
                  <a:outerShdw blurRad="38100" dist="38100" dir="2700000" algn="tl">
                    <a:srgbClr val="C0C0C0"/>
                  </a:outerShdw>
                </a:effectLst>
                <a:latin typeface="Comic Sans MS" pitchFamily="66" charset="0"/>
              </a:rPr>
              <a:t>Homo </a:t>
            </a:r>
            <a:r>
              <a:rPr lang="en-US" sz="2800" b="1" dirty="0">
                <a:solidFill>
                  <a:srgbClr val="CC0000"/>
                </a:solidFill>
                <a:effectLst>
                  <a:outerShdw blurRad="38100" dist="38100" dir="2700000" algn="tl">
                    <a:srgbClr val="C0C0C0"/>
                  </a:outerShdw>
                </a:effectLst>
                <a:latin typeface="Comic Sans MS" pitchFamily="66" charset="0"/>
              </a:rPr>
              <a:t>vs. </a:t>
            </a:r>
            <a:r>
              <a:rPr lang="en-US" sz="2800" b="1" i="1" dirty="0">
                <a:solidFill>
                  <a:srgbClr val="CC0000"/>
                </a:solidFill>
                <a:effectLst>
                  <a:outerShdw blurRad="38100" dist="38100" dir="2700000" algn="tl">
                    <a:srgbClr val="C0C0C0"/>
                  </a:outerShdw>
                </a:effectLst>
                <a:latin typeface="Comic Sans MS" pitchFamily="66" charset="0"/>
              </a:rPr>
              <a:t>Horse</a:t>
            </a:r>
            <a:r>
              <a:rPr lang="en-US" sz="2800" b="1" dirty="0">
                <a:solidFill>
                  <a:srgbClr val="CC0000"/>
                </a:solidFill>
                <a:effectLst>
                  <a:outerShdw blurRad="38100" dist="38100" dir="2700000" algn="tl">
                    <a:srgbClr val="C0C0C0"/>
                  </a:outerShdw>
                </a:effectLst>
                <a:latin typeface="Comic Sans MS" pitchFamily="66" charset="0"/>
              </a:rPr>
              <a:t>)</a:t>
            </a:r>
          </a:p>
        </p:txBody>
      </p:sp>
      <p:sp>
        <p:nvSpPr>
          <p:cNvPr id="3" name="CasellaDiTesto 2"/>
          <p:cNvSpPr txBox="1"/>
          <p:nvPr/>
        </p:nvSpPr>
        <p:spPr>
          <a:xfrm>
            <a:off x="219390" y="1020383"/>
            <a:ext cx="6319359" cy="646331"/>
          </a:xfrm>
          <a:prstGeom prst="rect">
            <a:avLst/>
          </a:prstGeom>
          <a:noFill/>
        </p:spPr>
        <p:txBody>
          <a:bodyPr wrap="none" rtlCol="0">
            <a:spAutoFit/>
          </a:bodyPr>
          <a:lstStyle/>
          <a:p>
            <a:r>
              <a:rPr lang="it-IT" sz="1800" b="1" dirty="0">
                <a:latin typeface="Comic Sans MS" pitchFamily="66" charset="0"/>
              </a:rPr>
              <a:t>Human </a:t>
            </a:r>
            <a:r>
              <a:rPr lang="it-IT" sz="1800" b="1" dirty="0" err="1">
                <a:latin typeface="Comic Sans MS" pitchFamily="66" charset="0"/>
              </a:rPr>
              <a:t>Cytochrome</a:t>
            </a:r>
            <a:r>
              <a:rPr lang="it-IT" sz="1800" b="1" dirty="0">
                <a:latin typeface="Comic Sans MS" pitchFamily="66" charset="0"/>
              </a:rPr>
              <a:t> C - Uniprot:P99999. </a:t>
            </a:r>
            <a:r>
              <a:rPr lang="it-IT" sz="1800" b="1" dirty="0">
                <a:solidFill>
                  <a:srgbClr val="FF0000"/>
                </a:solidFill>
                <a:latin typeface="Comic Sans MS" pitchFamily="66" charset="0"/>
              </a:rPr>
              <a:t>PDB: 3ZCF:A</a:t>
            </a:r>
          </a:p>
          <a:p>
            <a:r>
              <a:rPr lang="it-IT" sz="1800" b="1" dirty="0">
                <a:latin typeface="Comic Sans MS" pitchFamily="66" charset="0"/>
              </a:rPr>
              <a:t>Equine </a:t>
            </a:r>
            <a:r>
              <a:rPr lang="it-IT" sz="1800" b="1" dirty="0" err="1">
                <a:latin typeface="Comic Sans MS" pitchFamily="66" charset="0"/>
              </a:rPr>
              <a:t>Cytochrome</a:t>
            </a:r>
            <a:r>
              <a:rPr lang="it-IT" sz="1800" b="1" dirty="0">
                <a:latin typeface="Comic Sans MS" pitchFamily="66" charset="0"/>
              </a:rPr>
              <a:t> C – </a:t>
            </a:r>
            <a:r>
              <a:rPr lang="it-IT" sz="1800" b="1" dirty="0" err="1">
                <a:latin typeface="Comic Sans MS" pitchFamily="66" charset="0"/>
              </a:rPr>
              <a:t>Uniprot</a:t>
            </a:r>
            <a:r>
              <a:rPr lang="it-IT" sz="1800" b="1" dirty="0">
                <a:latin typeface="Comic Sans MS" pitchFamily="66" charset="0"/>
              </a:rPr>
              <a:t>: P00004. </a:t>
            </a:r>
            <a:r>
              <a:rPr lang="it-IT" sz="1800" b="1" dirty="0">
                <a:solidFill>
                  <a:srgbClr val="FF0000"/>
                </a:solidFill>
                <a:latin typeface="Comic Sans MS" pitchFamily="66" charset="0"/>
              </a:rPr>
              <a:t>PDB 3O20:A</a:t>
            </a:r>
          </a:p>
        </p:txBody>
      </p:sp>
      <p:pic>
        <p:nvPicPr>
          <p:cNvPr id="5" name="Immagine 4"/>
          <p:cNvPicPr>
            <a:picLocks noChangeAspect="1"/>
          </p:cNvPicPr>
          <p:nvPr/>
        </p:nvPicPr>
        <p:blipFill rotWithShape="1">
          <a:blip r:embed="rId2"/>
          <a:srcRect l="32615" t="17679" r="28644" b="22687"/>
          <a:stretch/>
        </p:blipFill>
        <p:spPr>
          <a:xfrm>
            <a:off x="-99484" y="1953634"/>
            <a:ext cx="3848082" cy="3331906"/>
          </a:xfrm>
          <a:prstGeom prst="rect">
            <a:avLst/>
          </a:prstGeom>
        </p:spPr>
      </p:pic>
      <p:sp>
        <p:nvSpPr>
          <p:cNvPr id="6" name="CasellaDiTesto 5"/>
          <p:cNvSpPr txBox="1"/>
          <p:nvPr/>
        </p:nvSpPr>
        <p:spPr>
          <a:xfrm>
            <a:off x="4067944" y="2423742"/>
            <a:ext cx="2667718" cy="646331"/>
          </a:xfrm>
          <a:prstGeom prst="rect">
            <a:avLst/>
          </a:prstGeom>
          <a:noFill/>
        </p:spPr>
        <p:txBody>
          <a:bodyPr wrap="none" rtlCol="0">
            <a:spAutoFit/>
          </a:bodyPr>
          <a:lstStyle/>
          <a:p>
            <a:r>
              <a:rPr lang="it-IT" sz="1800" b="1" dirty="0" err="1">
                <a:solidFill>
                  <a:srgbClr val="FF0000"/>
                </a:solidFill>
                <a:latin typeface="Comic Sans MS" pitchFamily="66" charset="0"/>
              </a:rPr>
              <a:t>Structural</a:t>
            </a:r>
            <a:r>
              <a:rPr lang="it-IT" sz="1800" b="1" dirty="0">
                <a:solidFill>
                  <a:srgbClr val="FF0000"/>
                </a:solidFill>
                <a:latin typeface="Comic Sans MS" pitchFamily="66" charset="0"/>
              </a:rPr>
              <a:t> </a:t>
            </a:r>
            <a:r>
              <a:rPr lang="it-IT" sz="1800" b="1" dirty="0" err="1">
                <a:solidFill>
                  <a:srgbClr val="FF0000"/>
                </a:solidFill>
                <a:latin typeface="Comic Sans MS" pitchFamily="66" charset="0"/>
              </a:rPr>
              <a:t>alignment</a:t>
            </a:r>
            <a:r>
              <a:rPr lang="it-IT" sz="1800" b="1" dirty="0">
                <a:solidFill>
                  <a:srgbClr val="FF0000"/>
                </a:solidFill>
                <a:latin typeface="Comic Sans MS" pitchFamily="66" charset="0"/>
              </a:rPr>
              <a:t>: </a:t>
            </a:r>
          </a:p>
          <a:p>
            <a:r>
              <a:rPr lang="it-IT" sz="1800" b="1" dirty="0">
                <a:latin typeface="Comic Sans MS" pitchFamily="66" charset="0"/>
              </a:rPr>
              <a:t>RMSD= 0,035 nm</a:t>
            </a:r>
          </a:p>
        </p:txBody>
      </p:sp>
      <p:sp>
        <p:nvSpPr>
          <p:cNvPr id="7" name="Rettangolo 6"/>
          <p:cNvSpPr/>
          <p:nvPr/>
        </p:nvSpPr>
        <p:spPr>
          <a:xfrm>
            <a:off x="3347865" y="4005064"/>
            <a:ext cx="5878282" cy="2778168"/>
          </a:xfrm>
          <a:prstGeom prst="rect">
            <a:avLst/>
          </a:prstGeom>
        </p:spPr>
        <p:txBody>
          <a:bodyPr wrap="square">
            <a:spAutoFit/>
          </a:bodyPr>
          <a:lstStyle/>
          <a:p>
            <a:r>
              <a:rPr lang="it-IT" sz="1050" b="1" dirty="0">
                <a:latin typeface="Courier New" panose="02070309020205020404" pitchFamily="49" charset="0"/>
                <a:cs typeface="Courier New" panose="02070309020205020404" pitchFamily="49" charset="0"/>
              </a:rPr>
              <a:t>1:A                20:A                40:A                60:A         </a:t>
            </a:r>
          </a:p>
          <a:p>
            <a:r>
              <a:rPr lang="it-IT" sz="1050" b="1" dirty="0">
                <a:latin typeface="Courier New" panose="02070309020205020404" pitchFamily="49" charset="0"/>
                <a:cs typeface="Courier New" panose="02070309020205020404" pitchFamily="49" charset="0"/>
              </a:rPr>
              <a:t>|        |    .    |    .    |    .    |    .    |    .    |    .    |</a:t>
            </a:r>
          </a:p>
          <a:p>
            <a:r>
              <a:rPr lang="it-IT" sz="1050" b="1" dirty="0">
                <a:latin typeface="Courier New" panose="02070309020205020404" pitchFamily="49" charset="0"/>
                <a:cs typeface="Courier New" panose="02070309020205020404" pitchFamily="49" charset="0"/>
              </a:rPr>
              <a:t>GDVEKGKKIFIMK</a:t>
            </a:r>
            <a:r>
              <a:rPr lang="it-IT" sz="1050" b="1" dirty="0">
                <a:solidFill>
                  <a:srgbClr val="FF0000"/>
                </a:solidFill>
                <a:latin typeface="Courier New" panose="02070309020205020404" pitchFamily="49" charset="0"/>
                <a:cs typeface="Courier New" panose="02070309020205020404" pitchFamily="49" charset="0"/>
              </a:rPr>
              <a:t>C</a:t>
            </a:r>
            <a:r>
              <a:rPr lang="it-IT" sz="1050" b="1" dirty="0">
                <a:latin typeface="Courier New" panose="02070309020205020404" pitchFamily="49" charset="0"/>
                <a:cs typeface="Courier New" panose="02070309020205020404" pitchFamily="49" charset="0"/>
              </a:rPr>
              <a:t>SQ</a:t>
            </a:r>
            <a:r>
              <a:rPr lang="it-IT" sz="1050" b="1" dirty="0">
                <a:solidFill>
                  <a:srgbClr val="FF0000"/>
                </a:solidFill>
                <a:latin typeface="Courier New" panose="02070309020205020404" pitchFamily="49" charset="0"/>
                <a:cs typeface="Courier New" panose="02070309020205020404" pitchFamily="49" charset="0"/>
              </a:rPr>
              <a:t>CH</a:t>
            </a:r>
            <a:r>
              <a:rPr lang="it-IT" sz="1050" b="1" dirty="0">
                <a:latin typeface="Courier New" panose="02070309020205020404" pitchFamily="49" charset="0"/>
                <a:cs typeface="Courier New" panose="02070309020205020404" pitchFamily="49" charset="0"/>
              </a:rPr>
              <a:t>TVEKGGKHKTGPNLHGLFGRKTGQAPGYSYTAANKNKGIIWGEDTLMEYLEN</a:t>
            </a:r>
          </a:p>
          <a:p>
            <a:r>
              <a:rPr lang="it-IT" sz="1050" b="1" dirty="0">
                <a:latin typeface="Courier New" panose="02070309020205020404" pitchFamily="49" charset="0"/>
                <a:cs typeface="Courier New" panose="02070309020205020404" pitchFamily="49" charset="0"/>
              </a:rPr>
              <a:t>||||||||||:.||.||||||||||||||||||||||||||||||:.||.|||||||.|.|:||||||||</a:t>
            </a:r>
          </a:p>
          <a:p>
            <a:r>
              <a:rPr lang="it-IT" sz="1050" b="1" dirty="0">
                <a:latin typeface="Courier New" panose="02070309020205020404" pitchFamily="49" charset="0"/>
                <a:cs typeface="Courier New" panose="02070309020205020404" pitchFamily="49" charset="0"/>
              </a:rPr>
              <a:t>GDVEKGKKIFVQK</a:t>
            </a:r>
            <a:r>
              <a:rPr lang="it-IT" sz="1050" b="1" dirty="0">
                <a:solidFill>
                  <a:srgbClr val="FF0000"/>
                </a:solidFill>
                <a:latin typeface="Courier New" panose="02070309020205020404" pitchFamily="49" charset="0"/>
                <a:cs typeface="Courier New" panose="02070309020205020404" pitchFamily="49" charset="0"/>
              </a:rPr>
              <a:t>C</a:t>
            </a:r>
            <a:r>
              <a:rPr lang="it-IT" sz="1050" b="1" dirty="0">
                <a:latin typeface="Courier New" panose="02070309020205020404" pitchFamily="49" charset="0"/>
                <a:cs typeface="Courier New" panose="02070309020205020404" pitchFamily="49" charset="0"/>
              </a:rPr>
              <a:t>AQ</a:t>
            </a:r>
            <a:r>
              <a:rPr lang="it-IT" sz="1050" b="1" dirty="0">
                <a:solidFill>
                  <a:srgbClr val="FF0000"/>
                </a:solidFill>
                <a:latin typeface="Courier New" panose="02070309020205020404" pitchFamily="49" charset="0"/>
                <a:cs typeface="Courier New" panose="02070309020205020404" pitchFamily="49" charset="0"/>
              </a:rPr>
              <a:t>CH</a:t>
            </a:r>
            <a:r>
              <a:rPr lang="it-IT" sz="1050" b="1" dirty="0">
                <a:latin typeface="Courier New" panose="02070309020205020404" pitchFamily="49" charset="0"/>
                <a:cs typeface="Courier New" panose="02070309020205020404" pitchFamily="49" charset="0"/>
              </a:rPr>
              <a:t>TVEKGGKHKTGPNLHGLFGRKTGQAPGFTYTDANKNKGITWKEETLMEYLEN</a:t>
            </a:r>
          </a:p>
          <a:p>
            <a:r>
              <a:rPr lang="it-IT" sz="1050" b="1" dirty="0">
                <a:latin typeface="Courier New" panose="02070309020205020404" pitchFamily="49" charset="0"/>
                <a:cs typeface="Courier New" panose="02070309020205020404" pitchFamily="49" charset="0"/>
              </a:rPr>
              <a:t>|        |    .    |    .    |    .    |    .    |    .    |    .    |</a:t>
            </a:r>
          </a:p>
          <a:p>
            <a:r>
              <a:rPr lang="it-IT" sz="1050" b="1" dirty="0">
                <a:latin typeface="Courier New" panose="02070309020205020404" pitchFamily="49" charset="0"/>
                <a:cs typeface="Courier New" panose="02070309020205020404" pitchFamily="49" charset="0"/>
              </a:rPr>
              <a:t>1:A                20:A                40:A                60:A         </a:t>
            </a:r>
          </a:p>
          <a:p>
            <a:endParaRPr lang="it-IT" sz="1050" b="1" dirty="0">
              <a:latin typeface="Courier New" panose="02070309020205020404" pitchFamily="49" charset="0"/>
              <a:cs typeface="Courier New" panose="02070309020205020404" pitchFamily="49" charset="0"/>
            </a:endParaRPr>
          </a:p>
          <a:p>
            <a:endParaRPr lang="it-IT" sz="1050" b="1" dirty="0">
              <a:latin typeface="Courier New" panose="02070309020205020404" pitchFamily="49" charset="0"/>
              <a:cs typeface="Courier New" panose="02070309020205020404" pitchFamily="49" charset="0"/>
            </a:endParaRPr>
          </a:p>
          <a:p>
            <a:r>
              <a:rPr lang="it-IT" sz="1050" b="1" dirty="0">
                <a:latin typeface="Courier New" panose="02070309020205020404" pitchFamily="49" charset="0"/>
                <a:cs typeface="Courier New" panose="02070309020205020404" pitchFamily="49" charset="0"/>
              </a:rPr>
              <a:t>         80:A                100:A        </a:t>
            </a:r>
          </a:p>
          <a:p>
            <a:r>
              <a:rPr lang="it-IT" sz="1050" b="1" dirty="0">
                <a:latin typeface="Courier New" panose="02070309020205020404" pitchFamily="49" charset="0"/>
                <a:cs typeface="Courier New" panose="02070309020205020404" pitchFamily="49" charset="0"/>
              </a:rPr>
              <a:t>    .    |    .    |    .    |    </a:t>
            </a:r>
          </a:p>
          <a:p>
            <a:r>
              <a:rPr lang="it-IT" sz="1050" b="1" dirty="0">
                <a:latin typeface="Courier New" panose="02070309020205020404" pitchFamily="49" charset="0"/>
                <a:cs typeface="Courier New" panose="02070309020205020404" pitchFamily="49" charset="0"/>
              </a:rPr>
              <a:t>PKKYIPGTK</a:t>
            </a:r>
            <a:r>
              <a:rPr lang="it-IT" sz="1050" b="1" dirty="0">
                <a:solidFill>
                  <a:srgbClr val="FF0000"/>
                </a:solidFill>
                <a:latin typeface="Courier New" panose="02070309020205020404" pitchFamily="49" charset="0"/>
                <a:cs typeface="Courier New" panose="02070309020205020404" pitchFamily="49" charset="0"/>
              </a:rPr>
              <a:t>M</a:t>
            </a:r>
            <a:r>
              <a:rPr lang="it-IT" sz="1050" b="1" dirty="0">
                <a:latin typeface="Courier New" panose="02070309020205020404" pitchFamily="49" charset="0"/>
                <a:cs typeface="Courier New" panose="02070309020205020404" pitchFamily="49" charset="0"/>
              </a:rPr>
              <a:t>IFVGIKKKEERADLIAYLKKATNE</a:t>
            </a:r>
          </a:p>
          <a:p>
            <a:r>
              <a:rPr lang="it-IT" sz="1050" b="1" dirty="0">
                <a:latin typeface="Courier New" panose="02070309020205020404" pitchFamily="49" charset="0"/>
                <a:cs typeface="Courier New" panose="02070309020205020404" pitchFamily="49" charset="0"/>
              </a:rPr>
              <a:t>||||||||||||.|||||.||.||||||||||||</a:t>
            </a:r>
          </a:p>
          <a:p>
            <a:r>
              <a:rPr lang="it-IT" sz="1050" b="1" dirty="0">
                <a:latin typeface="Courier New" panose="02070309020205020404" pitchFamily="49" charset="0"/>
                <a:cs typeface="Courier New" panose="02070309020205020404" pitchFamily="49" charset="0"/>
              </a:rPr>
              <a:t>PKKYIPGTK</a:t>
            </a:r>
            <a:r>
              <a:rPr lang="it-IT" sz="1050" b="1" dirty="0">
                <a:solidFill>
                  <a:srgbClr val="FF0000"/>
                </a:solidFill>
                <a:latin typeface="Courier New" panose="02070309020205020404" pitchFamily="49" charset="0"/>
                <a:cs typeface="Courier New" panose="02070309020205020404" pitchFamily="49" charset="0"/>
              </a:rPr>
              <a:t>M</a:t>
            </a:r>
            <a:r>
              <a:rPr lang="it-IT" sz="1050" b="1" dirty="0">
                <a:latin typeface="Courier New" panose="02070309020205020404" pitchFamily="49" charset="0"/>
                <a:cs typeface="Courier New" panose="02070309020205020404" pitchFamily="49" charset="0"/>
              </a:rPr>
              <a:t>IFAGIKKKTEREDLIAYLKKATNE</a:t>
            </a:r>
          </a:p>
          <a:p>
            <a:r>
              <a:rPr lang="it-IT" sz="1050" b="1" dirty="0">
                <a:latin typeface="Courier New" panose="02070309020205020404" pitchFamily="49" charset="0"/>
                <a:cs typeface="Courier New" panose="02070309020205020404" pitchFamily="49" charset="0"/>
              </a:rPr>
              <a:t>    .    |    .    |    .    |    </a:t>
            </a:r>
          </a:p>
          <a:p>
            <a:r>
              <a:rPr lang="it-IT" sz="1050" b="1" dirty="0">
                <a:latin typeface="Courier New" panose="02070309020205020404" pitchFamily="49" charset="0"/>
                <a:cs typeface="Courier New" panose="02070309020205020404" pitchFamily="49" charset="0"/>
              </a:rPr>
              <a:t>         80:A                100:A </a:t>
            </a:r>
          </a:p>
        </p:txBody>
      </p:sp>
      <p:sp>
        <p:nvSpPr>
          <p:cNvPr id="4" name="Rettangolo 3"/>
          <p:cNvSpPr/>
          <p:nvPr/>
        </p:nvSpPr>
        <p:spPr>
          <a:xfrm>
            <a:off x="59490" y="5394148"/>
            <a:ext cx="3530134" cy="461665"/>
          </a:xfrm>
          <a:prstGeom prst="rect">
            <a:avLst/>
          </a:prstGeom>
        </p:spPr>
        <p:txBody>
          <a:bodyPr wrap="none">
            <a:spAutoFit/>
          </a:bodyPr>
          <a:lstStyle/>
          <a:p>
            <a:r>
              <a:rPr lang="it-IT" b="1" dirty="0">
                <a:solidFill>
                  <a:srgbClr val="0070C0"/>
                </a:solidFill>
                <a:latin typeface="Comic Sans MS" pitchFamily="66" charset="0"/>
              </a:rPr>
              <a:t>88% </a:t>
            </a:r>
            <a:r>
              <a:rPr lang="it-IT" b="1" dirty="0" err="1">
                <a:solidFill>
                  <a:srgbClr val="0070C0"/>
                </a:solidFill>
                <a:latin typeface="Comic Sans MS" pitchFamily="66" charset="0"/>
              </a:rPr>
              <a:t>sequence</a:t>
            </a:r>
            <a:r>
              <a:rPr lang="it-IT" b="1" dirty="0">
                <a:solidFill>
                  <a:srgbClr val="0070C0"/>
                </a:solidFill>
                <a:latin typeface="Comic Sans MS" pitchFamily="66" charset="0"/>
              </a:rPr>
              <a:t> </a:t>
            </a:r>
            <a:r>
              <a:rPr lang="it-IT" b="1" dirty="0" err="1">
                <a:solidFill>
                  <a:srgbClr val="0070C0"/>
                </a:solidFill>
                <a:latin typeface="Comic Sans MS" pitchFamily="66" charset="0"/>
              </a:rPr>
              <a:t>identity</a:t>
            </a:r>
            <a:endParaRPr lang="it-IT" b="1" dirty="0">
              <a:solidFill>
                <a:srgbClr val="0070C0"/>
              </a:solidFill>
              <a:latin typeface="Comic Sans MS" pitchFamily="66" charset="0"/>
            </a:endParaRPr>
          </a:p>
        </p:txBody>
      </p:sp>
      <p:sp>
        <p:nvSpPr>
          <p:cNvPr id="8" name="CasellaDiTesto 7"/>
          <p:cNvSpPr txBox="1"/>
          <p:nvPr/>
        </p:nvSpPr>
        <p:spPr>
          <a:xfrm>
            <a:off x="4283968" y="3356992"/>
            <a:ext cx="184731" cy="461665"/>
          </a:xfrm>
          <a:prstGeom prst="rect">
            <a:avLst/>
          </a:prstGeom>
          <a:noFill/>
        </p:spPr>
        <p:txBody>
          <a:bodyPr wrap="none" rtlCol="0">
            <a:spAutoFit/>
          </a:bodyPr>
          <a:lstStyle/>
          <a:p>
            <a:endParaRPr lang="it-IT" dirty="0">
              <a:solidFill>
                <a:srgbClr val="FF0000"/>
              </a:solidFill>
              <a:latin typeface="Comic Sans MS" pitchFamily="66" charset="0"/>
            </a:endParaRPr>
          </a:p>
        </p:txBody>
      </p:sp>
    </p:spTree>
    <p:extLst>
      <p:ext uri="{BB962C8B-B14F-4D97-AF65-F5344CB8AC3E}">
        <p14:creationId xmlns:p14="http://schemas.microsoft.com/office/powerpoint/2010/main" val="976125365"/>
      </p:ext>
    </p:extLst>
  </p:cSld>
  <p:clrMapOvr>
    <a:masterClrMapping/>
  </p:clrMapOvr>
</p:sld>
</file>

<file path=ppt/theme/theme1.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990000"/>
      </a:folHlink>
    </a:clrScheme>
    <a:fontScheme name="Tema di Offic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sz="2400" b="0" i="0" u="none" strike="noStrike" cap="none" normalizeH="0" baseline="0" smtClean="0">
            <a:ln>
              <a:noFill/>
            </a:ln>
            <a:solidFill>
              <a:schemeClr val="tx1"/>
            </a:solidFill>
            <a:effectLst/>
            <a:latin typeface="Times New Roman" pitchFamily="18" charset="0"/>
          </a:defRPr>
        </a:defPPr>
      </a:lstStyle>
    </a:lnDef>
    <a:txDef>
      <a:spPr>
        <a:noFill/>
      </a:spPr>
      <a:bodyPr wrap="none" rtlCol="0">
        <a:spAutoFit/>
      </a:bodyPr>
      <a:lstStyle>
        <a:defPPr>
          <a:defRPr dirty="0" err="1" smtClean="0">
            <a:solidFill>
              <a:srgbClr val="FF0000"/>
            </a:solidFill>
            <a:latin typeface="Comic Sans MS" pitchFamily="66" charset="0"/>
          </a:defRPr>
        </a:defPPr>
      </a:lstStyle>
    </a:txDef>
  </a:objectDefaults>
  <a:extraClrSchemeLst>
    <a:extraClrScheme>
      <a:clrScheme name="Tema di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i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i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i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i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i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i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2350</TotalTime>
  <Words>4017</Words>
  <Application>Microsoft Office PowerPoint</Application>
  <PresentationFormat>Presentazione su schermo (4:3)</PresentationFormat>
  <Paragraphs>727</Paragraphs>
  <Slides>68</Slides>
  <Notes>3</Notes>
  <HiddenSlides>0</HiddenSlides>
  <MMClips>0</MMClips>
  <ScaleCrop>false</ScaleCrop>
  <HeadingPairs>
    <vt:vector size="8" baseType="variant">
      <vt:variant>
        <vt:lpstr>Caratteri utilizzati</vt:lpstr>
      </vt:variant>
      <vt:variant>
        <vt:i4>13</vt:i4>
      </vt:variant>
      <vt:variant>
        <vt:lpstr>Tema</vt:lpstr>
      </vt:variant>
      <vt:variant>
        <vt:i4>1</vt:i4>
      </vt:variant>
      <vt:variant>
        <vt:lpstr>Server OLE incorporati</vt:lpstr>
      </vt:variant>
      <vt:variant>
        <vt:i4>3</vt:i4>
      </vt:variant>
      <vt:variant>
        <vt:lpstr>Titoli diapositive</vt:lpstr>
      </vt:variant>
      <vt:variant>
        <vt:i4>68</vt:i4>
      </vt:variant>
    </vt:vector>
  </HeadingPairs>
  <TitlesOfParts>
    <vt:vector size="85" baseType="lpstr">
      <vt:lpstr>ＭＳ Ｐゴシック</vt:lpstr>
      <vt:lpstr>Arial</vt:lpstr>
      <vt:lpstr>Bookman</vt:lpstr>
      <vt:lpstr>Calibri</vt:lpstr>
      <vt:lpstr>Cambria Math</vt:lpstr>
      <vt:lpstr>Comic Sans MS</vt:lpstr>
      <vt:lpstr>Courier New</vt:lpstr>
      <vt:lpstr>Lucida Sans Unicode</vt:lpstr>
      <vt:lpstr>Symbol</vt:lpstr>
      <vt:lpstr>Tahoma</vt:lpstr>
      <vt:lpstr>Times</vt:lpstr>
      <vt:lpstr>Times New Roman</vt:lpstr>
      <vt:lpstr>Verdana</vt:lpstr>
      <vt:lpstr>Tema di Office</vt:lpstr>
      <vt:lpstr>Equazione</vt:lpstr>
      <vt:lpstr>Bitmap Image</vt:lpstr>
      <vt:lpstr>Document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BLOSUM62 Matrix</vt:lpstr>
      <vt:lpstr>BLOSUM62  Substitution Matrix</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Nessun titolo diapositiva</dc:title>
  <dc:creator>biocomp</dc:creator>
  <cp:lastModifiedBy>Pier Luigi Martelli</cp:lastModifiedBy>
  <cp:revision>151</cp:revision>
  <dcterms:created xsi:type="dcterms:W3CDTF">2003-05-08T11:14:15Z</dcterms:created>
  <dcterms:modified xsi:type="dcterms:W3CDTF">2018-11-23T09:07:57Z</dcterms:modified>
</cp:coreProperties>
</file>